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mp3" ContentType="audio/mpeg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720" r:id="rId1"/>
  </p:sldMasterIdLst>
  <p:notesMasterIdLst>
    <p:notesMasterId r:id="rId67"/>
  </p:notesMasterIdLst>
  <p:sldIdLst>
    <p:sldId id="256" r:id="rId2"/>
    <p:sldId id="324" r:id="rId3"/>
    <p:sldId id="291" r:id="rId4"/>
    <p:sldId id="326" r:id="rId5"/>
    <p:sldId id="259" r:id="rId6"/>
    <p:sldId id="273" r:id="rId7"/>
    <p:sldId id="274" r:id="rId8"/>
    <p:sldId id="275" r:id="rId9"/>
    <p:sldId id="276" r:id="rId10"/>
    <p:sldId id="277" r:id="rId11"/>
    <p:sldId id="278" r:id="rId12"/>
    <p:sldId id="279" r:id="rId13"/>
    <p:sldId id="280" r:id="rId14"/>
    <p:sldId id="281" r:id="rId15"/>
    <p:sldId id="282" r:id="rId16"/>
    <p:sldId id="283" r:id="rId17"/>
    <p:sldId id="284" r:id="rId18"/>
    <p:sldId id="285" r:id="rId19"/>
    <p:sldId id="286" r:id="rId20"/>
    <p:sldId id="289" r:id="rId21"/>
    <p:sldId id="318" r:id="rId22"/>
    <p:sldId id="319" r:id="rId23"/>
    <p:sldId id="320" r:id="rId24"/>
    <p:sldId id="321" r:id="rId25"/>
    <p:sldId id="322" r:id="rId26"/>
    <p:sldId id="297" r:id="rId27"/>
    <p:sldId id="327" r:id="rId28"/>
    <p:sldId id="303" r:id="rId29"/>
    <p:sldId id="304" r:id="rId30"/>
    <p:sldId id="305" r:id="rId31"/>
    <p:sldId id="306" r:id="rId32"/>
    <p:sldId id="328" r:id="rId33"/>
    <p:sldId id="294" r:id="rId34"/>
    <p:sldId id="290" r:id="rId35"/>
    <p:sldId id="302" r:id="rId36"/>
    <p:sldId id="299" r:id="rId37"/>
    <p:sldId id="300" r:id="rId38"/>
    <p:sldId id="301" r:id="rId39"/>
    <p:sldId id="295" r:id="rId40"/>
    <p:sldId id="323" r:id="rId41"/>
    <p:sldId id="329" r:id="rId42"/>
    <p:sldId id="307" r:id="rId43"/>
    <p:sldId id="308" r:id="rId44"/>
    <p:sldId id="309" r:id="rId45"/>
    <p:sldId id="310" r:id="rId46"/>
    <p:sldId id="311" r:id="rId47"/>
    <p:sldId id="312" r:id="rId48"/>
    <p:sldId id="313" r:id="rId49"/>
    <p:sldId id="314" r:id="rId50"/>
    <p:sldId id="315" r:id="rId51"/>
    <p:sldId id="316" r:id="rId52"/>
    <p:sldId id="330" r:id="rId53"/>
    <p:sldId id="317" r:id="rId54"/>
    <p:sldId id="261" r:id="rId55"/>
    <p:sldId id="262" r:id="rId56"/>
    <p:sldId id="263" r:id="rId57"/>
    <p:sldId id="264" r:id="rId58"/>
    <p:sldId id="265" r:id="rId59"/>
    <p:sldId id="266" r:id="rId60"/>
    <p:sldId id="267" r:id="rId61"/>
    <p:sldId id="268" r:id="rId62"/>
    <p:sldId id="269" r:id="rId63"/>
    <p:sldId id="270" r:id="rId64"/>
    <p:sldId id="271" r:id="rId65"/>
    <p:sldId id="272" r:id="rId6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750D6DB-883B-FA45-A07F-C650FCE957FF}">
          <p14:sldIdLst>
            <p14:sldId id="256"/>
            <p14:sldId id="324"/>
            <p14:sldId id="291"/>
          </p14:sldIdLst>
        </p14:section>
        <p14:section name="neural-networks" id="{C1298A23-A8B6-8E4C-BB68-1A2001A9D899}">
          <p14:sldIdLst>
            <p14:sldId id="326"/>
            <p14:sldId id="259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89"/>
            <p14:sldId id="318"/>
            <p14:sldId id="319"/>
            <p14:sldId id="320"/>
            <p14:sldId id="321"/>
            <p14:sldId id="322"/>
            <p14:sldId id="297"/>
          </p14:sldIdLst>
        </p14:section>
        <p14:section name="training" id="{018A5046-D055-3946-B60A-3C88117DC55D}">
          <p14:sldIdLst>
            <p14:sldId id="327"/>
            <p14:sldId id="303"/>
            <p14:sldId id="304"/>
            <p14:sldId id="305"/>
            <p14:sldId id="306"/>
          </p14:sldIdLst>
        </p14:section>
        <p14:section name="why-deep" id="{018C3646-BE39-0A4F-B90F-BC628E9A9E28}">
          <p14:sldIdLst>
            <p14:sldId id="328"/>
            <p14:sldId id="294"/>
            <p14:sldId id="290"/>
            <p14:sldId id="302"/>
            <p14:sldId id="299"/>
            <p14:sldId id="300"/>
            <p14:sldId id="301"/>
            <p14:sldId id="295"/>
            <p14:sldId id="323"/>
          </p14:sldIdLst>
        </p14:section>
        <p14:section name="lstms-cnns" id="{21599AD5-0505-2144-8F4B-888637BE4A60}">
          <p14:sldIdLst>
            <p14:sldId id="329"/>
            <p14:sldId id="307"/>
            <p14:sldId id="308"/>
            <p14:sldId id="309"/>
            <p14:sldId id="310"/>
            <p14:sldId id="311"/>
            <p14:sldId id="312"/>
            <p14:sldId id="313"/>
            <p14:sldId id="314"/>
            <p14:sldId id="315"/>
            <p14:sldId id="316"/>
          </p14:sldIdLst>
        </p14:section>
        <p14:section name="closing words" id="{9F0B3BCD-0EF4-0042-9AB0-36D490C5DA36}">
          <p14:sldIdLst>
            <p14:sldId id="330"/>
            <p14:sldId id="317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502"/>
    <p:restoredTop sz="94712"/>
  </p:normalViewPr>
  <p:slideViewPr>
    <p:cSldViewPr snapToGrid="0" snapToObjects="1">
      <p:cViewPr varScale="1">
        <p:scale>
          <a:sx n="156" d="100"/>
          <a:sy n="156" d="100"/>
        </p:scale>
        <p:origin x="79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notesMaster" Target="notesMasters/notesMaster1.xml"/><Relationship Id="rId68" Type="http://schemas.openxmlformats.org/officeDocument/2006/relationships/presProps" Target="presProps.xml"/><Relationship Id="rId69" Type="http://schemas.openxmlformats.org/officeDocument/2006/relationships/viewProps" Target="viewProp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theme" Target="theme/theme1.xml"/><Relationship Id="rId71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29666E-0709-6349-9E4F-41497354B3E8}" type="datetimeFigureOut">
              <a:rPr lang="en-US" smtClean="0"/>
              <a:t>7/19/18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871D91-B185-6241-8FDB-523A1B59C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3126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B6295D-A92E-664E-9EE6-7352E94D9F77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010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871D91-B185-6241-8FDB-523A1B59C070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1577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829EF-D1D4-914F-B999-141385CF930B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7674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2168-67D0-1046-ABBF-E6425E2BB333}" type="datetime1">
              <a:rPr lang="en-US" smtClean="0"/>
              <a:t>7/19/18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0B385-795C-1945-8B28-2572D27A6FD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383px-University_of_Utah_horizontal_logo.svg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408" y="5470895"/>
            <a:ext cx="2017183" cy="52668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BBE7D-09A5-184F-B5C5-89452F51833E}" type="datetime1">
              <a:rPr lang="en-US" smtClean="0"/>
              <a:t>7/19/18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0B385-795C-1945-8B28-2572D27A6FDD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31C98-96D2-B941-A0E5-F58FE141934C}" type="datetime1">
              <a:rPr lang="en-US" smtClean="0"/>
              <a:t>7/19/18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0B385-795C-1945-8B28-2572D27A6FDD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76DC2-0BAE-A947-8CFE-2F8B45E53565}" type="datetime1">
              <a:rPr lang="en-US" smtClean="0"/>
              <a:t>7/19/18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0B385-795C-1945-8B28-2572D27A6FDD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A86A3-6937-6D40-981B-984DDCA2CB59}" type="datetime1">
              <a:rPr lang="en-US" smtClean="0"/>
              <a:t>7/19/18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0B385-795C-1945-8B28-2572D27A6FDD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B4783-31B6-5D42-963B-9FA6B3599F22}" type="datetime1">
              <a:rPr lang="en-US" smtClean="0"/>
              <a:t>7/19/18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0B385-795C-1945-8B28-2572D27A6FDD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37C39-2617-C440-8C4F-2566A3BC6042}" type="datetime1">
              <a:rPr lang="en-US" smtClean="0"/>
              <a:t>7/19/18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0B385-795C-1945-8B28-2572D27A6FDD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B6A88-0235-9940-A28A-78FFE9E18485}" type="datetime1">
              <a:rPr lang="en-US" smtClean="0"/>
              <a:t>7/19/18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0B385-795C-1945-8B28-2572D27A6FDD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8717C-F365-DD4A-8B68-5D703A4EC67C}" type="datetime1">
              <a:rPr lang="en-US" smtClean="0"/>
              <a:t>7/19/18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0B385-795C-1945-8B28-2572D27A6FDD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F5704-1DF7-E048-A49E-129B3F1717D1}" type="datetime1">
              <a:rPr lang="en-US" smtClean="0"/>
              <a:t>7/19/18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0B385-795C-1945-8B28-2572D27A6FDD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26F1C-702D-1A4D-AB32-C542FDB170F0}" type="datetime1">
              <a:rPr lang="en-US" smtClean="0"/>
              <a:t>7/19/18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0B385-795C-1945-8B28-2572D27A6FDD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2FC641-1D02-5A48-A98F-CCE7DCAC120A}" type="datetime1">
              <a:rPr lang="en-US" smtClean="0"/>
              <a:t>7/19/18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90B385-795C-1945-8B28-2572D27A6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805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Relationship Id="rId3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jpg"/><Relationship Id="rId6" Type="http://schemas.openxmlformats.org/officeDocument/2006/relationships/image" Target="../media/image6.png"/><Relationship Id="rId7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0.png"/><Relationship Id="rId3" Type="http://schemas.openxmlformats.org/officeDocument/2006/relationships/image" Target="../media/image16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tiff"/><Relationship Id="rId3" Type="http://schemas.openxmlformats.org/officeDocument/2006/relationships/image" Target="../media/image25.tif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6.tif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tif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tif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1.tiff"/><Relationship Id="rId5" Type="http://schemas.openxmlformats.org/officeDocument/2006/relationships/image" Target="../media/image32.png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5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What is Deep Learning?</a:t>
            </a:r>
            <a:br>
              <a:rPr lang="en-US" dirty="0" smtClean="0"/>
            </a:br>
            <a:r>
              <a:rPr lang="en-US" dirty="0" smtClean="0"/>
              <a:t>Why Should I Care?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400" i="1" dirty="0" smtClean="0">
                <a:solidFill>
                  <a:schemeClr val="bg1">
                    <a:lumMod val="25000"/>
                  </a:schemeClr>
                </a:solidFill>
              </a:rPr>
              <a:t>Vivek Srikumar</a:t>
            </a:r>
          </a:p>
          <a:p>
            <a:r>
              <a:rPr lang="en-US" sz="2400" i="1" dirty="0" smtClean="0">
                <a:solidFill>
                  <a:schemeClr val="bg1">
                    <a:lumMod val="25000"/>
                  </a:schemeClr>
                </a:solidFill>
              </a:rPr>
              <a:t>School of Computing</a:t>
            </a:r>
            <a:endParaRPr lang="en-US" sz="2400" i="1" dirty="0">
              <a:solidFill>
                <a:schemeClr val="bg1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859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Features from classifiers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E9C87-653D-1145-AAD0-A62F3DAEFFA5}" type="slidenum">
              <a:rPr lang="en-US" smtClean="0"/>
              <a:t>9</a:t>
            </a:fld>
            <a:endParaRPr lang="en-US"/>
          </a:p>
        </p:txBody>
      </p:sp>
      <p:pic>
        <p:nvPicPr>
          <p:cNvPr id="8" name="Picture 2" descr="/Users/vivek/Library/Group Containers/UBF8T346G9.Office/msoclip1/01/E84E29CA-B4A0-4147-9D03-26C929479700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928" y="2051368"/>
            <a:ext cx="76581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/Users/vivek/Library/Group Containers/UBF8T346G9.Office/msoclip1/01/930A7092-A3E2-2242-AD3C-DE90A490E6F7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928" y="2051368"/>
            <a:ext cx="76581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5" name="Picture 1" descr="/Users/vivek/Library/Group Containers/UBF8T346G9.Office/msoclip1/01/53B5E0D7-A74D-1948-A379-985A49464DCD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928" y="2051368"/>
            <a:ext cx="76581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9" name="Picture 1" descr="/Users/vivek/Library/Group Containers/UBF8T346G9.Office/msoclip1/01/B30B8428-1EA0-304E-971F-58E789AAB615.p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928" y="2051368"/>
            <a:ext cx="76581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4989576" y="3486563"/>
            <a:ext cx="1207008" cy="50292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071872" y="4019614"/>
            <a:ext cx="1207008" cy="50292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70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Features from classifiers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E9C87-653D-1145-AAD0-A62F3DAEFFA5}" type="slidenum">
              <a:rPr lang="en-US" smtClean="0"/>
              <a:t>10</a:t>
            </a:fld>
            <a:endParaRPr lang="en-US"/>
          </a:p>
        </p:txBody>
      </p:sp>
      <p:pic>
        <p:nvPicPr>
          <p:cNvPr id="8" name="Picture 2" descr="/Users/vivek/Library/Group Containers/UBF8T346G9.Office/msoclip1/01/E84E29CA-B4A0-4147-9D03-26C929479700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928" y="2051368"/>
            <a:ext cx="76581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/Users/vivek/Library/Group Containers/UBF8T346G9.Office/msoclip1/01/930A7092-A3E2-2242-AD3C-DE90A490E6F7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928" y="2051368"/>
            <a:ext cx="76581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5" name="Picture 1" descr="/Users/vivek/Library/Group Containers/UBF8T346G9.Office/msoclip1/01/53B5E0D7-A74D-1948-A379-985A49464DCD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928" y="2051368"/>
            <a:ext cx="76581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9" name="Picture 1" descr="/Users/vivek/Library/Group Containers/UBF8T346G9.Office/msoclip1/01/B30B8428-1EA0-304E-971F-58E789AAB615.p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928" y="2051368"/>
            <a:ext cx="76581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3" name="Picture 1" descr="/Users/vivek/Library/Group Containers/UBF8T346G9.Office/msoclip1/01/8520C75D-FD64-A940-9531-9F2C6CD201CC.pn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928" y="2051368"/>
            <a:ext cx="76581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49810" y="1228686"/>
            <a:ext cx="4740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This is a </a:t>
            </a:r>
            <a:r>
              <a:rPr lang="en-US" b="1" dirty="0"/>
              <a:t>two </a:t>
            </a:r>
            <a:r>
              <a:rPr lang="en-US" b="1"/>
              <a:t>layer </a:t>
            </a:r>
            <a:r>
              <a:rPr lang="en-US"/>
              <a:t>feed </a:t>
            </a:r>
            <a:r>
              <a:rPr lang="en-US" dirty="0"/>
              <a:t>forward neural network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5993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Features from classifiers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E9C87-653D-1145-AAD0-A62F3DAEFFA5}" type="slidenum">
              <a:rPr lang="en-US" smtClean="0"/>
              <a:t>11</a:t>
            </a:fld>
            <a:endParaRPr lang="en-US"/>
          </a:p>
        </p:txBody>
      </p:sp>
      <p:pic>
        <p:nvPicPr>
          <p:cNvPr id="8" name="Picture 2" descr="/Users/vivek/Library/Group Containers/UBF8T346G9.Office/msoclip1/01/E84E29CA-B4A0-4147-9D03-26C929479700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928" y="2051368"/>
            <a:ext cx="76581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/Users/vivek/Library/Group Containers/UBF8T346G9.Office/msoclip1/01/930A7092-A3E2-2242-AD3C-DE90A490E6F7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928" y="2051368"/>
            <a:ext cx="76581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5" name="Picture 1" descr="/Users/vivek/Library/Group Containers/UBF8T346G9.Office/msoclip1/01/53B5E0D7-A74D-1948-A379-985A49464DCD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928" y="2051368"/>
            <a:ext cx="76581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9" name="Picture 1" descr="/Users/vivek/Library/Group Containers/UBF8T346G9.Office/msoclip1/01/B30B8428-1EA0-304E-971F-58E789AAB615.p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928" y="2051368"/>
            <a:ext cx="76581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3" name="Picture 1" descr="/Users/vivek/Library/Group Containers/UBF8T346G9.Office/msoclip1/01/8520C75D-FD64-A940-9531-9F2C6CD201CC.pn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928" y="2051368"/>
            <a:ext cx="76581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7636042" y="2023327"/>
            <a:ext cx="1872544" cy="3049884"/>
            <a:chOff x="6112042" y="1785583"/>
            <a:chExt cx="1872544" cy="3049884"/>
          </a:xfrm>
        </p:grpSpPr>
        <p:sp>
          <p:nvSpPr>
            <p:cNvPr id="13" name="Rectangle 12"/>
            <p:cNvSpPr/>
            <p:nvPr/>
          </p:nvSpPr>
          <p:spPr>
            <a:xfrm>
              <a:off x="6112042" y="1785583"/>
              <a:ext cx="1788374" cy="2694747"/>
            </a:xfrm>
            <a:prstGeom prst="rect">
              <a:avLst/>
            </a:prstGeom>
            <a:solidFill>
              <a:schemeClr val="accent1">
                <a:alpha val="24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247123" y="4466135"/>
              <a:ext cx="17374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The output layer</a:t>
              </a:r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937294" y="2005647"/>
            <a:ext cx="1741311" cy="3473294"/>
            <a:chOff x="710995" y="2005647"/>
            <a:chExt cx="5004129" cy="3473294"/>
          </a:xfrm>
        </p:grpSpPr>
        <p:sp>
          <p:nvSpPr>
            <p:cNvPr id="12" name="Rectangle 11"/>
            <p:cNvSpPr/>
            <p:nvPr/>
          </p:nvSpPr>
          <p:spPr>
            <a:xfrm>
              <a:off x="978408" y="2005647"/>
              <a:ext cx="3877056" cy="3103961"/>
            </a:xfrm>
            <a:prstGeom prst="rect">
              <a:avLst/>
            </a:prstGeom>
            <a:solidFill>
              <a:schemeClr val="accent1">
                <a:alpha val="24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10995" y="5109609"/>
              <a:ext cx="50041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The hidden layer</a:t>
              </a:r>
              <a:endParaRPr lang="en-US" dirty="0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1834530" y="1969251"/>
            <a:ext cx="1349118" cy="3103961"/>
          </a:xfrm>
          <a:prstGeom prst="rect">
            <a:avLst/>
          </a:prstGeom>
          <a:solidFill>
            <a:schemeClr val="accent1">
              <a:alpha val="24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676393" y="5053513"/>
            <a:ext cx="1591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input layer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549810" y="1228686"/>
            <a:ext cx="4740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This is a </a:t>
            </a:r>
            <a:r>
              <a:rPr lang="en-US" b="1" dirty="0"/>
              <a:t>two </a:t>
            </a:r>
            <a:r>
              <a:rPr lang="en-US" b="1"/>
              <a:t>layer </a:t>
            </a:r>
            <a:r>
              <a:rPr lang="en-US"/>
              <a:t>feed </a:t>
            </a:r>
            <a:r>
              <a:rPr lang="en-US" dirty="0"/>
              <a:t>forward neural network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889758" y="5624775"/>
            <a:ext cx="7156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Think of the hidden layer as learning a good </a:t>
            </a:r>
            <a:r>
              <a:rPr lang="en-US" b="1" dirty="0">
                <a:solidFill>
                  <a:schemeClr val="accent1"/>
                </a:solidFill>
              </a:rPr>
              <a:t>representation </a:t>
            </a:r>
            <a:r>
              <a:rPr lang="en-US" dirty="0"/>
              <a:t>of the inputs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0527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Features from classifiers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E9C87-653D-1145-AAD0-A62F3DAEFFA5}" type="slidenum">
              <a:rPr lang="en-US" smtClean="0"/>
              <a:t>12</a:t>
            </a:fld>
            <a:endParaRPr lang="en-US"/>
          </a:p>
        </p:txBody>
      </p:sp>
      <p:pic>
        <p:nvPicPr>
          <p:cNvPr id="8" name="Picture 2" descr="/Users/vivek/Library/Group Containers/UBF8T346G9.Office/msoclip1/01/E84E29CA-B4A0-4147-9D03-26C929479700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928" y="2051368"/>
            <a:ext cx="76581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/Users/vivek/Library/Group Containers/UBF8T346G9.Office/msoclip1/01/930A7092-A3E2-2242-AD3C-DE90A490E6F7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928" y="2051368"/>
            <a:ext cx="76581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5" name="Picture 1" descr="/Users/vivek/Library/Group Containers/UBF8T346G9.Office/msoclip1/01/53B5E0D7-A74D-1948-A379-985A49464DCD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928" y="2051368"/>
            <a:ext cx="76581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9" name="Picture 1" descr="/Users/vivek/Library/Group Containers/UBF8T346G9.Office/msoclip1/01/B30B8428-1EA0-304E-971F-58E789AAB615.p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928" y="2051368"/>
            <a:ext cx="76581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3" name="Picture 1" descr="/Users/vivek/Library/Group Containers/UBF8T346G9.Office/msoclip1/01/8520C75D-FD64-A940-9531-9F2C6CD201CC.pn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928" y="2051368"/>
            <a:ext cx="76581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288024" y="1938528"/>
            <a:ext cx="3118104" cy="2889504"/>
          </a:xfrm>
          <a:prstGeom prst="rect">
            <a:avLst/>
          </a:prstGeom>
          <a:solidFill>
            <a:schemeClr val="accent1">
              <a:alpha val="4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288025" y="4771003"/>
            <a:ext cx="3338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dot product followed by the </a:t>
            </a:r>
            <a:r>
              <a:rPr lang="en-US"/>
              <a:t>threshold constitutes </a:t>
            </a:r>
            <a:r>
              <a:rPr lang="en-US" dirty="0"/>
              <a:t>a </a:t>
            </a:r>
            <a:r>
              <a:rPr lang="en-US" b="1" i="1" dirty="0"/>
              <a:t>neuron</a:t>
            </a:r>
            <a:r>
              <a:rPr lang="en-US" dirty="0"/>
              <a:t>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059320" y="5581791"/>
            <a:ext cx="6206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Five neurons in this picture (four in hidden layer and one output)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549810" y="1228686"/>
            <a:ext cx="4740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This is a </a:t>
            </a:r>
            <a:r>
              <a:rPr lang="en-US" b="1" dirty="0"/>
              <a:t>two </a:t>
            </a:r>
            <a:r>
              <a:rPr lang="en-US" b="1"/>
              <a:t>layer </a:t>
            </a:r>
            <a:r>
              <a:rPr lang="en-US"/>
              <a:t>feed </a:t>
            </a:r>
            <a:r>
              <a:rPr lang="en-US" dirty="0"/>
              <a:t>forward neural network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764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But where do the </a:t>
            </a:r>
            <a:r>
              <a:rPr lang="en-US" dirty="0" smtClean="0"/>
              <a:t>inputs come </a:t>
            </a:r>
            <a:r>
              <a:rPr lang="en-US" dirty="0"/>
              <a:t>from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E9C87-653D-1145-AAD0-A62F3DAEFFA5}" type="slidenum">
              <a:rPr lang="en-US" smtClean="0"/>
              <a:t>13</a:t>
            </a:fld>
            <a:endParaRPr lang="en-US"/>
          </a:p>
        </p:txBody>
      </p:sp>
      <p:pic>
        <p:nvPicPr>
          <p:cNvPr id="8" name="Picture 2" descr="/Users/vivek/Library/Group Containers/UBF8T346G9.Office/msoclip1/01/E84E29CA-B4A0-4147-9D03-26C929479700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928" y="2051368"/>
            <a:ext cx="76581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/Users/vivek/Library/Group Containers/UBF8T346G9.Office/msoclip1/01/930A7092-A3E2-2242-AD3C-DE90A490E6F7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928" y="2051368"/>
            <a:ext cx="76581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5" name="Picture 1" descr="/Users/vivek/Library/Group Containers/UBF8T346G9.Office/msoclip1/01/53B5E0D7-A74D-1948-A379-985A49464DCD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928" y="2051368"/>
            <a:ext cx="76581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9" name="Picture 1" descr="/Users/vivek/Library/Group Containers/UBF8T346G9.Office/msoclip1/01/B30B8428-1EA0-304E-971F-58E789AAB615.p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928" y="2051368"/>
            <a:ext cx="76581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3" name="Picture 1" descr="/Users/vivek/Library/Group Containers/UBF8T346G9.Office/msoclip1/01/8520C75D-FD64-A940-9531-9F2C6CD201CC.pn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928" y="2051368"/>
            <a:ext cx="76581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2133600" y="29351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u="none" strike="noStrik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628273" y="5325843"/>
            <a:ext cx="4935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What if the inputs were </a:t>
            </a:r>
            <a:r>
              <a:rPr lang="en-US"/>
              <a:t>the outputs of a classifier?</a:t>
            </a: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834530" y="1969251"/>
            <a:ext cx="1349118" cy="3103961"/>
          </a:xfrm>
          <a:prstGeom prst="rect">
            <a:avLst/>
          </a:prstGeom>
          <a:solidFill>
            <a:schemeClr val="accent1">
              <a:alpha val="24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676393" y="5053513"/>
            <a:ext cx="1591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input layer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267201" y="5756034"/>
            <a:ext cx="4937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 can make a </a:t>
            </a:r>
            <a:r>
              <a:rPr lang="en-US" b="1" dirty="0"/>
              <a:t>three</a:t>
            </a:r>
            <a:r>
              <a:rPr lang="en-US" dirty="0"/>
              <a:t> layer network</a:t>
            </a:r>
            <a:r>
              <a:rPr lang="mr-IN" dirty="0"/>
              <a:t>…</a:t>
            </a:r>
            <a:r>
              <a:rPr lang="en-US" dirty="0"/>
              <a:t>. And so 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057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 us try to </a:t>
            </a:r>
            <a:r>
              <a:rPr lang="en-US" smtClean="0"/>
              <a:t>formalize this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E9C87-653D-1145-AAD0-A62F3DAEFFA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434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Neural networks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A robust </a:t>
            </a:r>
            <a:r>
              <a:rPr lang="en-US" dirty="0"/>
              <a:t>approach </a:t>
            </a:r>
            <a:r>
              <a:rPr lang="en-US" dirty="0" smtClean="0"/>
              <a:t>for approximating </a:t>
            </a:r>
            <a:r>
              <a:rPr lang="en-US" dirty="0" smtClean="0">
                <a:solidFill>
                  <a:schemeClr val="accent1"/>
                </a:solidFill>
              </a:rPr>
              <a:t>real-valued</a:t>
            </a:r>
            <a:r>
              <a:rPr lang="en-US" dirty="0"/>
              <a:t>, </a:t>
            </a:r>
            <a:r>
              <a:rPr lang="en-US" dirty="0">
                <a:solidFill>
                  <a:schemeClr val="accent1"/>
                </a:solidFill>
              </a:rPr>
              <a:t>discrete-valued </a:t>
            </a:r>
            <a:r>
              <a:rPr lang="en-US" dirty="0" smtClean="0"/>
              <a:t>or </a:t>
            </a:r>
            <a:r>
              <a:rPr lang="en-US" dirty="0" smtClean="0">
                <a:solidFill>
                  <a:schemeClr val="accent1"/>
                </a:solidFill>
              </a:rPr>
              <a:t>vector </a:t>
            </a:r>
            <a:r>
              <a:rPr lang="en-US" dirty="0">
                <a:solidFill>
                  <a:schemeClr val="accent1"/>
                </a:solidFill>
              </a:rPr>
              <a:t>valued </a:t>
            </a:r>
            <a:r>
              <a:rPr lang="en-US" dirty="0" smtClean="0"/>
              <a:t>functions</a:t>
            </a:r>
            <a:endParaRPr lang="en-US" dirty="0"/>
          </a:p>
          <a:p>
            <a:pPr lvl="1"/>
            <a:endParaRPr lang="en-US" dirty="0" smtClean="0"/>
          </a:p>
          <a:p>
            <a:r>
              <a:rPr lang="en-US" dirty="0" smtClean="0"/>
              <a:t>Among </a:t>
            </a:r>
            <a:r>
              <a:rPr lang="en-US" dirty="0"/>
              <a:t>the most effective </a:t>
            </a:r>
            <a:r>
              <a:rPr lang="en-US" b="1" dirty="0"/>
              <a:t>general purpose</a:t>
            </a:r>
            <a:r>
              <a:rPr lang="en-US" dirty="0"/>
              <a:t> supervised learning </a:t>
            </a:r>
            <a:r>
              <a:rPr lang="en-US" dirty="0" smtClean="0"/>
              <a:t>methods </a:t>
            </a:r>
            <a:r>
              <a:rPr lang="en-US" dirty="0"/>
              <a:t>currently </a:t>
            </a:r>
            <a:r>
              <a:rPr lang="en-US" dirty="0" smtClean="0"/>
              <a:t>known</a:t>
            </a:r>
          </a:p>
          <a:p>
            <a:pPr lvl="1"/>
            <a:r>
              <a:rPr lang="en-US" dirty="0" smtClean="0"/>
              <a:t>Especially </a:t>
            </a:r>
            <a:r>
              <a:rPr lang="en-US" dirty="0"/>
              <a:t>for </a:t>
            </a:r>
            <a:r>
              <a:rPr lang="en-US" i="1" dirty="0">
                <a:solidFill>
                  <a:schemeClr val="accent1"/>
                </a:solidFill>
              </a:rPr>
              <a:t>complex and hard to interpret </a:t>
            </a:r>
            <a:r>
              <a:rPr lang="en-US" i="1" dirty="0" smtClean="0">
                <a:solidFill>
                  <a:schemeClr val="accent1"/>
                </a:solidFill>
              </a:rPr>
              <a:t>data </a:t>
            </a:r>
            <a:r>
              <a:rPr lang="en-US" dirty="0" smtClean="0"/>
              <a:t>such </a:t>
            </a:r>
            <a:r>
              <a:rPr lang="en-US" dirty="0"/>
              <a:t>as real-world sensory </a:t>
            </a:r>
            <a:r>
              <a:rPr lang="en-US" dirty="0" smtClean="0"/>
              <a:t>data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>
                <a:solidFill>
                  <a:schemeClr val="accent1"/>
                </a:solidFill>
              </a:rPr>
              <a:t>Backpropagation algorithm </a:t>
            </a:r>
            <a:r>
              <a:rPr lang="en-US" dirty="0"/>
              <a:t>for neural networks has been shown successful in many practical problems</a:t>
            </a:r>
          </a:p>
          <a:p>
            <a:pPr lvl="1"/>
            <a:r>
              <a:rPr lang="en-US" dirty="0"/>
              <a:t>handwritten character recognition, speech recognition, </a:t>
            </a:r>
            <a:r>
              <a:rPr lang="en-US" dirty="0" smtClean="0"/>
              <a:t>object </a:t>
            </a:r>
            <a:r>
              <a:rPr lang="en-US" dirty="0"/>
              <a:t>recognition, some NLP problems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E9C87-653D-1145-AAD0-A62F3DAEFFA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68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Biological neurons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E9C87-653D-1145-AAD0-A62F3DAEFFA5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2551" y="1203059"/>
            <a:ext cx="2488216" cy="29117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32551" y="4114801"/>
            <a:ext cx="28326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first drawing of a </a:t>
            </a:r>
            <a:r>
              <a:rPr lang="en-US"/>
              <a:t>brain cells by Santiago </a:t>
            </a:r>
            <a:r>
              <a:rPr lang="en-US" dirty="0"/>
              <a:t>Ramón y </a:t>
            </a:r>
            <a:r>
              <a:rPr lang="en-US" dirty="0" err="1"/>
              <a:t>Cajal</a:t>
            </a:r>
            <a:r>
              <a:rPr lang="en-US" dirty="0"/>
              <a:t> in </a:t>
            </a:r>
            <a:r>
              <a:rPr lang="en-US" dirty="0"/>
              <a:t>1899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77948" y="1284111"/>
            <a:ext cx="45223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Neurons</a:t>
            </a:r>
            <a:r>
              <a:rPr lang="en-US" dirty="0"/>
              <a:t>: core components of brain and the nervous system consisting of</a:t>
            </a:r>
          </a:p>
          <a:p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Dendrites that collect information from other neurons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An axon that generates outgoing spikes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48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Biological neurons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E9C87-653D-1145-AAD0-A62F3DAEFFA5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32551" y="1203059"/>
            <a:ext cx="2488216" cy="29117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32551" y="4114801"/>
            <a:ext cx="28326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The first drawing of a </a:t>
            </a:r>
            <a:r>
              <a:rPr lang="en-US">
                <a:solidFill>
                  <a:schemeClr val="bg1">
                    <a:lumMod val="75000"/>
                  </a:schemeClr>
                </a:solidFill>
              </a:rPr>
              <a:t>brain cells by Santiago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Ramón y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Cajal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 in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1899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77948" y="1284111"/>
            <a:ext cx="45223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Neurons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: core components of brain and the nervous system consisting of</a:t>
            </a:r>
          </a:p>
          <a:p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Dendrites that collect information from other neurons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An axon that generates outgoing spikes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61522" y="3142269"/>
            <a:ext cx="7288813" cy="1754326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Modern </a:t>
            </a:r>
            <a:r>
              <a:rPr lang="en-US" b="1" i="1" dirty="0"/>
              <a:t>artificial</a:t>
            </a:r>
            <a:r>
              <a:rPr lang="en-US" dirty="0"/>
              <a:t> neurons are “</a:t>
            </a:r>
            <a:r>
              <a:rPr lang="en-US" u="sng" dirty="0"/>
              <a:t>inspired</a:t>
            </a:r>
            <a:r>
              <a:rPr lang="en-US" dirty="0"/>
              <a:t>” by biological neurons</a:t>
            </a:r>
          </a:p>
          <a:p>
            <a:endParaRPr lang="en-US" dirty="0"/>
          </a:p>
          <a:p>
            <a:r>
              <a:rPr lang="en-US" dirty="0"/>
              <a:t>But there are many, many fundamental differences </a:t>
            </a:r>
          </a:p>
          <a:p>
            <a:endParaRPr lang="en-US" dirty="0"/>
          </a:p>
          <a:p>
            <a:r>
              <a:rPr lang="en-US" dirty="0"/>
              <a:t>Don’t </a:t>
            </a:r>
            <a:r>
              <a:rPr lang="en-US" dirty="0"/>
              <a:t>take </a:t>
            </a:r>
            <a:r>
              <a:rPr lang="en-US" dirty="0"/>
              <a:t>the similarity seriously </a:t>
            </a:r>
            <a:endParaRPr lang="en-US" dirty="0" smtClean="0"/>
          </a:p>
          <a:p>
            <a:r>
              <a:rPr lang="en-US" dirty="0" smtClean="0"/>
              <a:t>(</a:t>
            </a:r>
            <a:r>
              <a:rPr lang="en-US" dirty="0"/>
              <a:t>as </a:t>
            </a:r>
            <a:r>
              <a:rPr lang="en-US" dirty="0"/>
              <a:t>also claims in the news about the </a:t>
            </a:r>
            <a:r>
              <a:rPr lang="en-US" dirty="0"/>
              <a:t>“emergence” of intelligent behavior)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498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Artificial neurons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800" i="1" dirty="0"/>
              <a:t>Functions that </a:t>
            </a:r>
            <a:r>
              <a:rPr lang="en-US" sz="1800" b="1" i="1" u="sng" dirty="0"/>
              <a:t>very loosely </a:t>
            </a:r>
            <a:r>
              <a:rPr lang="en-US" sz="1800" i="1" dirty="0"/>
              <a:t>mimic a biological neuron</a:t>
            </a:r>
            <a:endParaRPr lang="en-US" sz="1800" i="1" dirty="0"/>
          </a:p>
          <a:p>
            <a:pPr marL="0" indent="0">
              <a:buNone/>
            </a:pPr>
            <a:r>
              <a:rPr lang="en-US" sz="2400" dirty="0"/>
              <a:t>A neuron accepts a collection of inputs (a vector </a:t>
            </a:r>
            <a:r>
              <a:rPr lang="en-US" sz="2400" b="1" dirty="0"/>
              <a:t>x</a:t>
            </a:r>
            <a:r>
              <a:rPr lang="en-US" sz="2400" dirty="0"/>
              <a:t>) and produces an output by:</a:t>
            </a:r>
          </a:p>
          <a:p>
            <a:pPr lvl="1"/>
            <a:r>
              <a:rPr lang="en-US" sz="2000" dirty="0"/>
              <a:t>Applying a dot product with weights </a:t>
            </a:r>
            <a:r>
              <a:rPr lang="en-US" sz="2000" b="1" dirty="0"/>
              <a:t>w</a:t>
            </a:r>
            <a:r>
              <a:rPr lang="en-US" sz="2000" dirty="0"/>
              <a:t> and adding a bias b</a:t>
            </a:r>
          </a:p>
          <a:p>
            <a:pPr lvl="1"/>
            <a:r>
              <a:rPr lang="en-US" sz="2000" dirty="0"/>
              <a:t>Applying a (possibly non-linear) transformation called an </a:t>
            </a:r>
            <a:r>
              <a:rPr lang="en-US" sz="2000" b="1" i="1" dirty="0">
                <a:solidFill>
                  <a:schemeClr val="accent1"/>
                </a:solidFill>
              </a:rPr>
              <a:t>activation</a:t>
            </a:r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E9C87-653D-1145-AAD0-A62F3DAEFFA5}" type="slidenum">
              <a:rPr lang="en-US" smtClean="0"/>
              <a:t>18</a:t>
            </a:fld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2917690" y="4254242"/>
            <a:ext cx="4568622" cy="2512759"/>
            <a:chOff x="2767338" y="4051174"/>
            <a:chExt cx="4568622" cy="2512759"/>
          </a:xfrm>
        </p:grpSpPr>
        <p:pic>
          <p:nvPicPr>
            <p:cNvPr id="5" name="Picture 5" descr="/Users/vivek/Library/Group Containers/UBF8T346G9.Office/msoclip1/01/68E595B6-29E8-314B-AB5B-4C46160FFF35.png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7338" y="4512350"/>
              <a:ext cx="2810935" cy="20515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4085628" y="4051174"/>
              <a:ext cx="9727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Dot product</a:t>
              </a:r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707580" y="4163214"/>
              <a:ext cx="26283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Threshold activation</a:t>
              </a:r>
              <a:endParaRPr lang="en-US" dirty="0"/>
            </a:p>
          </p:txBody>
        </p:sp>
        <p:cxnSp>
          <p:nvCxnSpPr>
            <p:cNvPr id="9" name="Straight Arrow Connector 8"/>
            <p:cNvCxnSpPr>
              <a:stCxn id="6" idx="2"/>
            </p:cNvCxnSpPr>
            <p:nvPr/>
          </p:nvCxnSpPr>
          <p:spPr>
            <a:xfrm flipH="1">
              <a:off x="4452730" y="4697505"/>
              <a:ext cx="119270" cy="35157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H="1">
              <a:off x="5081363" y="4512350"/>
              <a:ext cx="816002" cy="56211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6913994" y="5252145"/>
            <a:ext cx="2734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accent1"/>
                </a:solidFill>
              </a:rPr>
              <a:t>Other activations are possible</a:t>
            </a:r>
            <a:endParaRPr lang="en-US" i="1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4370495" y="3568819"/>
                <a:ext cx="33544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charset="0"/>
                        </a:rPr>
                        <m:t>𝑜𝑢𝑡𝑝𝑢𝑡</m:t>
                      </m:r>
                      <m:r>
                        <a:rPr lang="en-US" i="1">
                          <a:latin typeface="Cambria Math" charset="0"/>
                        </a:rPr>
                        <m:t>=</m:t>
                      </m:r>
                      <m:r>
                        <a:rPr lang="en-US" i="1">
                          <a:latin typeface="Cambria Math" charset="0"/>
                        </a:rPr>
                        <m:t>𝑎𝑐𝑡𝑖𝑣𝑎𝑡𝑖𝑜𝑛</m:t>
                      </m:r>
                      <m:r>
                        <a:rPr lang="en-US" i="1">
                          <a:latin typeface="Cambria Math" charset="0"/>
                        </a:rPr>
                        <m:t>(</m:t>
                      </m:r>
                      <m:sSup>
                        <m:sSupPr>
                          <m:ctrlPr>
                            <a:rPr lang="en-US" i="1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b="1" i="1">
                              <a:latin typeface="Cambria Math" charset="0"/>
                            </a:rPr>
                            <m:t>𝒘</m:t>
                          </m:r>
                        </m:e>
                        <m:sup>
                          <m:r>
                            <a:rPr lang="en-US" i="1">
                              <a:latin typeface="Cambria Math" charset="0"/>
                            </a:rPr>
                            <m:t>𝑇</m:t>
                          </m:r>
                        </m:sup>
                      </m:sSup>
                      <m:r>
                        <a:rPr lang="en-US" b="1" i="1">
                          <a:latin typeface="Cambria Math" charset="0"/>
                        </a:rPr>
                        <m:t>𝒙</m:t>
                      </m:r>
                      <m:r>
                        <a:rPr lang="en-US" i="1">
                          <a:latin typeface="Cambria Math" charset="0"/>
                        </a:rPr>
                        <m:t>+</m:t>
                      </m:r>
                      <m:r>
                        <a:rPr lang="en-US" i="1">
                          <a:latin typeface="Cambria Math" charset="0"/>
                        </a:rPr>
                        <m:t>𝑏</m:t>
                      </m:r>
                      <m:r>
                        <a:rPr lang="en-US" i="1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6495" y="3568819"/>
                <a:ext cx="3354444" cy="369332"/>
              </a:xfrm>
              <a:prstGeom prst="rect">
                <a:avLst/>
              </a:prstGeom>
              <a:blipFill rotWithShape="0">
                <a:blip r:embed="rId3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59825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Deep learning </a:t>
            </a:r>
            <a:r>
              <a:rPr lang="en-US" dirty="0" smtClean="0"/>
              <a:t>is everywhere!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84E70-49F1-4D48-A830-2CD8E288FC71}" type="slidenum">
              <a:rPr lang="en-US" smtClean="0"/>
              <a:t>1</a:t>
            </a:fld>
            <a:endParaRPr lang="en-US"/>
          </a:p>
        </p:txBody>
      </p:sp>
      <p:pic>
        <p:nvPicPr>
          <p:cNvPr id="5" name="Picture 4" descr="Screen Region 2015-01-12 at 11.59.57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573" y="1716015"/>
            <a:ext cx="5758309" cy="2445696"/>
          </a:xfrm>
          <a:prstGeom prst="rect">
            <a:avLst/>
          </a:prstGeom>
          <a:ln w="9525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9" name="Picture 8" descr="Siri_iOS_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9963" y="1224762"/>
            <a:ext cx="1710928" cy="3072065"/>
          </a:xfrm>
          <a:prstGeom prst="rect">
            <a:avLst/>
          </a:prstGeom>
        </p:spPr>
      </p:pic>
      <p:pic>
        <p:nvPicPr>
          <p:cNvPr id="8" name="Picture 7" descr="Screen Region 2014-12-01 at 22.37.38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573" y="4296826"/>
            <a:ext cx="7789333" cy="2253766"/>
          </a:xfrm>
          <a:prstGeom prst="rect">
            <a:avLst/>
          </a:prstGeom>
          <a:ln w="9525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1" name="Picture 10" descr="Google's_Lexus_RX_450h_Self-Driving_Ca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088" y="4477836"/>
            <a:ext cx="2714549" cy="218621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66404" y="2578167"/>
            <a:ext cx="1690040" cy="158354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991429" y="1025071"/>
            <a:ext cx="3685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366CC"/>
                </a:solidFill>
              </a:rPr>
              <a:t>And you are probably already using it</a:t>
            </a:r>
            <a:endParaRPr lang="en-US" dirty="0">
              <a:solidFill>
                <a:srgbClr val="3366CC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05133" y="4183368"/>
            <a:ext cx="1345450" cy="215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613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neural network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8203007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A function that converts inputs to </a:t>
            </a:r>
            <a:r>
              <a:rPr lang="en-US" sz="2400" dirty="0" smtClean="0"/>
              <a:t>outputs. Defined as a </a:t>
            </a:r>
            <a:r>
              <a:rPr lang="en-US" sz="2400" dirty="0">
                <a:solidFill>
                  <a:schemeClr val="accent1"/>
                </a:solidFill>
              </a:rPr>
              <a:t>directed acyclic graph</a:t>
            </a:r>
          </a:p>
          <a:p>
            <a:pPr lvl="1"/>
            <a:r>
              <a:rPr lang="en-US" sz="2000" dirty="0"/>
              <a:t>Nodes organized in layers, correspond to neurons</a:t>
            </a:r>
          </a:p>
          <a:p>
            <a:pPr lvl="1"/>
            <a:r>
              <a:rPr lang="en-US" sz="2000" dirty="0"/>
              <a:t>Edges carry output of one neuron to another, associated with </a:t>
            </a:r>
            <a:r>
              <a:rPr lang="en-US" sz="2000" dirty="0" smtClean="0"/>
              <a:t>weights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r>
              <a:rPr lang="en-US" sz="2400" dirty="0"/>
              <a:t>To define a neural network, we need to specify:</a:t>
            </a:r>
          </a:p>
          <a:p>
            <a:pPr lvl="1"/>
            <a:r>
              <a:rPr lang="en-US" sz="2000" dirty="0"/>
              <a:t>The structure of the graph</a:t>
            </a:r>
          </a:p>
          <a:p>
            <a:pPr lvl="2"/>
            <a:r>
              <a:rPr lang="en-US" sz="1800" dirty="0"/>
              <a:t>How many nodes, the connectivity</a:t>
            </a:r>
          </a:p>
          <a:p>
            <a:pPr lvl="1"/>
            <a:r>
              <a:rPr lang="en-US" sz="2000" dirty="0"/>
              <a:t>The activation function on each node</a:t>
            </a:r>
          </a:p>
          <a:p>
            <a:pPr lvl="1"/>
            <a:r>
              <a:rPr lang="en-US" sz="2000" dirty="0"/>
              <a:t>The edge weights</a:t>
            </a:r>
            <a:endParaRPr lang="en-US" sz="2000" dirty="0"/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E9C87-653D-1145-AAD0-A62F3DAEFFA5}" type="slidenum">
              <a:rPr lang="en-US" smtClean="0"/>
              <a:t>19</a:t>
            </a:fld>
            <a:endParaRPr lang="en-US"/>
          </a:p>
        </p:txBody>
      </p:sp>
      <p:grpSp>
        <p:nvGrpSpPr>
          <p:cNvPr id="62" name="Group 61"/>
          <p:cNvGrpSpPr/>
          <p:nvPr/>
        </p:nvGrpSpPr>
        <p:grpSpPr>
          <a:xfrm>
            <a:off x="1037082" y="3859206"/>
            <a:ext cx="10255246" cy="1477328"/>
            <a:chOff x="849212" y="4075309"/>
            <a:chExt cx="10255246" cy="1477328"/>
          </a:xfrm>
        </p:grpSpPr>
        <p:grpSp>
          <p:nvGrpSpPr>
            <p:cNvPr id="10" name="Group 9"/>
            <p:cNvGrpSpPr/>
            <p:nvPr/>
          </p:nvGrpSpPr>
          <p:grpSpPr>
            <a:xfrm>
              <a:off x="849212" y="4075309"/>
              <a:ext cx="10255246" cy="1477328"/>
              <a:chOff x="849212" y="4045492"/>
              <a:chExt cx="10255246" cy="1477328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849212" y="4045492"/>
                <a:ext cx="6010257" cy="1477328"/>
              </a:xfrm>
              <a:prstGeom prst="rect">
                <a:avLst/>
              </a:prstGeom>
              <a:solidFill>
                <a:schemeClr val="accent1">
                  <a:alpha val="31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7392132" y="4183991"/>
                <a:ext cx="3712326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Called the </a:t>
                </a:r>
                <a:r>
                  <a:rPr lang="en-US" i="1" dirty="0">
                    <a:solidFill>
                      <a:schemeClr val="accent1"/>
                    </a:solidFill>
                  </a:rPr>
                  <a:t>architecture</a:t>
                </a:r>
                <a:r>
                  <a:rPr lang="en-US" dirty="0"/>
                  <a:t> of the network</a:t>
                </a:r>
              </a:p>
              <a:p>
                <a:endParaRPr lang="en-US" dirty="0" smtClean="0"/>
              </a:p>
              <a:p>
                <a:r>
                  <a:rPr lang="en-US" dirty="0" smtClean="0"/>
                  <a:t>Typically </a:t>
                </a:r>
                <a:r>
                  <a:rPr lang="en-US" dirty="0"/>
                  <a:t>predefined, part of the design of the classifier</a:t>
                </a:r>
                <a:endParaRPr lang="en-US" dirty="0"/>
              </a:p>
            </p:txBody>
          </p:sp>
        </p:grpSp>
        <p:cxnSp>
          <p:nvCxnSpPr>
            <p:cNvPr id="58" name="Straight Arrow Connector 57"/>
            <p:cNvCxnSpPr>
              <a:stCxn id="5" idx="3"/>
              <a:endCxn id="7" idx="1"/>
            </p:cNvCxnSpPr>
            <p:nvPr/>
          </p:nvCxnSpPr>
          <p:spPr>
            <a:xfrm>
              <a:off x="6859469" y="4813973"/>
              <a:ext cx="53266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3" name="Group 62"/>
          <p:cNvGrpSpPr/>
          <p:nvPr/>
        </p:nvGrpSpPr>
        <p:grpSpPr>
          <a:xfrm>
            <a:off x="1041174" y="5400609"/>
            <a:ext cx="8904342" cy="398258"/>
            <a:chOff x="974035" y="5595590"/>
            <a:chExt cx="8904342" cy="398258"/>
          </a:xfrm>
        </p:grpSpPr>
        <p:grpSp>
          <p:nvGrpSpPr>
            <p:cNvPr id="9" name="Group 8"/>
            <p:cNvGrpSpPr/>
            <p:nvPr/>
          </p:nvGrpSpPr>
          <p:grpSpPr>
            <a:xfrm>
              <a:off x="974035" y="5595590"/>
              <a:ext cx="8904342" cy="398258"/>
              <a:chOff x="974035" y="5595590"/>
              <a:chExt cx="8904342" cy="398258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974035" y="5624516"/>
                <a:ext cx="2604051" cy="369332"/>
              </a:xfrm>
              <a:prstGeom prst="rect">
                <a:avLst/>
              </a:prstGeom>
              <a:solidFill>
                <a:schemeClr val="accent1">
                  <a:alpha val="31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7512863" y="5595590"/>
                <a:ext cx="236551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Learned from data</a:t>
                </a:r>
                <a:endParaRPr lang="en-US" dirty="0"/>
              </a:p>
            </p:txBody>
          </p:sp>
        </p:grpSp>
        <p:cxnSp>
          <p:nvCxnSpPr>
            <p:cNvPr id="59" name="Straight Arrow Connector 58"/>
            <p:cNvCxnSpPr>
              <a:stCxn id="6" idx="3"/>
              <a:endCxn id="8" idx="1"/>
            </p:cNvCxnSpPr>
            <p:nvPr/>
          </p:nvCxnSpPr>
          <p:spPr>
            <a:xfrm flipV="1">
              <a:off x="3578086" y="5780256"/>
              <a:ext cx="3934777" cy="28926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8" name="Group 67"/>
          <p:cNvGrpSpPr/>
          <p:nvPr/>
        </p:nvGrpSpPr>
        <p:grpSpPr>
          <a:xfrm>
            <a:off x="8812607" y="1234851"/>
            <a:ext cx="3183760" cy="2277047"/>
            <a:chOff x="5921781" y="1406219"/>
            <a:chExt cx="3183760" cy="2277047"/>
          </a:xfrm>
        </p:grpSpPr>
        <p:grpSp>
          <p:nvGrpSpPr>
            <p:cNvPr id="11" name="Group 10"/>
            <p:cNvGrpSpPr/>
            <p:nvPr/>
          </p:nvGrpSpPr>
          <p:grpSpPr>
            <a:xfrm>
              <a:off x="5921781" y="1406219"/>
              <a:ext cx="3183760" cy="2277047"/>
              <a:chOff x="6207207" y="2130699"/>
              <a:chExt cx="3183760" cy="2277047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6207207" y="2130699"/>
                <a:ext cx="3164523" cy="2277047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3" name="Group 12"/>
              <p:cNvGrpSpPr/>
              <p:nvPr/>
            </p:nvGrpSpPr>
            <p:grpSpPr>
              <a:xfrm>
                <a:off x="6287086" y="2130699"/>
                <a:ext cx="3103881" cy="2272676"/>
                <a:chOff x="6058687" y="2478229"/>
                <a:chExt cx="3103881" cy="2272676"/>
              </a:xfrm>
            </p:grpSpPr>
            <p:grpSp>
              <p:nvGrpSpPr>
                <p:cNvPr id="14" name="Group 13"/>
                <p:cNvGrpSpPr/>
                <p:nvPr/>
              </p:nvGrpSpPr>
              <p:grpSpPr>
                <a:xfrm>
                  <a:off x="6058687" y="2478229"/>
                  <a:ext cx="3103881" cy="2272676"/>
                  <a:chOff x="6248400" y="3462995"/>
                  <a:chExt cx="3103881" cy="2272676"/>
                </a:xfrm>
              </p:grpSpPr>
              <p:grpSp>
                <p:nvGrpSpPr>
                  <p:cNvPr id="17" name="Group 51"/>
                  <p:cNvGrpSpPr>
                    <a:grpSpLocks/>
                  </p:cNvGrpSpPr>
                  <p:nvPr/>
                </p:nvGrpSpPr>
                <p:grpSpPr bwMode="auto">
                  <a:xfrm>
                    <a:off x="6248400" y="3543300"/>
                    <a:ext cx="2209800" cy="2171700"/>
                    <a:chOff x="1872" y="2496"/>
                    <a:chExt cx="1392" cy="1368"/>
                  </a:xfrm>
                </p:grpSpPr>
                <p:grpSp>
                  <p:nvGrpSpPr>
                    <p:cNvPr id="22" name="Group 2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872" y="3720"/>
                      <a:ext cx="1392" cy="144"/>
                      <a:chOff x="1872" y="3720"/>
                      <a:chExt cx="1392" cy="144"/>
                    </a:xfrm>
                  </p:grpSpPr>
                  <p:sp>
                    <p:nvSpPr>
                      <p:cNvPr id="52" name="Oval 1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872" y="3720"/>
                        <a:ext cx="144" cy="144"/>
                      </a:xfrm>
                      <a:prstGeom prst="ellipse">
                        <a:avLst/>
                      </a:prstGeom>
                      <a:ln>
                        <a:noFill/>
                        <a:headEnd/>
                        <a:tailEnd/>
                      </a:ln>
                      <a:extLst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3" name="Oval 1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256" y="3720"/>
                        <a:ext cx="144" cy="144"/>
                      </a:xfrm>
                      <a:prstGeom prst="ellipse">
                        <a:avLst/>
                      </a:prstGeom>
                      <a:ln>
                        <a:noFill/>
                        <a:headEnd/>
                        <a:tailEnd/>
                      </a:ln>
                      <a:extLst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4" name="Oval 1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832" y="3720"/>
                        <a:ext cx="144" cy="144"/>
                      </a:xfrm>
                      <a:prstGeom prst="ellipse">
                        <a:avLst/>
                      </a:prstGeom>
                      <a:ln>
                        <a:noFill/>
                        <a:headEnd/>
                        <a:tailEnd/>
                      </a:ln>
                      <a:extLst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5" name="Oval 1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120" y="3720"/>
                        <a:ext cx="144" cy="144"/>
                      </a:xfrm>
                      <a:prstGeom prst="ellipse">
                        <a:avLst/>
                      </a:prstGeom>
                      <a:ln>
                        <a:noFill/>
                        <a:headEnd/>
                        <a:tailEnd/>
                      </a:ln>
                      <a:extLst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6" name="Oval 1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44" y="3720"/>
                        <a:ext cx="144" cy="144"/>
                      </a:xfrm>
                      <a:prstGeom prst="ellipse">
                        <a:avLst/>
                      </a:prstGeom>
                      <a:ln>
                        <a:noFill/>
                        <a:headEnd/>
                        <a:tailEnd/>
                      </a:ln>
                      <a:extLst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23" name="Group 2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016" y="3108"/>
                      <a:ext cx="1056" cy="144"/>
                      <a:chOff x="2016" y="3168"/>
                      <a:chExt cx="1056" cy="144"/>
                    </a:xfrm>
                  </p:grpSpPr>
                  <p:sp>
                    <p:nvSpPr>
                      <p:cNvPr id="49" name="Oval 1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016" y="3168"/>
                        <a:ext cx="144" cy="144"/>
                      </a:xfrm>
                      <a:prstGeom prst="ellipse">
                        <a:avLst/>
                      </a:prstGeom>
                      <a:ln>
                        <a:noFill/>
                        <a:headEnd/>
                        <a:tailEnd/>
                      </a:ln>
                      <a:extLst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0" name="Oval 1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928" y="3168"/>
                        <a:ext cx="144" cy="144"/>
                      </a:xfrm>
                      <a:prstGeom prst="ellipse">
                        <a:avLst/>
                      </a:prstGeom>
                      <a:ln>
                        <a:noFill/>
                        <a:headEnd/>
                        <a:tailEnd/>
                      </a:ln>
                      <a:extLst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1" name="Oval 1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96" y="3168"/>
                        <a:ext cx="144" cy="144"/>
                      </a:xfrm>
                      <a:prstGeom prst="ellipse">
                        <a:avLst/>
                      </a:prstGeom>
                      <a:ln>
                        <a:noFill/>
                        <a:headEnd/>
                        <a:tailEnd/>
                      </a:ln>
                      <a:extLst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24" name="Group 2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208" y="2496"/>
                      <a:ext cx="624" cy="144"/>
                      <a:chOff x="2208" y="2496"/>
                      <a:chExt cx="624" cy="144"/>
                    </a:xfrm>
                  </p:grpSpPr>
                  <p:sp>
                    <p:nvSpPr>
                      <p:cNvPr id="47" name="Oval 2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208" y="2496"/>
                        <a:ext cx="144" cy="144"/>
                      </a:xfrm>
                      <a:prstGeom prst="ellipse">
                        <a:avLst/>
                      </a:prstGeom>
                      <a:ln>
                        <a:noFill/>
                        <a:headEnd/>
                        <a:tailEnd/>
                      </a:ln>
                      <a:extLst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8" name="Oval 2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88" y="2496"/>
                        <a:ext cx="144" cy="144"/>
                      </a:xfrm>
                      <a:prstGeom prst="ellipse">
                        <a:avLst/>
                      </a:prstGeom>
                      <a:ln>
                        <a:noFill/>
                        <a:headEnd/>
                        <a:tailEnd/>
                      </a:ln>
                      <a:extLst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cxnSp>
                  <p:nvCxnSpPr>
                    <p:cNvPr id="25" name="AutoShape 28"/>
                    <p:cNvCxnSpPr>
                      <a:cxnSpLocks noChangeShapeType="1"/>
                      <a:stCxn id="51" idx="4"/>
                      <a:endCxn id="53" idx="0"/>
                    </p:cNvCxnSpPr>
                    <p:nvPr/>
                  </p:nvCxnSpPr>
                  <p:spPr bwMode="auto">
                    <a:xfrm>
                      <a:off x="2760" y="2640"/>
                      <a:ext cx="240" cy="468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26" name="AutoShape 29"/>
                    <p:cNvCxnSpPr>
                      <a:cxnSpLocks noChangeShapeType="1"/>
                      <a:stCxn id="51" idx="4"/>
                      <a:endCxn id="54" idx="0"/>
                    </p:cNvCxnSpPr>
                    <p:nvPr/>
                  </p:nvCxnSpPr>
                  <p:spPr bwMode="auto">
                    <a:xfrm flipH="1">
                      <a:off x="2568" y="2640"/>
                      <a:ext cx="192" cy="468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27" name="AutoShape 30"/>
                    <p:cNvCxnSpPr>
                      <a:cxnSpLocks noChangeShapeType="1"/>
                      <a:stCxn id="51" idx="4"/>
                      <a:endCxn id="52" idx="0"/>
                    </p:cNvCxnSpPr>
                    <p:nvPr/>
                  </p:nvCxnSpPr>
                  <p:spPr bwMode="auto">
                    <a:xfrm flipH="1">
                      <a:off x="2088" y="2640"/>
                      <a:ext cx="672" cy="468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28" name="AutoShape 31"/>
                    <p:cNvCxnSpPr>
                      <a:cxnSpLocks noChangeShapeType="1"/>
                      <a:stCxn id="50" idx="4"/>
                      <a:endCxn id="53" idx="0"/>
                    </p:cNvCxnSpPr>
                    <p:nvPr/>
                  </p:nvCxnSpPr>
                  <p:spPr bwMode="auto">
                    <a:xfrm>
                      <a:off x="2280" y="2640"/>
                      <a:ext cx="720" cy="468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29" name="AutoShape 32"/>
                    <p:cNvCxnSpPr>
                      <a:cxnSpLocks noChangeShapeType="1"/>
                      <a:stCxn id="50" idx="4"/>
                      <a:endCxn id="54" idx="0"/>
                    </p:cNvCxnSpPr>
                    <p:nvPr/>
                  </p:nvCxnSpPr>
                  <p:spPr bwMode="auto">
                    <a:xfrm>
                      <a:off x="2280" y="2640"/>
                      <a:ext cx="288" cy="468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30" name="AutoShape 33"/>
                    <p:cNvCxnSpPr>
                      <a:cxnSpLocks noChangeShapeType="1"/>
                      <a:stCxn id="50" idx="4"/>
                      <a:endCxn id="52" idx="0"/>
                    </p:cNvCxnSpPr>
                    <p:nvPr/>
                  </p:nvCxnSpPr>
                  <p:spPr bwMode="auto">
                    <a:xfrm flipH="1">
                      <a:off x="2088" y="2640"/>
                      <a:ext cx="192" cy="468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31" name="AutoShape 34"/>
                    <p:cNvCxnSpPr>
                      <a:cxnSpLocks noChangeShapeType="1"/>
                      <a:stCxn id="52" idx="4"/>
                      <a:endCxn id="55" idx="0"/>
                    </p:cNvCxnSpPr>
                    <p:nvPr/>
                  </p:nvCxnSpPr>
                  <p:spPr bwMode="auto">
                    <a:xfrm flipH="1">
                      <a:off x="1944" y="3252"/>
                      <a:ext cx="144" cy="468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32" name="AutoShape 35"/>
                    <p:cNvCxnSpPr>
                      <a:cxnSpLocks noChangeShapeType="1"/>
                      <a:stCxn id="52" idx="4"/>
                      <a:endCxn id="56" idx="0"/>
                    </p:cNvCxnSpPr>
                    <p:nvPr/>
                  </p:nvCxnSpPr>
                  <p:spPr bwMode="auto">
                    <a:xfrm>
                      <a:off x="2088" y="3252"/>
                      <a:ext cx="240" cy="468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33" name="AutoShape 36"/>
                    <p:cNvCxnSpPr>
                      <a:cxnSpLocks noChangeShapeType="1"/>
                      <a:stCxn id="52" idx="4"/>
                    </p:cNvCxnSpPr>
                    <p:nvPr/>
                  </p:nvCxnSpPr>
                  <p:spPr bwMode="auto">
                    <a:xfrm>
                      <a:off x="2088" y="3252"/>
                      <a:ext cx="528" cy="468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34" name="AutoShape 37"/>
                    <p:cNvCxnSpPr>
                      <a:cxnSpLocks noChangeShapeType="1"/>
                      <a:stCxn id="52" idx="4"/>
                    </p:cNvCxnSpPr>
                    <p:nvPr/>
                  </p:nvCxnSpPr>
                  <p:spPr bwMode="auto">
                    <a:xfrm>
                      <a:off x="2088" y="3252"/>
                      <a:ext cx="816" cy="468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35" name="AutoShape 38"/>
                    <p:cNvCxnSpPr>
                      <a:cxnSpLocks noChangeShapeType="1"/>
                      <a:stCxn id="52" idx="4"/>
                    </p:cNvCxnSpPr>
                    <p:nvPr/>
                  </p:nvCxnSpPr>
                  <p:spPr bwMode="auto">
                    <a:xfrm>
                      <a:off x="2088" y="3252"/>
                      <a:ext cx="1104" cy="468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36" name="AutoShape 40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2560" y="3268"/>
                      <a:ext cx="56" cy="452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37" name="AutoShape 41"/>
                    <p:cNvCxnSpPr>
                      <a:cxnSpLocks noChangeShapeType="1"/>
                      <a:stCxn id="54" idx="4"/>
                      <a:endCxn id="56" idx="0"/>
                    </p:cNvCxnSpPr>
                    <p:nvPr/>
                  </p:nvCxnSpPr>
                  <p:spPr bwMode="auto">
                    <a:xfrm flipH="1">
                      <a:off x="2328" y="3252"/>
                      <a:ext cx="240" cy="468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38" name="AutoShape 42"/>
                    <p:cNvCxnSpPr>
                      <a:cxnSpLocks noChangeShapeType="1"/>
                      <a:endCxn id="55" idx="0"/>
                    </p:cNvCxnSpPr>
                    <p:nvPr/>
                  </p:nvCxnSpPr>
                  <p:spPr bwMode="auto">
                    <a:xfrm flipH="1">
                      <a:off x="1944" y="3268"/>
                      <a:ext cx="616" cy="452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39" name="AutoShape 4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2568" y="3265"/>
                      <a:ext cx="297" cy="439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40" name="AutoShape 44"/>
                    <p:cNvCxnSpPr>
                      <a:cxnSpLocks noChangeShapeType="1"/>
                      <a:stCxn id="53" idx="4"/>
                    </p:cNvCxnSpPr>
                    <p:nvPr/>
                  </p:nvCxnSpPr>
                  <p:spPr bwMode="auto">
                    <a:xfrm>
                      <a:off x="3000" y="3252"/>
                      <a:ext cx="192" cy="468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41" name="AutoShape 45"/>
                    <p:cNvCxnSpPr>
                      <a:cxnSpLocks noChangeShapeType="1"/>
                      <a:stCxn id="53" idx="4"/>
                    </p:cNvCxnSpPr>
                    <p:nvPr/>
                  </p:nvCxnSpPr>
                  <p:spPr bwMode="auto">
                    <a:xfrm flipH="1">
                      <a:off x="2904" y="3252"/>
                      <a:ext cx="96" cy="468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42" name="AutoShape 46"/>
                    <p:cNvCxnSpPr>
                      <a:cxnSpLocks noChangeShapeType="1"/>
                      <a:stCxn id="53" idx="4"/>
                    </p:cNvCxnSpPr>
                    <p:nvPr/>
                  </p:nvCxnSpPr>
                  <p:spPr bwMode="auto">
                    <a:xfrm flipH="1">
                      <a:off x="2616" y="3252"/>
                      <a:ext cx="384" cy="468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43" name="AutoShape 47"/>
                    <p:cNvCxnSpPr>
                      <a:cxnSpLocks noChangeShapeType="1"/>
                      <a:stCxn id="53" idx="4"/>
                      <a:endCxn id="56" idx="0"/>
                    </p:cNvCxnSpPr>
                    <p:nvPr/>
                  </p:nvCxnSpPr>
                  <p:spPr bwMode="auto">
                    <a:xfrm flipH="1">
                      <a:off x="2328" y="3252"/>
                      <a:ext cx="672" cy="468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44" name="AutoShape 48"/>
                    <p:cNvCxnSpPr>
                      <a:cxnSpLocks noChangeShapeType="1"/>
                      <a:stCxn id="53" idx="4"/>
                      <a:endCxn id="55" idx="7"/>
                    </p:cNvCxnSpPr>
                    <p:nvPr/>
                  </p:nvCxnSpPr>
                  <p:spPr bwMode="auto">
                    <a:xfrm flipH="1">
                      <a:off x="1995" y="3252"/>
                      <a:ext cx="1005" cy="489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45" name="AutoShape 49"/>
                    <p:cNvCxnSpPr>
                      <a:cxnSpLocks noChangeShapeType="1"/>
                      <a:stCxn id="54" idx="4"/>
                    </p:cNvCxnSpPr>
                    <p:nvPr/>
                  </p:nvCxnSpPr>
                  <p:spPr bwMode="auto">
                    <a:xfrm>
                      <a:off x="2568" y="3252"/>
                      <a:ext cx="624" cy="468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</p:grpSp>
              <p:sp>
                <p:nvSpPr>
                  <p:cNvPr id="19" name="Rectangle 18"/>
                  <p:cNvSpPr/>
                  <p:nvPr/>
                </p:nvSpPr>
                <p:spPr>
                  <a:xfrm>
                    <a:off x="8648242" y="5366339"/>
                    <a:ext cx="684803" cy="369332"/>
                  </a:xfrm>
                  <a:prstGeom prst="rect">
                    <a:avLst/>
                  </a:prstGeom>
                  <a:ln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>
                    <a:spAutoFit/>
                  </a:bodyPr>
                  <a:lstStyle/>
                  <a:p>
                    <a:r>
                      <a:rPr lang="en-US" altLang="en-US" dirty="0"/>
                      <a:t>Input</a:t>
                    </a:r>
                    <a:endParaRPr lang="en-US" dirty="0"/>
                  </a:p>
                </p:txBody>
              </p:sp>
              <p:sp>
                <p:nvSpPr>
                  <p:cNvPr id="20" name="Rectangle 19"/>
                  <p:cNvSpPr/>
                  <p:nvPr/>
                </p:nvSpPr>
                <p:spPr>
                  <a:xfrm>
                    <a:off x="8470308" y="4394789"/>
                    <a:ext cx="862737" cy="369332"/>
                  </a:xfrm>
                  <a:prstGeom prst="rect">
                    <a:avLst/>
                  </a:prstGeom>
                  <a:ln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>
                    <a:spAutoFit/>
                  </a:bodyPr>
                  <a:lstStyle/>
                  <a:p>
                    <a:r>
                      <a:rPr lang="en-US" altLang="en-US" dirty="0"/>
                      <a:t>Hidden</a:t>
                    </a:r>
                    <a:endParaRPr lang="en-US" dirty="0"/>
                  </a:p>
                </p:txBody>
              </p:sp>
              <p:sp>
                <p:nvSpPr>
                  <p:cNvPr id="21" name="Rectangle 20"/>
                  <p:cNvSpPr/>
                  <p:nvPr/>
                </p:nvSpPr>
                <p:spPr>
                  <a:xfrm>
                    <a:off x="8476720" y="3462995"/>
                    <a:ext cx="875561" cy="369332"/>
                  </a:xfrm>
                  <a:prstGeom prst="rect">
                    <a:avLst/>
                  </a:prstGeom>
                  <a:ln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>
                    <a:spAutoFit/>
                  </a:bodyPr>
                  <a:lstStyle/>
                  <a:p>
                    <a:r>
                      <a:rPr lang="en-US" altLang="en-US" dirty="0"/>
                      <a:t>Output</a:t>
                    </a:r>
                    <a:endParaRPr lang="en-US" dirty="0"/>
                  </a:p>
                </p:txBody>
              </p: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5" name="Rectangle 14"/>
                    <p:cNvSpPr/>
                    <p:nvPr/>
                  </p:nvSpPr>
                  <p:spPr>
                    <a:xfrm>
                      <a:off x="7773187" y="2983468"/>
                      <a:ext cx="534569" cy="419025"/>
                    </a:xfrm>
                    <a:prstGeom prst="rect">
                      <a:avLst/>
                    </a:prstGeom>
                    <a:ln w="9525"/>
                  </p:spPr>
                  <p:style>
                    <a:lnRef idx="2">
                      <a:schemeClr val="accent1"/>
                    </a:lnRef>
                    <a:fillRef idx="1">
                      <a:schemeClr val="l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Sup>
                              <m:sSubSupPr>
                                <m:ctrlPr>
                                  <a:rPr lang="en-US" i="1">
                                    <a:latin typeface="Cambria Math" charset="0"/>
                                  </a:rPr>
                                </m:ctrlPr>
                              </m:sSubSupPr>
                              <m:e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charset="0"/>
                                  </a:rPr>
                                  <m:t>w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charset="0"/>
                                  </a:rPr>
                                  <m:t>ij</m:t>
                                </m:r>
                              </m:sub>
                              <m:sup>
                                <m:r>
                                  <a:rPr lang="en-US">
                                    <a:latin typeface="Cambria Math" charset="0"/>
                                  </a:rPr>
                                  <m:t>2</m:t>
                                </m:r>
                              </m:sup>
                            </m:sSubSup>
                          </m:oMath>
                        </m:oMathPara>
                      </a14:m>
                      <a:endParaRPr lang="en-US" dirty="0">
                        <a:latin typeface="Calibri"/>
                      </a:endParaRPr>
                    </a:p>
                  </p:txBody>
                </p:sp>
              </mc:Choice>
              <mc:Fallback xmlns="">
                <p:sp>
                  <p:nvSpPr>
                    <p:cNvPr id="15" name="Rectangle 14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773187" y="2983468"/>
                      <a:ext cx="534569" cy="419025"/>
                    </a:xfrm>
                    <a:prstGeom prst="rect">
                      <a:avLst/>
                    </a:prstGeom>
                    <a:blipFill rotWithShape="0">
                      <a:blip r:embed="rId2"/>
                      <a:stretch>
                        <a:fillRect b="-7143"/>
                      </a:stretch>
                    </a:blipFill>
                    <a:ln w="9525"/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6" name="Rectangle 15"/>
                    <p:cNvSpPr/>
                    <p:nvPr/>
                  </p:nvSpPr>
                  <p:spPr>
                    <a:xfrm>
                      <a:off x="8057532" y="3914960"/>
                      <a:ext cx="545277" cy="418448"/>
                    </a:xfrm>
                    <a:prstGeom prst="rect">
                      <a:avLst/>
                    </a:prstGeom>
                    <a:ln w="9525"/>
                  </p:spPr>
                  <p:style>
                    <a:lnRef idx="2">
                      <a:schemeClr val="accent1"/>
                    </a:lnRef>
                    <a:fillRef idx="1">
                      <a:schemeClr val="l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Sup>
                              <m:sSubSupPr>
                                <m:ctrlPr>
                                  <a:rPr lang="en-US" i="1">
                                    <a:latin typeface="Cambria Math" charset="0"/>
                                  </a:rPr>
                                </m:ctrlPr>
                              </m:sSubSupPr>
                              <m:e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charset="0"/>
                                  </a:rPr>
                                  <m:t>w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charset="0"/>
                                  </a:rPr>
                                  <m:t>ij</m:t>
                                </m:r>
                              </m:sub>
                              <m:sup>
                                <m:r>
                                  <a:rPr lang="en-US">
                                    <a:latin typeface="Cambria Math" charset="0"/>
                                  </a:rPr>
                                  <m:t>1</m:t>
                                </m:r>
                              </m:sup>
                            </m:sSubSup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16" name="Rectangle 15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057532" y="3914960"/>
                      <a:ext cx="534057" cy="418448"/>
                    </a:xfrm>
                    <a:prstGeom prst="rect">
                      <a:avLst/>
                    </a:prstGeom>
                    <a:blipFill rotWithShape="0">
                      <a:blip r:embed="rId3"/>
                      <a:stretch>
                        <a:fillRect b="-7042"/>
                      </a:stretch>
                    </a:blipFill>
                    <a:ln w="9525"/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p:cxnSp>
          <p:nvCxnSpPr>
            <p:cNvPr id="67" name="Straight Arrow Connector 66"/>
            <p:cNvCxnSpPr/>
            <p:nvPr/>
          </p:nvCxnSpPr>
          <p:spPr>
            <a:xfrm flipV="1">
              <a:off x="6115960" y="2045755"/>
              <a:ext cx="0" cy="953848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64619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functions do neural networks express?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E9C87-653D-1145-AAD0-A62F3DAEFFA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087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 single neuron with threshold activation </a:t>
            </a:r>
            <a:endParaRPr lang="en-US" dirty="0"/>
          </a:p>
        </p:txBody>
      </p:sp>
      <p:sp>
        <p:nvSpPr>
          <p:cNvPr id="56" name="Slide Number Placeholder 5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84E70-49F1-4D48-A830-2CD8E288FC71}" type="slidenum">
              <a:rPr lang="en-US" smtClean="0"/>
              <a:t>21</a:t>
            </a:fld>
            <a:endParaRPr lang="en-US"/>
          </a:p>
        </p:txBody>
      </p:sp>
      <p:grpSp>
        <p:nvGrpSpPr>
          <p:cNvPr id="47" name="Group 46"/>
          <p:cNvGrpSpPr/>
          <p:nvPr/>
        </p:nvGrpSpPr>
        <p:grpSpPr>
          <a:xfrm>
            <a:off x="6399242" y="2085816"/>
            <a:ext cx="1470062" cy="1044952"/>
            <a:chOff x="4309398" y="2394188"/>
            <a:chExt cx="1470062" cy="1044952"/>
          </a:xfrm>
        </p:grpSpPr>
        <p:sp>
          <p:nvSpPr>
            <p:cNvPr id="12" name="TextBox 11"/>
            <p:cNvSpPr txBox="1"/>
            <p:nvPr/>
          </p:nvSpPr>
          <p:spPr>
            <a:xfrm>
              <a:off x="4673600" y="2458720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/>
                <a:t>+</a:t>
              </a:r>
              <a:endParaRPr lang="en-US" sz="2800" b="1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309398" y="2864862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/>
                <a:t>+</a:t>
              </a:r>
              <a:endParaRPr lang="en-US" sz="2800" b="1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130800" y="2578854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/>
                <a:t>+</a:t>
              </a:r>
              <a:endParaRPr lang="en-US" sz="2800" b="1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130800" y="2915920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/>
                <a:t>+</a:t>
              </a:r>
              <a:endParaRPr lang="en-US" sz="2800" b="1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927600" y="2438400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/>
                <a:t>+</a:t>
              </a:r>
              <a:endParaRPr lang="en-US" sz="2800" b="1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182324" y="2394188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/>
                <a:t>+</a:t>
              </a:r>
              <a:endParaRPr lang="en-US" sz="2800" b="1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384800" y="2558534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/>
                <a:t>+</a:t>
              </a:r>
              <a:endParaRPr lang="en-US" sz="2800" b="1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384800" y="2895600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/>
                <a:t>+</a:t>
              </a:r>
              <a:endParaRPr lang="en-US" sz="2800" b="1" dirty="0"/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2907423" y="3692882"/>
            <a:ext cx="1150232" cy="1725672"/>
            <a:chOff x="4514116" y="4353838"/>
            <a:chExt cx="1150232" cy="1725672"/>
          </a:xfrm>
        </p:grpSpPr>
        <p:sp>
          <p:nvSpPr>
            <p:cNvPr id="28" name="TextBox 27"/>
            <p:cNvSpPr txBox="1"/>
            <p:nvPr/>
          </p:nvSpPr>
          <p:spPr>
            <a:xfrm>
              <a:off x="4592320" y="4389120"/>
              <a:ext cx="30489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CC3333"/>
                  </a:solidFill>
                </a:rPr>
                <a:t>-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514116" y="4878586"/>
              <a:ext cx="30489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CC3333"/>
                  </a:solidFill>
                </a:rPr>
                <a:t>-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897120" y="4693920"/>
              <a:ext cx="30489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CC3333"/>
                  </a:solidFill>
                </a:rPr>
                <a:t>-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570664" y="5251490"/>
              <a:ext cx="30489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CC3333"/>
                  </a:solidFill>
                </a:rPr>
                <a:t>-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054656" y="4353838"/>
              <a:ext cx="30489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CC3333"/>
                  </a:solidFill>
                </a:rPr>
                <a:t>-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641784" y="4878586"/>
              <a:ext cx="30489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CC3333"/>
                  </a:solidFill>
                </a:rPr>
                <a:t>-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126082" y="4693920"/>
              <a:ext cx="30489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CC3333"/>
                  </a:solidFill>
                </a:rPr>
                <a:t>-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666516" y="5030986"/>
              <a:ext cx="30489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CC3333"/>
                  </a:solidFill>
                </a:rPr>
                <a:t>-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049520" y="4846320"/>
              <a:ext cx="30489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CC3333"/>
                  </a:solidFill>
                </a:rPr>
                <a:t>-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723064" y="5403890"/>
              <a:ext cx="30489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CC3333"/>
                  </a:solidFill>
                </a:rPr>
                <a:t>-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207056" y="4506238"/>
              <a:ext cx="30489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CC3333"/>
                  </a:solidFill>
                </a:rPr>
                <a:t>-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794184" y="5030986"/>
              <a:ext cx="30489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CC3333"/>
                  </a:solidFill>
                </a:rPr>
                <a:t>-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897120" y="4693920"/>
              <a:ext cx="30489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CC3333"/>
                  </a:solidFill>
                </a:rPr>
                <a:t>-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818916" y="5183386"/>
              <a:ext cx="30489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CC3333"/>
                  </a:solidFill>
                </a:rPr>
                <a:t>-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201920" y="4998720"/>
              <a:ext cx="30489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CC3333"/>
                  </a:solidFill>
                </a:rPr>
                <a:t>-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875464" y="5556290"/>
              <a:ext cx="30489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CC3333"/>
                  </a:solidFill>
                </a:rPr>
                <a:t>-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5359456" y="4658638"/>
              <a:ext cx="30489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CC3333"/>
                  </a:solidFill>
                </a:rPr>
                <a:t>-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4946584" y="5183386"/>
              <a:ext cx="30489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CC3333"/>
                  </a:solidFill>
                </a:rPr>
                <a:t>-</a:t>
              </a:r>
            </a:p>
          </p:txBody>
        </p:sp>
      </p:grpSp>
      <p:cxnSp>
        <p:nvCxnSpPr>
          <p:cNvPr id="52" name="Straight Connector 51"/>
          <p:cNvCxnSpPr/>
          <p:nvPr/>
        </p:nvCxnSpPr>
        <p:spPr>
          <a:xfrm>
            <a:off x="3482088" y="1733754"/>
            <a:ext cx="3830320" cy="418592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2817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Two layers, with threshold activations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E9C87-653D-1145-AAD0-A62F3DAEFFA5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140" name="TextBox 139"/>
          <p:cNvSpPr txBox="1"/>
          <p:nvPr/>
        </p:nvSpPr>
        <p:spPr>
          <a:xfrm>
            <a:off x="8477787" y="2587679"/>
            <a:ext cx="16007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general</a:t>
            </a:r>
            <a:r>
              <a:rPr lang="en-US"/>
              <a:t>, convex polygons </a:t>
            </a:r>
            <a:endParaRPr lang="en-US" dirty="0"/>
          </a:p>
        </p:txBody>
      </p:sp>
      <p:pic>
        <p:nvPicPr>
          <p:cNvPr id="142" name="Picture 14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845" y="1284111"/>
            <a:ext cx="5529712" cy="5377126"/>
          </a:xfrm>
          <a:prstGeom prst="rect">
            <a:avLst/>
          </a:prstGeom>
        </p:spPr>
      </p:pic>
      <p:sp>
        <p:nvSpPr>
          <p:cNvPr id="146" name="Rectangle 145"/>
          <p:cNvSpPr/>
          <p:nvPr/>
        </p:nvSpPr>
        <p:spPr>
          <a:xfrm>
            <a:off x="1491025" y="6476571"/>
            <a:ext cx="50221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Figure from Shai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Shalev-Shwartz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and Shai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Ben-David, 2014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016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Three layers with threshold activations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E9C87-653D-1145-AAD0-A62F3DAEFFA5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140" name="TextBox 139"/>
          <p:cNvSpPr txBox="1"/>
          <p:nvPr/>
        </p:nvSpPr>
        <p:spPr>
          <a:xfrm>
            <a:off x="8610018" y="2570517"/>
            <a:ext cx="2057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general, unions of convex polygons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402" y="1364286"/>
            <a:ext cx="5464192" cy="535719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91025" y="6476571"/>
            <a:ext cx="50221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Figure from Shai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Shalev-Shwartz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and Shai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Ben-David, 2014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087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Neural networks are universal function approximators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Any continuous function can be approximated to arbitrary accuracy using one hidden layer of sigmoid units [</a:t>
            </a:r>
            <a:r>
              <a:rPr lang="en-US" dirty="0" err="1" smtClean="0"/>
              <a:t>Cybenko</a:t>
            </a:r>
            <a:r>
              <a:rPr lang="en-US" dirty="0" smtClean="0"/>
              <a:t> 1989]</a:t>
            </a:r>
          </a:p>
          <a:p>
            <a:endParaRPr lang="en-US" dirty="0" smtClean="0"/>
          </a:p>
          <a:p>
            <a:r>
              <a:rPr lang="en-US" dirty="0" smtClean="0"/>
              <a:t>Approximation error is insensitive to the choice of activation functions [</a:t>
            </a:r>
            <a:r>
              <a:rPr lang="en-US" dirty="0" err="1" smtClean="0"/>
              <a:t>DasGupta</a:t>
            </a:r>
            <a:r>
              <a:rPr lang="en-US" dirty="0" smtClean="0"/>
              <a:t> et al 1993]</a:t>
            </a:r>
          </a:p>
          <a:p>
            <a:endParaRPr lang="en-US" dirty="0" smtClean="0"/>
          </a:p>
          <a:p>
            <a:r>
              <a:rPr lang="en-US" dirty="0" smtClean="0"/>
              <a:t>Two layer threshold networks can express any Boolean function</a:t>
            </a:r>
          </a:p>
          <a:p>
            <a:endParaRPr lang="en-US" dirty="0" smtClean="0"/>
          </a:p>
          <a:p>
            <a:r>
              <a:rPr lang="en-US" dirty="0" smtClean="0"/>
              <a:t>Open question: The theory of why depth seems to help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E9C87-653D-1145-AAD0-A62F3DAEFFA5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198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Neural networks are prediction machines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5201557" y="1417638"/>
            <a:ext cx="1219200" cy="2847880"/>
            <a:chOff x="3547533" y="1014460"/>
            <a:chExt cx="1219200" cy="2847880"/>
          </a:xfrm>
        </p:grpSpPr>
        <p:sp>
          <p:nvSpPr>
            <p:cNvPr id="5" name="Rectangle 4"/>
            <p:cNvSpPr/>
            <p:nvPr/>
          </p:nvSpPr>
          <p:spPr>
            <a:xfrm>
              <a:off x="3547533" y="1828800"/>
              <a:ext cx="1219200" cy="1219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Neural network</a:t>
              </a:r>
              <a:endParaRPr lang="en-US" dirty="0"/>
            </a:p>
          </p:txBody>
        </p:sp>
        <p:sp>
          <p:nvSpPr>
            <p:cNvPr id="6" name="Right Arrow 5"/>
            <p:cNvSpPr/>
            <p:nvPr/>
          </p:nvSpPr>
          <p:spPr>
            <a:xfrm rot="16200000">
              <a:off x="3903133" y="3059684"/>
              <a:ext cx="508000" cy="484632"/>
            </a:xfrm>
            <a:prstGeom prst="rightArrow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814731" y="3493008"/>
              <a:ext cx="6848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Input</a:t>
              </a:r>
              <a:endParaRPr lang="en-US"/>
            </a:p>
          </p:txBody>
        </p:sp>
        <p:cxnSp>
          <p:nvCxnSpPr>
            <p:cNvPr id="8" name="Straight Arrow Connector 7"/>
            <p:cNvCxnSpPr>
              <a:stCxn id="9" idx="0"/>
            </p:cNvCxnSpPr>
            <p:nvPr/>
          </p:nvCxnSpPr>
          <p:spPr>
            <a:xfrm flipH="1" flipV="1">
              <a:off x="4157132" y="1383792"/>
              <a:ext cx="1" cy="44500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3586206" y="1014460"/>
              <a:ext cx="11418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Prediction</a:t>
              </a:r>
              <a:endParaRPr lang="en-US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681728" y="1629640"/>
            <a:ext cx="6720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They encode highly expressive functions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Allow for modular design of classifiers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Think of the neural network as a black box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Focus on </a:t>
            </a:r>
            <a:r>
              <a:rPr lang="en-US" b="1" i="1" dirty="0" smtClean="0"/>
              <a:t>what</a:t>
            </a:r>
            <a:r>
              <a:rPr lang="en-US" dirty="0" smtClean="0"/>
              <a:t> it does, not the </a:t>
            </a:r>
            <a:r>
              <a:rPr lang="en-US" b="1" dirty="0" smtClean="0"/>
              <a:t>how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79264" y="3451176"/>
            <a:ext cx="672084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Why?</a:t>
            </a:r>
            <a:r>
              <a:rPr lang="en-US" dirty="0" smtClean="0"/>
              <a:t> Because neural networks are not arbitrary input-output transducers.</a:t>
            </a:r>
          </a:p>
          <a:p>
            <a:endParaRPr lang="en-US" b="1" dirty="0"/>
          </a:p>
          <a:p>
            <a:r>
              <a:rPr lang="en-US" dirty="0" smtClean="0"/>
              <a:t>They are </a:t>
            </a:r>
            <a:r>
              <a:rPr lang="en-US" sz="2400" b="1" dirty="0" smtClean="0">
                <a:solidFill>
                  <a:schemeClr val="accent1"/>
                </a:solidFill>
              </a:rPr>
              <a:t>differentiable</a:t>
            </a:r>
            <a:r>
              <a:rPr lang="en-US" dirty="0" smtClean="0"/>
              <a:t> functions of all the parameters</a:t>
            </a:r>
          </a:p>
          <a:p>
            <a:endParaRPr lang="en-US" dirty="0"/>
          </a:p>
          <a:p>
            <a:r>
              <a:rPr lang="en-US" dirty="0" smtClean="0"/>
              <a:t>Given a neural network, we can compute its gradients. </a:t>
            </a:r>
          </a:p>
          <a:p>
            <a:endParaRPr lang="en-US" dirty="0"/>
          </a:p>
          <a:p>
            <a:r>
              <a:rPr lang="en-US" dirty="0" smtClean="0"/>
              <a:t>This means that we can use learning to handle the </a:t>
            </a:r>
            <a:r>
              <a:rPr lang="en-US" b="1" dirty="0" smtClean="0"/>
              <a:t>how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0B385-795C-1945-8B28-2572D27A6FD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383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-0.35521 -0.0023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60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talk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What are neural networks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?</a:t>
            </a:r>
          </a:p>
          <a:p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accent1"/>
                </a:solidFill>
              </a:rPr>
              <a:t>How do we train them?</a:t>
            </a:r>
            <a:endParaRPr lang="en-US" dirty="0">
              <a:solidFill>
                <a:schemeClr val="accent1"/>
              </a:solidFill>
            </a:endParaRPr>
          </a:p>
          <a:p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So, what’s new?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Or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: What do 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deep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neural networks give us?</a:t>
            </a:r>
          </a:p>
          <a:p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A case study: Predicting sequences</a:t>
            </a:r>
          </a:p>
          <a:p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Closing thoughts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0B385-795C-1945-8B28-2572D27A6FD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981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 a neural network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2400" dirty="0">
                    <a:solidFill>
                      <a:schemeClr val="accent1"/>
                    </a:solidFill>
                  </a:rPr>
                  <a:t>Given</a:t>
                </a:r>
              </a:p>
              <a:p>
                <a:pPr lvl="1"/>
                <a:r>
                  <a:rPr lang="en-US" sz="2000" dirty="0"/>
                  <a:t>A network architecture (layout of neurons, their connectivity and activations)</a:t>
                </a:r>
              </a:p>
              <a:p>
                <a:pPr lvl="1"/>
                <a:r>
                  <a:rPr lang="en-US" sz="2000" dirty="0"/>
                  <a:t>A dataset of labeled examples</a:t>
                </a:r>
              </a:p>
              <a:p>
                <a:pPr lvl="2"/>
                <a:r>
                  <a:rPr lang="en-US" sz="1800" dirty="0"/>
                  <a:t>S = {(</a:t>
                </a:r>
                <a:r>
                  <a:rPr lang="en-US" sz="1800" b="1" dirty="0"/>
                  <a:t>x</a:t>
                </a:r>
                <a:r>
                  <a:rPr lang="en-US" sz="1800" baseline="-25000" dirty="0"/>
                  <a:t>i</a:t>
                </a:r>
                <a:r>
                  <a:rPr lang="en-US" sz="1800" dirty="0"/>
                  <a:t>, </a:t>
                </a:r>
                <a:r>
                  <a:rPr lang="en-US" sz="1800" dirty="0" err="1"/>
                  <a:t>y</a:t>
                </a:r>
                <a:r>
                  <a:rPr lang="en-US" sz="1800" baseline="-25000" dirty="0" err="1"/>
                  <a:t>i</a:t>
                </a:r>
                <a:r>
                  <a:rPr lang="en-US" sz="1800" dirty="0"/>
                  <a:t>)}</a:t>
                </a:r>
              </a:p>
              <a:p>
                <a:pPr lvl="2"/>
                <a:endParaRPr lang="en-US" sz="1800" dirty="0"/>
              </a:p>
              <a:p>
                <a:r>
                  <a:rPr lang="en-US" sz="2400" dirty="0">
                    <a:solidFill>
                      <a:schemeClr val="accent1"/>
                    </a:solidFill>
                  </a:rPr>
                  <a:t>The goal</a:t>
                </a:r>
                <a:r>
                  <a:rPr lang="en-US" sz="2400" dirty="0"/>
                  <a:t>: Learn the weights of the neural network</a:t>
                </a:r>
              </a:p>
              <a:p>
                <a:endParaRPr lang="en-US" sz="2400" dirty="0"/>
              </a:p>
              <a:p>
                <a:r>
                  <a:rPr lang="en-US" sz="2400" dirty="0" smtClean="0"/>
                  <a:t>For </a:t>
                </a:r>
                <a:r>
                  <a:rPr lang="en-US" sz="2400" dirty="0"/>
                  <a:t>a fixed architecture, a neural network is a function parameterized by its weights</a:t>
                </a:r>
              </a:p>
              <a:p>
                <a:pPr lvl="1"/>
                <a:r>
                  <a:rPr lang="en-US" sz="2000" dirty="0">
                    <a:solidFill>
                      <a:schemeClr val="accent1"/>
                    </a:solidFill>
                  </a:rPr>
                  <a:t>Prediction</a:t>
                </a:r>
                <a:r>
                  <a:rPr lang="en-US" sz="2000" dirty="0"/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 dirty="0">
                            <a:latin typeface="Cambria Math" charset="0"/>
                          </a:rPr>
                        </m:ctrlPr>
                      </m:accPr>
                      <m:e>
                        <m:r>
                          <a:rPr lang="en-US" sz="2000" i="1" dirty="0">
                            <a:latin typeface="Cambria Math" charset="0"/>
                          </a:rPr>
                          <m:t>𝑦</m:t>
                        </m:r>
                      </m:e>
                    </m:acc>
                    <m:r>
                      <a:rPr lang="en-US" sz="2000" i="1" dirty="0">
                        <a:latin typeface="Cambria Math" charset="0"/>
                      </a:rPr>
                      <m:t> = </m:t>
                    </m:r>
                    <m:r>
                      <a:rPr lang="en-US" sz="2000" i="1" dirty="0">
                        <a:latin typeface="Cambria Math" charset="0"/>
                      </a:rPr>
                      <m:t>𝑁𝑁</m:t>
                    </m:r>
                    <m:r>
                      <a:rPr lang="en-US" sz="2000" i="1" dirty="0">
                        <a:latin typeface="Cambria Math" charset="0"/>
                      </a:rPr>
                      <m:t>(</m:t>
                    </m:r>
                    <m:r>
                      <a:rPr lang="en-US" sz="2000" b="1" i="1" dirty="0">
                        <a:latin typeface="Cambria Math" charset="0"/>
                      </a:rPr>
                      <m:t>𝒙</m:t>
                    </m:r>
                    <m:r>
                      <a:rPr lang="en-US" sz="2000" i="1" dirty="0">
                        <a:latin typeface="Cambria Math" charset="0"/>
                      </a:rPr>
                      <m:t>, </m:t>
                    </m:r>
                    <m:r>
                      <a:rPr lang="en-US" sz="2000" b="1" i="1" dirty="0">
                        <a:latin typeface="Cambria Math" charset="0"/>
                      </a:rPr>
                      <m:t>𝒘</m:t>
                    </m:r>
                    <m:r>
                      <a:rPr lang="en-US" sz="2000" i="1" dirty="0">
                        <a:latin typeface="Cambria Math" charset="0"/>
                      </a:rPr>
                      <m:t>)</m:t>
                    </m:r>
                  </m:oMath>
                </a14:m>
                <a:endParaRPr lang="en-US" sz="2000" dirty="0"/>
              </a:p>
              <a:p>
                <a:pPr lvl="1"/>
                <a:endParaRPr lang="en-US" sz="2000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722" t="-10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E9C87-653D-1145-AAD0-A62F3DAEFFA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9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as loss minimization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400" dirty="0" smtClean="0"/>
                  <a:t>We have a neural network </a:t>
                </a:r>
                <a:r>
                  <a:rPr lang="en-US" sz="2400" i="1" dirty="0" smtClean="0"/>
                  <a:t>NN</a:t>
                </a:r>
                <a:r>
                  <a:rPr lang="en-US" sz="2400" dirty="0" smtClean="0"/>
                  <a:t> </a:t>
                </a:r>
                <a:r>
                  <a:rPr lang="en-US" sz="2400" dirty="0"/>
                  <a:t>that is completely defined by its weights</a:t>
                </a:r>
              </a:p>
              <a:p>
                <a:pPr marL="0" indent="0">
                  <a:buNone/>
                </a:pPr>
                <a:r>
                  <a:rPr lang="en-US" sz="2400" dirty="0"/>
                  <a:t> Learn the weights by minimizing a </a:t>
                </a:r>
                <a:r>
                  <a:rPr lang="en-US" sz="2400" dirty="0" smtClean="0"/>
                  <a:t>penalty for misclassification called the loss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𝐿</m:t>
                    </m:r>
                  </m:oMath>
                </a14:m>
                <a:endParaRPr lang="en-US" sz="2400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833" t="-10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E9C87-653D-1145-AAD0-A62F3DAEFFA5}" type="slidenum">
              <a:rPr lang="en-US" smtClean="0"/>
              <a:t>28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157870" y="2518872"/>
                <a:ext cx="3172795" cy="89620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limLow>
                        <m:limLowPr>
                          <m:ctrlPr>
                            <a:rPr lang="en-US" sz="2400" i="1">
                              <a:latin typeface="Cambria Math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sz="2400">
                              <a:latin typeface="Cambria Math" charset="0"/>
                            </a:rPr>
                            <m:t>min</m:t>
                          </m:r>
                        </m:e>
                        <m:lim>
                          <m:r>
                            <a:rPr lang="en-US" sz="2400" b="1" i="1">
                              <a:latin typeface="Cambria Math" charset="0"/>
                            </a:rPr>
                            <m:t>𝒘</m:t>
                          </m:r>
                        </m:lim>
                      </m:limLow>
                      <m:r>
                        <a:rPr lang="en-US" sz="2400" i="1">
                          <a:latin typeface="Cambria Math" charset="0"/>
                        </a:rPr>
                        <m:t> 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i="1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a:rPr lang="en-US" sz="2400" i="1">
                              <a:latin typeface="Cambria Math" charset="0"/>
                            </a:rPr>
                            <m:t>𝑖</m:t>
                          </m:r>
                        </m:sub>
                        <m:sup/>
                        <m:e>
                          <m:r>
                            <a:rPr lang="en-US" sz="2400" i="1">
                              <a:latin typeface="Cambria Math" charset="0"/>
                            </a:rPr>
                            <m:t>𝐿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(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𝑁𝑁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charset="0"/>
                                </a:rPr>
                                <m:t>, </m:t>
                              </m:r>
                              <m:r>
                                <a:rPr lang="en-US" sz="2400" i="1">
                                  <a:latin typeface="Cambria Math" charset="0"/>
                                </a:rPr>
                                <m:t>𝑤</m:t>
                              </m:r>
                            </m:e>
                          </m:d>
                          <m:r>
                            <a:rPr lang="en-US" sz="2400" i="1">
                              <a:latin typeface="Cambria Math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400" i="1">
                              <a:latin typeface="Cambria Math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3869" y="2518871"/>
                <a:ext cx="3172795" cy="89620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4603677" y="4329815"/>
            <a:ext cx="3083571" cy="830997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accent1"/>
                </a:solidFill>
              </a:rPr>
              <a:t>How do we solve the optimization problem?</a:t>
            </a:r>
            <a:endParaRPr lang="en-US" sz="2400" i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910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talk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What are neural networks</a:t>
            </a:r>
            <a:r>
              <a:rPr lang="en-US" dirty="0" smtClean="0"/>
              <a:t>?</a:t>
            </a:r>
          </a:p>
          <a:p>
            <a:endParaRPr lang="en-US" dirty="0" smtClean="0"/>
          </a:p>
          <a:p>
            <a:r>
              <a:rPr lang="en-US" dirty="0" smtClean="0"/>
              <a:t>How do we train them?</a:t>
            </a:r>
            <a:endParaRPr lang="en-US" dirty="0"/>
          </a:p>
          <a:p>
            <a:endParaRPr lang="en-US" dirty="0" smtClean="0"/>
          </a:p>
          <a:p>
            <a:r>
              <a:rPr lang="en-US" dirty="0"/>
              <a:t>So, what’s new? </a:t>
            </a:r>
            <a:r>
              <a:rPr lang="en-US" dirty="0" smtClean="0"/>
              <a:t> Or</a:t>
            </a:r>
            <a:r>
              <a:rPr lang="en-US" dirty="0"/>
              <a:t>: What do </a:t>
            </a:r>
            <a:r>
              <a:rPr lang="en-US" i="1" dirty="0">
                <a:solidFill>
                  <a:schemeClr val="accent1"/>
                </a:solidFill>
              </a:rPr>
              <a:t>deep</a:t>
            </a:r>
            <a:r>
              <a:rPr lang="en-US" dirty="0"/>
              <a:t> neural networks give us?</a:t>
            </a:r>
          </a:p>
          <a:p>
            <a:endParaRPr lang="en-US" dirty="0" smtClean="0"/>
          </a:p>
          <a:p>
            <a:r>
              <a:rPr lang="en-US" dirty="0" smtClean="0"/>
              <a:t>A case study: Predicting sequences</a:t>
            </a:r>
          </a:p>
          <a:p>
            <a:endParaRPr lang="en-US" dirty="0" smtClean="0"/>
          </a:p>
          <a:p>
            <a:r>
              <a:rPr lang="en-US" dirty="0" smtClean="0"/>
              <a:t>Closing thoughts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0B385-795C-1945-8B28-2572D27A6FD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911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Learning via optimization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/>
              <a:t>If the neural network is a differentiable function, we can find the </a:t>
            </a:r>
            <a:r>
              <a:rPr lang="en-US" sz="2400" dirty="0" smtClean="0"/>
              <a:t>gradient</a:t>
            </a:r>
            <a:endParaRPr lang="en-US" sz="2400" dirty="0" smtClean="0"/>
          </a:p>
          <a:p>
            <a:pPr lvl="1"/>
            <a:r>
              <a:rPr lang="en-US" sz="2400" dirty="0" smtClean="0"/>
              <a:t>This </a:t>
            </a:r>
            <a:r>
              <a:rPr lang="en-US" sz="2400" dirty="0" smtClean="0"/>
              <a:t>is decided by the </a:t>
            </a:r>
            <a:r>
              <a:rPr lang="en-US" sz="2400" dirty="0" smtClean="0"/>
              <a:t>architecture, activation </a:t>
            </a:r>
            <a:r>
              <a:rPr lang="en-US" sz="2400" dirty="0" smtClean="0"/>
              <a:t>functions and the loss </a:t>
            </a:r>
            <a:r>
              <a:rPr lang="en-US" sz="2400" dirty="0" smtClean="0"/>
              <a:t>function</a:t>
            </a:r>
          </a:p>
          <a:p>
            <a:pPr lvl="1"/>
            <a:r>
              <a:rPr lang="en-US" sz="2400" dirty="0" smtClean="0"/>
              <a:t>Multi-variate </a:t>
            </a:r>
            <a:r>
              <a:rPr lang="en-US" sz="2400" dirty="0"/>
              <a:t>calculus 101</a:t>
            </a:r>
            <a:r>
              <a:rPr lang="en-US" sz="2400" dirty="0" smtClean="0"/>
              <a:t>! </a:t>
            </a:r>
            <a:r>
              <a:rPr lang="en-US" sz="2400" dirty="0" smtClean="0">
                <a:sym typeface="Wingdings"/>
              </a:rPr>
              <a:t> </a:t>
            </a:r>
            <a:endParaRPr lang="en-US" sz="2400" dirty="0"/>
          </a:p>
          <a:p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But </a:t>
            </a:r>
            <a:r>
              <a:rPr lang="en-US" sz="2400" dirty="0" smtClean="0"/>
              <a:t>how do we find the </a:t>
            </a:r>
            <a:r>
              <a:rPr lang="en-US" sz="2400" dirty="0" smtClean="0"/>
              <a:t>gradient </a:t>
            </a:r>
            <a:r>
              <a:rPr lang="en-US" sz="2400" dirty="0" smtClean="0"/>
              <a:t>of a more complex function?</a:t>
            </a:r>
          </a:p>
          <a:p>
            <a:pPr lvl="1"/>
            <a:r>
              <a:rPr lang="en-US" sz="2400" dirty="0" err="1" smtClean="0"/>
              <a:t>Eg</a:t>
            </a:r>
            <a:r>
              <a:rPr lang="en-US" sz="2400" dirty="0" smtClean="0"/>
              <a:t>: A recent paper used a ~150 layer neural network for image classification! </a:t>
            </a:r>
            <a:endParaRPr lang="en-US" sz="2400" dirty="0" smtClean="0"/>
          </a:p>
          <a:p>
            <a:pPr lvl="1"/>
            <a:r>
              <a:rPr lang="en-US" sz="2400" dirty="0" smtClean="0">
                <a:solidFill>
                  <a:schemeClr val="accent2"/>
                </a:solidFill>
              </a:rPr>
              <a:t>Not</a:t>
            </a:r>
            <a:r>
              <a:rPr lang="en-US" sz="2400" dirty="0" smtClean="0"/>
              <a:t> really multi-variate </a:t>
            </a:r>
            <a:r>
              <a:rPr lang="en-US" sz="2400" dirty="0"/>
              <a:t>calculus </a:t>
            </a:r>
            <a:r>
              <a:rPr lang="en-US" sz="2400" dirty="0" smtClean="0"/>
              <a:t>101! </a:t>
            </a:r>
            <a:r>
              <a:rPr lang="en-US" sz="2400" dirty="0" smtClean="0">
                <a:sym typeface="Wingdings"/>
              </a:rPr>
              <a:t></a:t>
            </a:r>
            <a:endParaRPr lang="en-US" sz="2400" dirty="0"/>
          </a:p>
          <a:p>
            <a:pPr lvl="1"/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E9C87-653D-1145-AAD0-A62F3DAEFFA5}" type="slidenum">
              <a:rPr lang="en-US" smtClean="0"/>
              <a:t>29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545978" y="5548760"/>
            <a:ext cx="63028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We need an efficient algorithm: </a:t>
            </a:r>
            <a:r>
              <a:rPr lang="en-US" sz="2400" dirty="0">
                <a:solidFill>
                  <a:schemeClr val="accent1"/>
                </a:solidFill>
              </a:rPr>
              <a:t>Backpropagation</a:t>
            </a:r>
            <a:endParaRPr lang="en-US" sz="2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645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Mechanizing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 smtClean="0"/>
              <a:t>Backpropagation </a:t>
            </a:r>
            <a:r>
              <a:rPr lang="en-US" sz="2400" dirty="0"/>
              <a:t>gives you the gradient that will be used </a:t>
            </a:r>
            <a:r>
              <a:rPr lang="en-US" sz="2400" dirty="0" smtClean="0"/>
              <a:t>for gradient descent</a:t>
            </a:r>
            <a:endParaRPr lang="en-US" sz="2400" dirty="0"/>
          </a:p>
          <a:p>
            <a:pPr lvl="1"/>
            <a:r>
              <a:rPr lang="en-US" sz="2000" dirty="0" smtClean="0"/>
              <a:t>SGD gives us a generic learning algorithm </a:t>
            </a:r>
          </a:p>
          <a:p>
            <a:pPr lvl="1"/>
            <a:r>
              <a:rPr lang="en-US" sz="2000" dirty="0" smtClean="0"/>
              <a:t>Backpropagation is a generic method for computing partial derivatives</a:t>
            </a:r>
          </a:p>
          <a:p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A recursive algorithm that proceeds from the top of the network to the bottom</a:t>
            </a:r>
          </a:p>
          <a:p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Modern neural network libraries implement automatic differentiation using backpropagation </a:t>
            </a:r>
          </a:p>
          <a:p>
            <a:pPr lvl="1"/>
            <a:r>
              <a:rPr lang="en-US" sz="2000" dirty="0" smtClean="0"/>
              <a:t>Allows easy exploration of network architectures</a:t>
            </a:r>
          </a:p>
          <a:p>
            <a:pPr lvl="1"/>
            <a:r>
              <a:rPr lang="en-US" sz="2000" dirty="0" smtClean="0"/>
              <a:t>Don’t have to keep deriving the gradients by hand each time</a:t>
            </a:r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E9C87-653D-1145-AAD0-A62F3DAEFFA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576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talk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What are neural networks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?</a:t>
            </a:r>
          </a:p>
          <a:p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How do we train them?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dirty="0" smtClean="0">
              <a:solidFill>
                <a:schemeClr val="accent1"/>
              </a:solidFill>
            </a:endParaRPr>
          </a:p>
          <a:p>
            <a:r>
              <a:rPr lang="en-US" dirty="0">
                <a:solidFill>
                  <a:schemeClr val="accent1"/>
                </a:solidFill>
              </a:rPr>
              <a:t>So, what’s new? </a:t>
            </a:r>
            <a:r>
              <a:rPr lang="en-US" dirty="0" smtClean="0">
                <a:solidFill>
                  <a:schemeClr val="accent1"/>
                </a:solidFill>
              </a:rPr>
              <a:t> Or</a:t>
            </a:r>
            <a:r>
              <a:rPr lang="en-US" dirty="0">
                <a:solidFill>
                  <a:schemeClr val="accent1"/>
                </a:solidFill>
              </a:rPr>
              <a:t>: What do </a:t>
            </a:r>
            <a:r>
              <a:rPr lang="en-US" i="1" dirty="0">
                <a:solidFill>
                  <a:schemeClr val="accent1"/>
                </a:solidFill>
              </a:rPr>
              <a:t>deep</a:t>
            </a:r>
            <a:r>
              <a:rPr lang="en-US" dirty="0">
                <a:solidFill>
                  <a:schemeClr val="accent1"/>
                </a:solidFill>
              </a:rPr>
              <a:t> neural networks give us?</a:t>
            </a:r>
          </a:p>
          <a:p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A case study: Predicting sequences</a:t>
            </a:r>
          </a:p>
          <a:p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Closing thoughts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0B385-795C-1945-8B28-2572D27A6FD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468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Neural networks are old news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mr-IN" dirty="0" smtClean="0"/>
              <a:t>…</a:t>
            </a:r>
            <a:r>
              <a:rPr lang="en-US" dirty="0"/>
              <a:t>b</a:t>
            </a:r>
            <a:r>
              <a:rPr lang="en-US" dirty="0" smtClean="0"/>
              <a:t>een around for decades</a:t>
            </a:r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r>
              <a:rPr lang="en-US" i="1" dirty="0" smtClean="0">
                <a:solidFill>
                  <a:schemeClr val="accent2"/>
                </a:solidFill>
              </a:rPr>
              <a:t>Are </a:t>
            </a:r>
            <a:r>
              <a:rPr lang="en-US" i="1" u="sng" dirty="0" smtClean="0">
                <a:solidFill>
                  <a:schemeClr val="accent2"/>
                </a:solidFill>
              </a:rPr>
              <a:t>deep</a:t>
            </a:r>
            <a:r>
              <a:rPr lang="en-US" i="1" dirty="0" smtClean="0">
                <a:solidFill>
                  <a:schemeClr val="accent2"/>
                </a:solidFill>
              </a:rPr>
              <a:t> neural networks just about more layers in the network?!</a:t>
            </a:r>
            <a:endParaRPr lang="en-US" i="1" dirty="0">
              <a:solidFill>
                <a:schemeClr val="accent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0B385-795C-1945-8B28-2572D27A6FD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968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brief history of neural networks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400" dirty="0"/>
              <a:t>1943: McCullough and Pitts showed how linear threshold units can compute logical functions</a:t>
            </a:r>
          </a:p>
          <a:p>
            <a:endParaRPr lang="en-US" sz="2400" dirty="0"/>
          </a:p>
          <a:p>
            <a:r>
              <a:rPr lang="en-US" sz="2400" dirty="0"/>
              <a:t>1949: Hebb suggested a learning rule that has some physiological plausibility</a:t>
            </a:r>
          </a:p>
          <a:p>
            <a:endParaRPr lang="en-US" sz="2400" dirty="0"/>
          </a:p>
          <a:p>
            <a:r>
              <a:rPr lang="en-US" sz="2400" dirty="0"/>
              <a:t>1950s: Rosenblatt, the </a:t>
            </a:r>
            <a:r>
              <a:rPr lang="en-US" sz="2400" dirty="0" err="1"/>
              <a:t>Peceptron</a:t>
            </a:r>
            <a:r>
              <a:rPr lang="en-US" sz="2400" dirty="0"/>
              <a:t> algorithm for a single threshold neuron</a:t>
            </a:r>
          </a:p>
          <a:p>
            <a:endParaRPr lang="en-US" sz="2400" dirty="0"/>
          </a:p>
          <a:p>
            <a:r>
              <a:rPr lang="en-US" sz="2400" dirty="0"/>
              <a:t>1969: Minsky and </a:t>
            </a:r>
            <a:r>
              <a:rPr lang="en-US" sz="2400" dirty="0" err="1"/>
              <a:t>Papert</a:t>
            </a:r>
            <a:r>
              <a:rPr lang="en-US" sz="2400" dirty="0"/>
              <a:t> studied the neuron from a geometrical perspective</a:t>
            </a:r>
          </a:p>
          <a:p>
            <a:endParaRPr lang="en-US" sz="2400" dirty="0"/>
          </a:p>
          <a:p>
            <a:r>
              <a:rPr lang="en-US" sz="2400" dirty="0"/>
              <a:t>1980s: Convolutional neural networks (Fukushima, </a:t>
            </a:r>
            <a:r>
              <a:rPr lang="en-US" sz="2400" dirty="0" err="1"/>
              <a:t>LeCun</a:t>
            </a:r>
            <a:r>
              <a:rPr lang="en-US" sz="2400" dirty="0"/>
              <a:t>), the backpropagation algorithm (various)</a:t>
            </a:r>
          </a:p>
          <a:p>
            <a:endParaRPr lang="en-US" sz="2400" dirty="0"/>
          </a:p>
          <a:p>
            <a:r>
              <a:rPr lang="en-US" sz="2400" dirty="0"/>
              <a:t>2003-today: More compute, more data, deeper </a:t>
            </a:r>
            <a:r>
              <a:rPr lang="en-US" sz="2400" dirty="0" smtClean="0"/>
              <a:t>networks, differentiable compute for end-to-end training</a:t>
            </a:r>
            <a:endParaRPr lang="en-US" sz="2400" dirty="0"/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E9C87-653D-1145-AAD0-A62F3DAEFFA5}" type="slidenum">
              <a:rPr lang="en-US" smtClean="0"/>
              <a:t>33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389415" y="6171685"/>
            <a:ext cx="84283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See also</a:t>
            </a:r>
            <a:r>
              <a:rPr lang="en-US" dirty="0"/>
              <a:t>: http://</a:t>
            </a:r>
            <a:r>
              <a:rPr lang="en-US" dirty="0" err="1"/>
              <a:t>people.idsia.ch</a:t>
            </a:r>
            <a:r>
              <a:rPr lang="en-US" dirty="0"/>
              <a:t>/~</a:t>
            </a:r>
            <a:r>
              <a:rPr lang="en-US" dirty="0" err="1"/>
              <a:t>juergen</a:t>
            </a:r>
            <a:r>
              <a:rPr lang="en-US" dirty="0"/>
              <a:t>/deep-learning-</a:t>
            </a:r>
            <a:r>
              <a:rPr lang="en-US" dirty="0" err="1"/>
              <a:t>overview.html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510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“Deep learning” is a combination of many ideas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sz="2400" dirty="0" smtClean="0"/>
              <a:t>Highly expressive functions </a:t>
            </a:r>
          </a:p>
          <a:p>
            <a:pPr lvl="1"/>
            <a:r>
              <a:rPr lang="en-US" sz="2000" dirty="0" smtClean="0"/>
              <a:t>Coupled with creative architecture design</a:t>
            </a:r>
          </a:p>
          <a:p>
            <a:endParaRPr lang="en-US" sz="2400" dirty="0" smtClean="0"/>
          </a:p>
          <a:p>
            <a:r>
              <a:rPr lang="en-US" sz="2400" dirty="0" smtClean="0"/>
              <a:t>Better </a:t>
            </a:r>
            <a:r>
              <a:rPr lang="en-US" sz="2400" dirty="0"/>
              <a:t>understanding of capacity </a:t>
            </a:r>
            <a:r>
              <a:rPr lang="en-US" sz="2400" dirty="0" smtClean="0"/>
              <a:t>control of classifiers</a:t>
            </a:r>
          </a:p>
          <a:p>
            <a:pPr lvl="1"/>
            <a:r>
              <a:rPr lang="en-US" sz="2000" dirty="0" smtClean="0"/>
              <a:t>Learning only expressive functions is not enough</a:t>
            </a:r>
          </a:p>
          <a:p>
            <a:pPr lvl="1"/>
            <a:r>
              <a:rPr lang="en-US" sz="2000" dirty="0" smtClean="0"/>
              <a:t>Need to control expressiveness to avoid overfitting</a:t>
            </a:r>
            <a:endParaRPr lang="en-US" sz="2000" dirty="0"/>
          </a:p>
          <a:p>
            <a:endParaRPr lang="en-US" sz="2400" dirty="0" smtClean="0"/>
          </a:p>
          <a:p>
            <a:r>
              <a:rPr lang="en-US" sz="2400" dirty="0" smtClean="0"/>
              <a:t>End-to-end training of differentiable functions</a:t>
            </a:r>
          </a:p>
          <a:p>
            <a:pPr lvl="1"/>
            <a:r>
              <a:rPr lang="en-US" sz="2000" dirty="0" smtClean="0"/>
              <a:t>Possible because of advances in optimization</a:t>
            </a:r>
          </a:p>
          <a:p>
            <a:endParaRPr lang="en-US" sz="2400" dirty="0" smtClean="0"/>
          </a:p>
          <a:p>
            <a:r>
              <a:rPr lang="en-US" sz="2400" dirty="0" smtClean="0"/>
              <a:t>Better understanding of how to design representations</a:t>
            </a:r>
          </a:p>
          <a:p>
            <a:endParaRPr lang="en-US" sz="2400" dirty="0" smtClean="0"/>
          </a:p>
          <a:p>
            <a:r>
              <a:rPr lang="en-US" sz="2400" dirty="0" smtClean="0"/>
              <a:t>Better infrastructure support for running large experiments</a:t>
            </a:r>
          </a:p>
          <a:p>
            <a:pPr lvl="1"/>
            <a:r>
              <a:rPr lang="en-US" sz="2000" dirty="0" smtClean="0"/>
              <a:t>Hardware: GPUs, software: </a:t>
            </a:r>
            <a:r>
              <a:rPr lang="en-US" sz="2000" dirty="0" err="1" smtClean="0"/>
              <a:t>TensorFlow</a:t>
            </a:r>
            <a:r>
              <a:rPr lang="en-US" sz="2000" dirty="0" smtClean="0"/>
              <a:t>, Torch, </a:t>
            </a:r>
            <a:r>
              <a:rPr lang="en-US" sz="2000" dirty="0" err="1" smtClean="0"/>
              <a:t>etc</a:t>
            </a:r>
            <a:endParaRPr lang="en-US" sz="2000" dirty="0" smtClean="0"/>
          </a:p>
          <a:p>
            <a:endParaRPr lang="en-US" sz="2400" dirty="0" smtClean="0"/>
          </a:p>
          <a:p>
            <a:pPr>
              <a:tabLst>
                <a:tab pos="1995488" algn="l"/>
              </a:tabLst>
            </a:pPr>
            <a:r>
              <a:rPr lang="en-US" sz="2400" dirty="0" smtClean="0"/>
              <a:t>Ability to get </a:t>
            </a:r>
            <a:r>
              <a:rPr lang="en-US" sz="5700" b="1" i="1" dirty="0" smtClean="0">
                <a:solidFill>
                  <a:schemeClr val="accent1"/>
                </a:solidFill>
              </a:rPr>
              <a:t>large</a:t>
            </a:r>
            <a:r>
              <a:rPr lang="en-US" b="1" i="1" dirty="0" smtClean="0"/>
              <a:t> </a:t>
            </a:r>
            <a:r>
              <a:rPr lang="en-US" sz="2400" dirty="0" smtClean="0"/>
              <a:t>datasets</a:t>
            </a:r>
          </a:p>
        </p:txBody>
      </p:sp>
      <p:pic>
        <p:nvPicPr>
          <p:cNvPr id="1025" name="Picture 1" descr="https://upload.wikimedia.org/wikipedia/commons/thumb/b/be/Lernaean_Hydra_Getty_Villa_83.AE.346.jpg/1280px-Lernaean_Hydra_Getty_Villa_83.AE.3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513" y="2024743"/>
            <a:ext cx="3901019" cy="2925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7002233" y="4877191"/>
            <a:ext cx="39255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/>
              <a:t>Caeretan</a:t>
            </a:r>
            <a:r>
              <a:rPr lang="en-US" dirty="0" smtClean="0"/>
              <a:t> black-figure hydria (c. 346 BC)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0B385-795C-1945-8B28-2572D27A6FD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619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Deep learning: </a:t>
            </a:r>
            <a:r>
              <a:rPr lang="en-US" dirty="0"/>
              <a:t>Some important ideas stand </a:t>
            </a:r>
            <a:r>
              <a:rPr lang="en-US" dirty="0" smtClean="0"/>
              <a:t>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Neural </a:t>
            </a:r>
            <a:r>
              <a:rPr lang="en-US" dirty="0" smtClean="0"/>
              <a:t>networks for scoring outputs</a:t>
            </a:r>
          </a:p>
          <a:p>
            <a:pPr marL="914400" lvl="1" indent="-514350"/>
            <a:r>
              <a:rPr lang="en-US" dirty="0" smtClean="0"/>
              <a:t>Non-linear scoring functions</a:t>
            </a:r>
          </a:p>
          <a:p>
            <a:pPr marL="914400" lvl="1" indent="-514350"/>
            <a:r>
              <a:rPr lang="en-US" dirty="0" smtClean="0"/>
              <a:t>Much wider design space</a:t>
            </a:r>
          </a:p>
          <a:p>
            <a:pPr marL="514350" indent="-514350">
              <a:buFont typeface="+mj-lt"/>
              <a:buAutoNum type="arabicPeriod"/>
            </a:pPr>
            <a:endParaRPr lang="en-US" b="1" i="1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accent1"/>
                </a:solidFill>
              </a:rPr>
              <a:t>Distributed representations</a:t>
            </a:r>
          </a:p>
          <a:p>
            <a:pPr marL="914400" lvl="1" indent="-514350"/>
            <a:r>
              <a:rPr lang="en-US" dirty="0" smtClean="0"/>
              <a:t>Learned vector valued representations can coalesce superficially distinct objects</a:t>
            </a:r>
          </a:p>
          <a:p>
            <a:pPr marL="914400" lvl="1" indent="-514350"/>
            <a:r>
              <a:rPr lang="en-US" dirty="0" err="1" smtClean="0"/>
              <a:t>Eg</a:t>
            </a:r>
            <a:r>
              <a:rPr lang="en-US" dirty="0" smtClean="0"/>
              <a:t>: “cat” and “feline” share overlap in meaning, but 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accent1"/>
                </a:solidFill>
              </a:rPr>
              <a:t>Differentiable compute</a:t>
            </a:r>
            <a:endParaRPr lang="en-US" dirty="0" smtClean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E9C87-653D-1145-AAD0-A62F3DAEFFA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805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Distributed Representations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Think about feature representations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E9C87-653D-1145-AAD0-A62F3DAEFFA5}" type="slidenum">
              <a:rPr lang="en-US" smtClean="0"/>
              <a:t>36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690651" y="3112761"/>
            <a:ext cx="522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Cat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899680" y="3112761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Dog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173277" y="3112761"/>
            <a:ext cx="675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Tiger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634425" y="3112761"/>
            <a:ext cx="679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Table</a:t>
            </a:r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5066703" y="3708242"/>
          <a:ext cx="224118" cy="109728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24118"/>
              </a:tblGrid>
              <a:tr h="247027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7027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247027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7027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3825390" y="3712280"/>
          <a:ext cx="224118" cy="109728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24118"/>
              </a:tblGrid>
              <a:tr h="247027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247027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7027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7027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/>
          </p:nvPr>
        </p:nvGraphicFramePr>
        <p:xfrm>
          <a:off x="6434075" y="3708242"/>
          <a:ext cx="224118" cy="109728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24118"/>
              </a:tblGrid>
              <a:tr h="247027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7027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7027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247027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/>
          </p:nvPr>
        </p:nvGraphicFramePr>
        <p:xfrm>
          <a:off x="7862171" y="3708242"/>
          <a:ext cx="224118" cy="109728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24118"/>
              </a:tblGrid>
              <a:tr h="247027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7027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7027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7027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3758000" y="5202834"/>
            <a:ext cx="48305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These vectors do not capture inherent similarities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Distances or dot products are all equal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750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Distributed Representations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Think about feature representations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E9C87-653D-1145-AAD0-A62F3DAEFFA5}" type="slidenum">
              <a:rPr lang="en-US" smtClean="0"/>
              <a:t>37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690651" y="3112761"/>
            <a:ext cx="522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Cat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899680" y="3112761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Dog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173277" y="3112761"/>
            <a:ext cx="675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Tiger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634425" y="3112761"/>
            <a:ext cx="679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Table</a:t>
            </a:r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5066703" y="3708242"/>
          <a:ext cx="224118" cy="82296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24118"/>
              </a:tblGrid>
              <a:tr h="247027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47027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247027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3825390" y="3712280"/>
          <a:ext cx="224118" cy="82296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24118"/>
              </a:tblGrid>
              <a:tr h="247027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247027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247027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/>
          </p:nvPr>
        </p:nvGraphicFramePr>
        <p:xfrm>
          <a:off x="6434075" y="3708242"/>
          <a:ext cx="224118" cy="82296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24118"/>
              </a:tblGrid>
              <a:tr h="247027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247027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7027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/>
          </p:nvPr>
        </p:nvGraphicFramePr>
        <p:xfrm>
          <a:off x="7862171" y="3708242"/>
          <a:ext cx="224118" cy="82296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24118"/>
              </a:tblGrid>
              <a:tr h="247027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7027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7027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2033823" y="5202834"/>
            <a:ext cx="8278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Dense vector (often lower dimensional) representations can capture similarities better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432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End-to-end differentiable compute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Machine learning is the future</a:t>
            </a:r>
          </a:p>
          <a:p>
            <a:pPr lvl="1"/>
            <a:r>
              <a:rPr lang="en-US" dirty="0" smtClean="0">
                <a:solidFill>
                  <a:srgbClr val="3366CC"/>
                </a:solidFill>
              </a:rPr>
              <a:t>Gives </a:t>
            </a:r>
            <a:r>
              <a:rPr lang="en-US" dirty="0">
                <a:solidFill>
                  <a:srgbClr val="3366CC"/>
                </a:solidFill>
              </a:rPr>
              <a:t>a system the ability to perform a task in a situation which has never been encountered before</a:t>
            </a:r>
          </a:p>
          <a:p>
            <a:pPr lvl="2"/>
            <a:r>
              <a:rPr lang="en-US" dirty="0"/>
              <a:t>New way to think about programming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Learning allows programs to interact more robustly with messy data</a:t>
            </a:r>
          </a:p>
          <a:p>
            <a:pPr lvl="2"/>
            <a:endParaRPr lang="en-US" dirty="0"/>
          </a:p>
          <a:p>
            <a:endParaRPr lang="en-US" dirty="0"/>
          </a:p>
          <a:p>
            <a:r>
              <a:rPr lang="en-US" dirty="0"/>
              <a:t>Differentiable compute enables this vision</a:t>
            </a:r>
          </a:p>
          <a:p>
            <a:pPr lvl="1"/>
            <a:r>
              <a:rPr lang="en-US" dirty="0" smtClean="0"/>
              <a:t>Mostly a change in how we see machine learning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All we need is to design the program structure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Because it is differentiable, we can use backpropagation to train it with data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0B385-795C-1945-8B28-2572D27A6FDD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402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talk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What are neural networks</a:t>
            </a:r>
            <a:r>
              <a:rPr lang="en-US" dirty="0" smtClean="0">
                <a:solidFill>
                  <a:schemeClr val="accent1"/>
                </a:solidFill>
              </a:rPr>
              <a:t>?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How do we train them?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So, what’s new?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Or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: What do 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deep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neural networks give us?</a:t>
            </a:r>
          </a:p>
          <a:p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A case study: Predicting sequences</a:t>
            </a:r>
          </a:p>
          <a:p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Closing thoughts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0B385-795C-1945-8B28-2572D27A6FD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816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Several specialized architectures tailored for various applications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If your inputs are images or videos:</a:t>
            </a:r>
          </a:p>
          <a:p>
            <a:pPr lvl="1"/>
            <a:r>
              <a:rPr lang="en-US" dirty="0" smtClean="0"/>
              <a:t>Use </a:t>
            </a:r>
            <a:r>
              <a:rPr lang="en-US" i="1" dirty="0" smtClean="0">
                <a:solidFill>
                  <a:schemeClr val="accent1"/>
                </a:solidFill>
              </a:rPr>
              <a:t>convolutional neural networks </a:t>
            </a:r>
            <a:r>
              <a:rPr lang="en-US" dirty="0" smtClean="0"/>
              <a:t>to learn good features</a:t>
            </a:r>
          </a:p>
          <a:p>
            <a:pPr lvl="1"/>
            <a:r>
              <a:rPr lang="en-US" dirty="0" smtClean="0"/>
              <a:t>Use another neural network on top of these features to do what you want</a:t>
            </a:r>
          </a:p>
          <a:p>
            <a:pPr lvl="1"/>
            <a:endParaRPr lang="en-US" dirty="0"/>
          </a:p>
          <a:p>
            <a:r>
              <a:rPr lang="en-US" dirty="0" smtClean="0"/>
              <a:t>If your input is a sequence (like text):</a:t>
            </a:r>
          </a:p>
          <a:p>
            <a:pPr lvl="1"/>
            <a:r>
              <a:rPr lang="en-US" dirty="0" smtClean="0"/>
              <a:t>Use a </a:t>
            </a:r>
            <a:r>
              <a:rPr lang="en-US" dirty="0" smtClean="0">
                <a:solidFill>
                  <a:schemeClr val="accent1"/>
                </a:solidFill>
              </a:rPr>
              <a:t>recurrent neural network </a:t>
            </a:r>
            <a:r>
              <a:rPr lang="en-US" dirty="0" smtClean="0"/>
              <a:t>to learn good features by encoding the sequence</a:t>
            </a:r>
          </a:p>
          <a:p>
            <a:pPr lvl="1"/>
            <a:r>
              <a:rPr lang="en-US" dirty="0"/>
              <a:t>Use another neural network on top of these features to do what you </a:t>
            </a:r>
            <a:r>
              <a:rPr lang="en-US" dirty="0" smtClean="0"/>
              <a:t>want</a:t>
            </a:r>
          </a:p>
          <a:p>
            <a:endParaRPr lang="en-US" dirty="0" smtClean="0"/>
          </a:p>
          <a:p>
            <a:r>
              <a:rPr lang="en-US" dirty="0" smtClean="0"/>
              <a:t>If your output is a single prediction (a number, or a label):</a:t>
            </a:r>
          </a:p>
          <a:p>
            <a:pPr lvl="1"/>
            <a:r>
              <a:rPr lang="en-US" dirty="0" smtClean="0"/>
              <a:t>Use a simple multilayer neural network for prediction</a:t>
            </a:r>
          </a:p>
          <a:p>
            <a:endParaRPr lang="en-US" dirty="0" smtClean="0"/>
          </a:p>
          <a:p>
            <a:r>
              <a:rPr lang="en-US" dirty="0" smtClean="0"/>
              <a:t>If your output is a sequence (like text):</a:t>
            </a:r>
          </a:p>
          <a:p>
            <a:pPr lvl="1"/>
            <a:r>
              <a:rPr lang="en-US" dirty="0" smtClean="0"/>
              <a:t>Use a </a:t>
            </a:r>
            <a:r>
              <a:rPr lang="en-US" dirty="0" smtClean="0">
                <a:solidFill>
                  <a:schemeClr val="accent1"/>
                </a:solidFill>
              </a:rPr>
              <a:t>recurrent neural network </a:t>
            </a:r>
            <a:r>
              <a:rPr lang="en-US" dirty="0" smtClean="0"/>
              <a:t>to produce the sequence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0B385-795C-1945-8B28-2572D27A6FDD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725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talk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What are neural networks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?</a:t>
            </a:r>
          </a:p>
          <a:p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How do we train them?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So, what’s new?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Or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: What do 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deep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neural networks give us?</a:t>
            </a:r>
          </a:p>
          <a:p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accent1"/>
                </a:solidFill>
              </a:rPr>
              <a:t>A case study: Predicting sequences</a:t>
            </a:r>
          </a:p>
          <a:p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Closing thoughts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0B385-795C-1945-8B28-2572D27A6FDD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028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Predicting </a:t>
            </a:r>
            <a:r>
              <a:rPr lang="en-US" dirty="0" smtClean="0"/>
              <a:t>sequences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 example of how we can use neural networks to build complex predictors</a:t>
            </a:r>
          </a:p>
          <a:p>
            <a:endParaRPr lang="en-US" dirty="0"/>
          </a:p>
          <a:p>
            <a:r>
              <a:rPr lang="en-US" dirty="0" smtClean="0"/>
              <a:t>Some good online resources:</a:t>
            </a:r>
          </a:p>
          <a:p>
            <a:pPr lvl="1"/>
            <a:r>
              <a:rPr lang="en-US" dirty="0" smtClean="0"/>
              <a:t>https</a:t>
            </a:r>
            <a:r>
              <a:rPr lang="en-US" dirty="0"/>
              <a:t>://</a:t>
            </a:r>
            <a:r>
              <a:rPr lang="en-US" dirty="0" err="1"/>
              <a:t>karpathy.github.io</a:t>
            </a:r>
            <a:r>
              <a:rPr lang="en-US" dirty="0"/>
              <a:t>/2015/05/21/</a:t>
            </a:r>
            <a:r>
              <a:rPr lang="en-US" dirty="0" err="1"/>
              <a:t>rnn</a:t>
            </a:r>
            <a:r>
              <a:rPr lang="en-US" dirty="0"/>
              <a:t>-effectiveness/</a:t>
            </a:r>
          </a:p>
          <a:p>
            <a:pPr lvl="1"/>
            <a:r>
              <a:rPr lang="en-US" dirty="0"/>
              <a:t>https://</a:t>
            </a:r>
            <a:r>
              <a:rPr lang="en-US" dirty="0" err="1"/>
              <a:t>colah.github.io</a:t>
            </a:r>
            <a:r>
              <a:rPr lang="en-US" dirty="0"/>
              <a:t>/posts/2015-08-Understanding-LSTMs/</a:t>
            </a:r>
          </a:p>
          <a:p>
            <a:endParaRPr 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E9C87-653D-1145-AAD0-A62F3DAEFFA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973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Neural networks are prediction machines</a:t>
            </a:r>
            <a:endParaRPr 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2921000" y="1657926"/>
            <a:ext cx="1219200" cy="2847880"/>
            <a:chOff x="3547533" y="1014460"/>
            <a:chExt cx="1219200" cy="2847880"/>
          </a:xfrm>
        </p:grpSpPr>
        <p:sp>
          <p:nvSpPr>
            <p:cNvPr id="7" name="Rectangle 6"/>
            <p:cNvSpPr/>
            <p:nvPr/>
          </p:nvSpPr>
          <p:spPr>
            <a:xfrm>
              <a:off x="3547533" y="1828800"/>
              <a:ext cx="1219200" cy="1219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Neural network</a:t>
              </a:r>
              <a:endParaRPr lang="en-US" dirty="0"/>
            </a:p>
          </p:txBody>
        </p:sp>
        <p:sp>
          <p:nvSpPr>
            <p:cNvPr id="11" name="Right Arrow 10"/>
            <p:cNvSpPr/>
            <p:nvPr/>
          </p:nvSpPr>
          <p:spPr>
            <a:xfrm rot="16200000">
              <a:off x="3903133" y="3059684"/>
              <a:ext cx="508000" cy="484632"/>
            </a:xfrm>
            <a:prstGeom prst="rightArrow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814731" y="3493008"/>
              <a:ext cx="6848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Input</a:t>
              </a:r>
              <a:endParaRPr lang="en-US"/>
            </a:p>
          </p:txBody>
        </p:sp>
        <p:cxnSp>
          <p:nvCxnSpPr>
            <p:cNvPr id="15" name="Straight Arrow Connector 14"/>
            <p:cNvCxnSpPr>
              <a:stCxn id="7" idx="0"/>
              <a:endCxn id="19" idx="2"/>
            </p:cNvCxnSpPr>
            <p:nvPr/>
          </p:nvCxnSpPr>
          <p:spPr>
            <a:xfrm flipH="1" flipV="1">
              <a:off x="4157132" y="1383792"/>
              <a:ext cx="1" cy="44500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3586206" y="1014460"/>
              <a:ext cx="11418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Prediction</a:t>
              </a:r>
              <a:endParaRPr lang="en-US" dirty="0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4851401" y="1938867"/>
            <a:ext cx="29888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 can assign labels to inputs</a:t>
            </a:r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29" name="Group 28"/>
          <p:cNvGrpSpPr/>
          <p:nvPr/>
        </p:nvGrpSpPr>
        <p:grpSpPr>
          <a:xfrm>
            <a:off x="4995334" y="2774122"/>
            <a:ext cx="1821353" cy="1731684"/>
            <a:chOff x="3471333" y="2774122"/>
            <a:chExt cx="1821353" cy="1731684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2"/>
            <a:srcRect l="-1045" t="10753" r="-1"/>
            <a:stretch/>
          </p:blipFill>
          <p:spPr>
            <a:xfrm>
              <a:off x="3471333" y="2774122"/>
              <a:ext cx="1821353" cy="1201803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3920067" y="4136474"/>
              <a:ext cx="4660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cat</a:t>
              </a:r>
              <a:endParaRPr lang="en-US" dirty="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105610" y="2774122"/>
            <a:ext cx="1811867" cy="1731684"/>
            <a:chOff x="5581609" y="2774122"/>
            <a:chExt cx="1811867" cy="1731684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81609" y="2774122"/>
              <a:ext cx="1811867" cy="1171344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6068420" y="4136474"/>
              <a:ext cx="8510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burrito</a:t>
              </a:r>
              <a:endParaRPr lang="en-US" dirty="0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2389729" y="4626514"/>
            <a:ext cx="7412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But what if the label to an input depends on a previous state of the network?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3613566" y="5215229"/>
            <a:ext cx="41270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Vanilla neural networks 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accent2"/>
                </a:solidFill>
              </a:rPr>
              <a:t>Do not have persistent memory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accent2"/>
                </a:solidFill>
              </a:rPr>
              <a:t>Can not  deal with varying sized inputs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E9C87-653D-1145-AAD0-A62F3DAEFFA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015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Sequential prediction: Examples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defTabSz="914400">
              <a:spcBef>
                <a:spcPts val="0"/>
              </a:spcBef>
            </a:pPr>
            <a:r>
              <a:rPr lang="en-US" sz="2400" dirty="0" smtClean="0"/>
              <a:t>Language models: “It was a dark and stormy _______”</a:t>
            </a:r>
          </a:p>
          <a:p>
            <a:pPr lvl="1" defTabSz="914400">
              <a:spcBef>
                <a:spcPts val="0"/>
              </a:spcBef>
            </a:pPr>
            <a:r>
              <a:rPr lang="en-US" sz="2000" dirty="0" smtClean="0"/>
              <a:t>Constructing sentences automatically requires us to remember what we constructed before</a:t>
            </a:r>
          </a:p>
          <a:p>
            <a:pPr defTabSz="914400">
              <a:spcBef>
                <a:spcPts val="0"/>
              </a:spcBef>
            </a:pPr>
            <a:endParaRPr lang="en-US" sz="2400" dirty="0" smtClean="0"/>
          </a:p>
          <a:p>
            <a:pPr defTabSz="914400">
              <a:spcBef>
                <a:spcPts val="0"/>
              </a:spcBef>
            </a:pPr>
            <a:r>
              <a:rPr lang="en-US" sz="2400" dirty="0" smtClean="0"/>
              <a:t>Speech recognition</a:t>
            </a:r>
          </a:p>
          <a:p>
            <a:pPr lvl="1" defTabSz="914400">
              <a:spcBef>
                <a:spcPts val="0"/>
              </a:spcBef>
            </a:pPr>
            <a:r>
              <a:rPr lang="en-US" sz="2000" dirty="0" smtClean="0"/>
              <a:t>Convert a sequence of audio signals to words</a:t>
            </a:r>
          </a:p>
          <a:p>
            <a:pPr lvl="1" defTabSz="914400">
              <a:spcBef>
                <a:spcPts val="0"/>
              </a:spcBef>
            </a:pPr>
            <a:r>
              <a:rPr lang="en-US" sz="2000" dirty="0" smtClean="0"/>
              <a:t>The word at time t may depend on what word was predicted at time (t-1)</a:t>
            </a:r>
          </a:p>
          <a:p>
            <a:pPr lvl="1" defTabSz="914400">
              <a:spcBef>
                <a:spcPts val="0"/>
              </a:spcBef>
            </a:pPr>
            <a:endParaRPr lang="en-US" sz="2000" dirty="0"/>
          </a:p>
          <a:p>
            <a:pPr defTabSz="914400">
              <a:spcBef>
                <a:spcPts val="0"/>
              </a:spcBef>
            </a:pPr>
            <a:r>
              <a:rPr lang="en-US" sz="2400" dirty="0" smtClean="0"/>
              <a:t>Event extraction from movies</a:t>
            </a:r>
          </a:p>
          <a:p>
            <a:pPr lvl="1" defTabSz="914400">
              <a:spcBef>
                <a:spcPts val="0"/>
              </a:spcBef>
            </a:pPr>
            <a:r>
              <a:rPr lang="en-US" sz="2000" dirty="0" smtClean="0"/>
              <a:t>Watch a movie and predict what events are happening</a:t>
            </a:r>
          </a:p>
          <a:p>
            <a:pPr lvl="1" defTabSz="914400">
              <a:spcBef>
                <a:spcPts val="0"/>
              </a:spcBef>
            </a:pPr>
            <a:r>
              <a:rPr lang="en-US" sz="2000" dirty="0" smtClean="0"/>
              <a:t>The events at a particular scene probably depends on both the video signal </a:t>
            </a:r>
            <a:r>
              <a:rPr lang="en-US" sz="2000" b="1" i="1" dirty="0" smtClean="0"/>
              <a:t>and</a:t>
            </a:r>
            <a:r>
              <a:rPr lang="en-US" sz="2000" dirty="0" smtClean="0"/>
              <a:t> the events that were predicted in the previous scene</a:t>
            </a:r>
          </a:p>
          <a:p>
            <a:pPr lvl="1" defTabSz="914400">
              <a:spcBef>
                <a:spcPts val="0"/>
              </a:spcBef>
            </a:pPr>
            <a:endParaRPr lang="en-US" sz="2000" dirty="0"/>
          </a:p>
          <a:p>
            <a:pPr defTabSz="914400">
              <a:spcBef>
                <a:spcPts val="0"/>
              </a:spcBef>
            </a:pPr>
            <a:r>
              <a:rPr lang="mr-IN" sz="2400" dirty="0" smtClean="0"/>
              <a:t>…</a:t>
            </a:r>
            <a:r>
              <a:rPr lang="en-US" sz="2400" dirty="0" smtClean="0"/>
              <a:t>.. Many more examples</a:t>
            </a:r>
            <a:endParaRPr lang="en-US" sz="2400" dirty="0"/>
          </a:p>
          <a:p>
            <a:pPr marL="0" indent="0" defTabSz="914400">
              <a:spcBef>
                <a:spcPts val="0"/>
              </a:spcBef>
              <a:buNone/>
              <a:defRPr/>
            </a:pP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E9C87-653D-1145-AAD0-A62F3DAEFFA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455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Recurrent Neural Networks: Networks with “loops”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9936" y="2125134"/>
            <a:ext cx="7697664" cy="20225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42099" y="4221952"/>
            <a:ext cx="1726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Sequential input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505664" y="1641013"/>
            <a:ext cx="1872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Sequential output</a:t>
            </a:r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5249333" y="3234267"/>
            <a:ext cx="2032001" cy="2077610"/>
            <a:chOff x="3725332" y="3234267"/>
            <a:chExt cx="2032001" cy="2077610"/>
          </a:xfrm>
        </p:grpSpPr>
        <p:sp>
          <p:nvSpPr>
            <p:cNvPr id="10" name="TextBox 9"/>
            <p:cNvSpPr txBox="1"/>
            <p:nvPr/>
          </p:nvSpPr>
          <p:spPr>
            <a:xfrm>
              <a:off x="3725332" y="4665546"/>
              <a:ext cx="15070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Recurrent connections</a:t>
              </a:r>
              <a:endParaRPr lang="en-US"/>
            </a:p>
          </p:txBody>
        </p:sp>
        <p:cxnSp>
          <p:nvCxnSpPr>
            <p:cNvPr id="12" name="Straight Arrow Connector 11"/>
            <p:cNvCxnSpPr>
              <a:stCxn id="10" idx="0"/>
            </p:cNvCxnSpPr>
            <p:nvPr/>
          </p:nvCxnSpPr>
          <p:spPr>
            <a:xfrm flipV="1">
              <a:off x="4478866" y="3234267"/>
              <a:ext cx="76201" cy="143127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10" idx="0"/>
            </p:cNvCxnSpPr>
            <p:nvPr/>
          </p:nvCxnSpPr>
          <p:spPr>
            <a:xfrm flipV="1">
              <a:off x="4478866" y="3234267"/>
              <a:ext cx="1278467" cy="143127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/>
        </p:nvSpPr>
        <p:spPr>
          <a:xfrm>
            <a:off x="2309937" y="4262479"/>
            <a:ext cx="1269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same template is repeated </a:t>
            </a:r>
            <a:r>
              <a:rPr lang="en-US"/>
              <a:t>over time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E9C87-653D-1145-AAD0-A62F3DAEFFA5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991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Various configurations possible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4000" y="1997885"/>
            <a:ext cx="9144000" cy="28622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0" y="4927559"/>
            <a:ext cx="1126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Vanilla networks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56467" y="4927559"/>
            <a:ext cx="1397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Sequence output</a:t>
            </a:r>
            <a:r>
              <a:rPr lang="en-US" dirty="0"/>
              <a:t> </a:t>
            </a:r>
            <a:r>
              <a:rPr lang="en-US"/>
              <a:t>(</a:t>
            </a:r>
            <a:r>
              <a:rPr lang="en-US" dirty="0" err="1"/>
              <a:t>eg</a:t>
            </a:r>
            <a:r>
              <a:rPr lang="en-US" dirty="0"/>
              <a:t>: image captioning)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622800" y="4860115"/>
            <a:ext cx="16594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Sequence input (</a:t>
            </a:r>
            <a:r>
              <a:rPr lang="en-US" dirty="0" err="1"/>
              <a:t>eg</a:t>
            </a:r>
            <a:r>
              <a:rPr lang="en-US" dirty="0"/>
              <a:t>: sentiment analysis)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442201" y="4860115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Seq2seq (</a:t>
            </a:r>
            <a:r>
              <a:rPr lang="en-US" dirty="0" err="1"/>
              <a:t>eg</a:t>
            </a:r>
            <a:r>
              <a:rPr lang="en-US" dirty="0"/>
              <a:t>: translation)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E9C87-653D-1145-AAD0-A62F3DAEFFA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308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Insides of an RNN 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en-US" dirty="0" smtClean="0"/>
                  <a:t>Each recurrent neuron has maintains a </a:t>
                </a:r>
                <a:r>
                  <a:rPr lang="en-US" b="1" dirty="0" smtClean="0"/>
                  <a:t>state</a:t>
                </a:r>
                <a:r>
                  <a:rPr lang="en-US" dirty="0" smtClean="0"/>
                  <a:t> vector (h) that it updates</a:t>
                </a:r>
              </a:p>
              <a:p>
                <a:pPr marL="0" indent="0">
                  <a:buNone/>
                </a:pPr>
                <a:endParaRPr lang="en-US" b="1" dirty="0"/>
              </a:p>
              <a:p>
                <a:pPr marL="0" indent="0">
                  <a:buNone/>
                </a:pPr>
                <a:r>
                  <a:rPr lang="en-US" b="1" dirty="0" smtClean="0"/>
                  <a:t>Forward pass:</a:t>
                </a:r>
              </a:p>
              <a:p>
                <a:pPr marL="0" indent="0">
                  <a:buNone/>
                </a:pPr>
                <a:endParaRPr lang="en-US" b="1" dirty="0"/>
              </a:p>
              <a:p>
                <a:pPr marL="457200" indent="-457200">
                  <a:buAutoNum type="arabicPeriod"/>
                </a:pPr>
                <a:r>
                  <a:rPr lang="en-US" dirty="0" smtClean="0"/>
                  <a:t>Accept input </a:t>
                </a:r>
                <a:r>
                  <a:rPr lang="en-US" b="1" dirty="0" smtClean="0"/>
                  <a:t>x</a:t>
                </a:r>
              </a:p>
              <a:p>
                <a:pPr marL="457200" indent="-457200">
                  <a:buAutoNum type="arabicPeriod"/>
                </a:pPr>
                <a:r>
                  <a:rPr lang="en-US" dirty="0" smtClean="0"/>
                  <a:t>Update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b="1" i="0" smtClean="0">
                            <a:latin typeface="Cambria Math" charset="0"/>
                          </a:rPr>
                          <m:t>𝐡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charset="0"/>
                          </a:rPr>
                          <m:t>t</m:t>
                        </m:r>
                        <m:r>
                          <a:rPr lang="en-US" b="0" i="0" smtClean="0">
                            <a:latin typeface="Cambria Math" charset="0"/>
                          </a:rPr>
                          <m:t>+1</m:t>
                        </m:r>
                      </m:sup>
                    </m:sSup>
                    <m:r>
                      <a:rPr lang="en-US" b="0" i="0" smtClean="0">
                        <a:latin typeface="Cambria Math" charset="0"/>
                      </a:rPr>
                      <m:t>= </m:t>
                    </m:r>
                    <m:r>
                      <a:rPr lang="en-US" b="0" i="1" smtClean="0">
                        <a:latin typeface="Cambria Math" charset="0"/>
                      </a:rPr>
                      <m:t>𝑎𝑐𝑡𝑖𝑣𝑎𝑡𝑖𝑜𝑛</m:t>
                    </m:r>
                    <m:r>
                      <a:rPr lang="en-US" b="0" i="1" smtClean="0">
                        <a:latin typeface="Cambria Math" charset="0"/>
                      </a:rPr>
                      <m:t>(</m:t>
                    </m:r>
                    <m:sSub>
                      <m:sSubPr>
                        <m:ctrlPr>
                          <a:rPr lang="en-US" b="1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charset="0"/>
                          </a:rPr>
                          <m:t>𝒘</m:t>
                        </m:r>
                      </m:e>
                      <m:sub>
                        <m:r>
                          <a:rPr lang="en-US" b="1" i="1" smtClean="0">
                            <a:latin typeface="Cambria Math" charset="0"/>
                          </a:rPr>
                          <m:t>𝟏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⋅</m:t>
                    </m:r>
                    <m:sSup>
                      <m:sSup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charset="0"/>
                          </a:rPr>
                          <m:t>𝒉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𝑡</m:t>
                        </m:r>
                      </m:sup>
                    </m:sSup>
                    <m:r>
                      <a:rPr lang="en-US" b="0" i="1" smtClean="0">
                        <a:latin typeface="Cambria Math" charset="0"/>
                      </a:rPr>
                      <m:t>+</m:t>
                    </m:r>
                    <m:sSub>
                      <m:sSubPr>
                        <m:ctrlPr>
                          <a:rPr lang="en-US" b="1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charset="0"/>
                          </a:rPr>
                          <m:t>𝒘</m:t>
                        </m:r>
                      </m:e>
                      <m:sub>
                        <m:r>
                          <a:rPr lang="en-US" b="1" i="1" smtClean="0">
                            <a:latin typeface="Cambria Math" charset="0"/>
                          </a:rPr>
                          <m:t>𝟐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⋅</m:t>
                    </m:r>
                    <m:r>
                      <a:rPr lang="en-US" b="1" i="1" smtClean="0">
                        <a:latin typeface="Cambria Math" charset="0"/>
                      </a:rPr>
                      <m:t>𝒙</m:t>
                    </m:r>
                    <m:r>
                      <a:rPr lang="en-US" b="0" i="1" smtClean="0"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dirty="0" smtClean="0"/>
                  <a:t> </a:t>
                </a:r>
              </a:p>
              <a:p>
                <a:pPr marL="457200" indent="-457200">
                  <a:buAutoNum type="arabicPeriod"/>
                </a:pPr>
                <a:r>
                  <a:rPr lang="en-US" dirty="0" smtClean="0"/>
                  <a:t>Produce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𝑜𝑢𝑡𝑝𝑢𝑡</m:t>
                    </m:r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r>
                      <a:rPr lang="en-US" b="0" i="1" smtClean="0">
                        <a:latin typeface="Cambria Math" charset="0"/>
                      </a:rPr>
                      <m:t>𝑎𝑐𝑡𝑖𝑣𝑎𝑡𝑖𝑜𝑛</m:t>
                    </m:r>
                    <m:r>
                      <a:rPr lang="en-US" b="0" i="1" smtClean="0">
                        <a:latin typeface="Cambria Math" charset="0"/>
                      </a:rPr>
                      <m:t>(</m:t>
                    </m:r>
                    <m:sSub>
                      <m:sSubPr>
                        <m:ctrlPr>
                          <a:rPr lang="en-US" b="1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charset="0"/>
                          </a:rPr>
                          <m:t>𝒘</m:t>
                        </m:r>
                      </m:e>
                      <m:sub>
                        <m:r>
                          <a:rPr lang="en-US" b="1" i="1" smtClean="0">
                            <a:latin typeface="Cambria Math" charset="0"/>
                          </a:rPr>
                          <m:t>𝒐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⋅</m:t>
                    </m:r>
                    <m:sSup>
                      <m:sSupPr>
                        <m:ctrlPr>
                          <a:rPr lang="en-US" b="1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charset="0"/>
                          </a:rPr>
                          <m:t>𝒉</m:t>
                        </m:r>
                      </m:e>
                      <m:sup>
                        <m:r>
                          <a:rPr lang="en-US" b="1" i="1" smtClean="0">
                            <a:latin typeface="Cambria Math" charset="0"/>
                          </a:rPr>
                          <m:t>𝒕</m:t>
                        </m:r>
                      </m:sup>
                    </m:sSup>
                    <m:r>
                      <a:rPr lang="en-US" b="0" i="1" smtClean="0">
                        <a:latin typeface="Cambria Math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389" t="-28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E9C87-653D-1145-AAD0-A62F3DAEFFA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650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 example: Character level language model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30559" y="1489692"/>
            <a:ext cx="5730882" cy="460630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E9C87-653D-1145-AAD0-A62F3DAEFFA5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815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Examples: Generating Shakespeare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480430"/>
            <a:ext cx="5969000" cy="334031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24001" y="6550224"/>
            <a:ext cx="60028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karpathy.github.io</a:t>
            </a:r>
            <a:r>
              <a:rPr lang="en-US" sz="1400" dirty="0"/>
              <a:t>/2015/05/21/</a:t>
            </a:r>
            <a:r>
              <a:rPr lang="en-US" sz="1400" dirty="0" err="1"/>
              <a:t>rnn</a:t>
            </a:r>
            <a:r>
              <a:rPr lang="en-US" sz="1400" dirty="0"/>
              <a:t>-effectiveness/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3378201" y="5131486"/>
            <a:ext cx="4891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three layer RNN, 512 hidden nodes in each layer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378201" y="5500819"/>
            <a:ext cx="2298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Millions </a:t>
            </a:r>
            <a:r>
              <a:rPr lang="en-US"/>
              <a:t>of parameters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0B385-795C-1945-8B28-2572D27A6FDD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14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Perceptron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5F8B3-94DC-9144-9157-A0F0DC6B0E78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 descr="Screen Region 2015-02-08 at 22.52.17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393" y="2205578"/>
            <a:ext cx="8409214" cy="2681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670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Examples: Generating Audio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0334" y="2044269"/>
            <a:ext cx="6011333" cy="2848345"/>
          </a:xfrm>
          <a:prstGeom prst="rect">
            <a:avLst/>
          </a:prstGeom>
        </p:spPr>
      </p:pic>
      <p:pic>
        <p:nvPicPr>
          <p:cNvPr id="7" name="drike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94866" y="4892613"/>
            <a:ext cx="812800" cy="8128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24001" y="6550224"/>
            <a:ext cx="929640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highnoongmt.wordpress.com</a:t>
            </a:r>
            <a:r>
              <a:rPr lang="en-US" sz="1400" dirty="0"/>
              <a:t>/2015/05/22/</a:t>
            </a:r>
            <a:r>
              <a:rPr lang="en-US" sz="1400" dirty="0" err="1"/>
              <a:t>lisls</a:t>
            </a:r>
            <a:r>
              <a:rPr lang="en-US" sz="1400" dirty="0"/>
              <a:t>-</a:t>
            </a:r>
            <a:r>
              <a:rPr lang="en-US" sz="1400" dirty="0" err="1"/>
              <a:t>stis</a:t>
            </a:r>
            <a:r>
              <a:rPr lang="en-US" sz="1400" dirty="0"/>
              <a:t>-recurrent-neural-networks-for-folk-music-generation/</a:t>
            </a:r>
            <a:endParaRPr lang="en-US" sz="1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0B385-795C-1945-8B28-2572D27A6FDD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913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2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Predicting sequences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LSTMs are a fundamental unit of recurrent neural networks</a:t>
            </a:r>
          </a:p>
          <a:p>
            <a:pPr lvl="1"/>
            <a:r>
              <a:rPr lang="en-US" dirty="0" smtClean="0"/>
              <a:t>Essential </a:t>
            </a:r>
            <a:r>
              <a:rPr lang="en-US" dirty="0" smtClean="0"/>
              <a:t>component of sequence-to-sequence models</a:t>
            </a:r>
          </a:p>
          <a:p>
            <a:pPr lvl="1"/>
            <a:r>
              <a:rPr lang="en-US" dirty="0" smtClean="0"/>
              <a:t>Massive in terms of the number of parameters </a:t>
            </a:r>
          </a:p>
          <a:p>
            <a:pPr lvl="2"/>
            <a:r>
              <a:rPr lang="en-US" dirty="0" smtClean="0"/>
              <a:t>The Google neural language model has billions of parameters</a:t>
            </a:r>
          </a:p>
          <a:p>
            <a:pPr lvl="1"/>
            <a:r>
              <a:rPr lang="en-US" dirty="0" smtClean="0"/>
              <a:t>Several variants exist, but all have a similar flavor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0B385-795C-1945-8B28-2572D27A6FDD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541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talk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What are neural networks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?</a:t>
            </a:r>
          </a:p>
          <a:p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How do we train them?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So, what’s new?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Or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: What do 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deep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neural networks give us?</a:t>
            </a:r>
          </a:p>
          <a:p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A case study: Predicting sequences</a:t>
            </a:r>
          </a:p>
          <a:p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accent1"/>
                </a:solidFill>
              </a:rPr>
              <a:t>Closing thoughts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0B385-795C-1945-8B28-2572D27A6FDD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889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Deep neural networks: </a:t>
            </a:r>
            <a:r>
              <a:rPr lang="en-US" smtClean="0"/>
              <a:t>Is everything solved?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Neural networks combine expressive scoring functions with distributed input representations</a:t>
            </a:r>
          </a:p>
          <a:p>
            <a:endParaRPr lang="en-US" dirty="0"/>
          </a:p>
          <a:p>
            <a:r>
              <a:rPr lang="en-US" dirty="0" smtClean="0"/>
              <a:t>Several open questions still remain. Some examples:</a:t>
            </a:r>
          </a:p>
          <a:p>
            <a:pPr lvl="1"/>
            <a:r>
              <a:rPr lang="en-US" dirty="0" smtClean="0"/>
              <a:t>Why do they seem to work so well?!!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How </a:t>
            </a:r>
            <a:r>
              <a:rPr lang="en-US" dirty="0" smtClean="0"/>
              <a:t>do we incorporate output dependencies between vector valued representations?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Structures offer a clean approach for modeling compositionality. How do we compose distributed representations that are scored with neural networks?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Incorporating inference and domain knowledge within neural networks. Perhaps to guide training or for improved predictions?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E9C87-653D-1145-AAD0-A62F3DAEFFA5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36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hype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5F8B3-94DC-9144-9157-A0F0DC6B0E78}" type="slidenum">
              <a:rPr lang="en-US" smtClean="0"/>
              <a:t>53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2567445" y="926137"/>
            <a:ext cx="3284745" cy="5795339"/>
            <a:chOff x="5272561" y="685532"/>
            <a:chExt cx="3284745" cy="579533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6236" y="685532"/>
              <a:ext cx="2720141" cy="537582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2" name="Rectangle 11"/>
            <p:cNvSpPr/>
            <p:nvPr/>
          </p:nvSpPr>
          <p:spPr>
            <a:xfrm>
              <a:off x="5272561" y="6111539"/>
              <a:ext cx="328474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333333"/>
                  </a:solidFill>
                </a:rPr>
                <a:t>The New York Times, July 8 1958</a:t>
              </a:r>
              <a:endParaRPr lang="en-US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284694" y="4100650"/>
            <a:ext cx="2399854" cy="2620826"/>
            <a:chOff x="4666609" y="2260161"/>
            <a:chExt cx="2399854" cy="2620826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/>
            <a:srcRect r="40000"/>
            <a:stretch/>
          </p:blipFill>
          <p:spPr>
            <a:xfrm>
              <a:off x="4760865" y="2260161"/>
              <a:ext cx="2305598" cy="2161255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4666609" y="4511655"/>
              <a:ext cx="23711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The IBM 704 computer</a:t>
              </a:r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401822" y="968723"/>
            <a:ext cx="4165600" cy="3049032"/>
            <a:chOff x="2489200" y="2082800"/>
            <a:chExt cx="4165600" cy="304903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9200" y="2082800"/>
              <a:ext cx="4165600" cy="26797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6" name="TextBox 5"/>
            <p:cNvSpPr txBox="1"/>
            <p:nvPr/>
          </p:nvSpPr>
          <p:spPr>
            <a:xfrm>
              <a:off x="2595080" y="4762500"/>
              <a:ext cx="39538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The New Yorker</a:t>
              </a:r>
              <a:r>
                <a:rPr lang="en-US" dirty="0"/>
                <a:t>, December 6, 1958 P. </a:t>
              </a:r>
              <a:r>
                <a:rPr lang="en-US" dirty="0"/>
                <a:t>44</a:t>
              </a:r>
              <a:endParaRPr lang="en-US" dirty="0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9615184" y="1337207"/>
            <a:ext cx="694481" cy="257059"/>
          </a:xfrm>
          <a:prstGeom prst="rect">
            <a:avLst/>
          </a:prstGeom>
          <a:solidFill>
            <a:schemeClr val="accent1">
              <a:alpha val="32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485196" y="1594266"/>
            <a:ext cx="467810" cy="277792"/>
          </a:xfrm>
          <a:prstGeom prst="rect">
            <a:avLst/>
          </a:prstGeom>
          <a:solidFill>
            <a:schemeClr val="accent1">
              <a:alpha val="32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3" t="51341" r="9426" b="34645"/>
          <a:stretch/>
        </p:blipFill>
        <p:spPr>
          <a:xfrm>
            <a:off x="1925462" y="3234858"/>
            <a:ext cx="4791456" cy="15657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51339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Region 2015-09-02 at 12.27.42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642" y="1582817"/>
            <a:ext cx="8291286" cy="267983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436428" y="2848430"/>
            <a:ext cx="2050143" cy="148203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073071" y="4735286"/>
            <a:ext cx="2569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NYT, September 25, 1984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0B385-795C-1945-8B28-2572D27A6FDD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75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Region 2015-09-02 at 12.33.21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642" y="1362853"/>
            <a:ext cx="7937500" cy="3396741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0B385-795C-1945-8B28-2572D27A6FDD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703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Region 2015-09-02 at 12.32.17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1" y="1208250"/>
            <a:ext cx="6377214" cy="400429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0B385-795C-1945-8B28-2572D27A6FDD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968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1" y="1600201"/>
            <a:ext cx="4677229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“…AI </a:t>
            </a:r>
            <a:r>
              <a:rPr lang="en-US" sz="2400" dirty="0"/>
              <a:t>"died" about four times in five decades because of hype: people made wild claims (often to impress potential investors or funding agencies) and could not deliver. Backlash ensued. It happened twice with neural nets already: once in the late 60's and again in the mid-90's. 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Don't </a:t>
            </a:r>
            <a:r>
              <a:rPr lang="en-US" sz="2400" dirty="0"/>
              <a:t>let it happen again. Beware of </a:t>
            </a:r>
            <a:r>
              <a:rPr lang="en-US" sz="2400" dirty="0"/>
              <a:t>hype…”</a:t>
            </a:r>
            <a:endParaRPr lang="en-US" sz="2400" dirty="0"/>
          </a:p>
        </p:txBody>
      </p:sp>
      <p:pic>
        <p:nvPicPr>
          <p:cNvPr id="4" name="Picture 3" descr="Screen Region 2015-09-02 at 12.29.2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200" y="1971221"/>
            <a:ext cx="3149600" cy="30607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0B385-795C-1945-8B28-2572D27A6FDD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679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i="1" dirty="0"/>
              <a:t>Something </a:t>
            </a:r>
            <a:r>
              <a:rPr lang="en-US" sz="3600" dirty="0"/>
              <a:t>interesting is going on</a:t>
            </a:r>
            <a:endParaRPr lang="en-US" sz="36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0B385-795C-1945-8B28-2572D27A6FDD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165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/Users/vivek/Library/Group Containers/UBF8T346G9.Office/msoclip1/01/68E595B6-29E8-314B-AB5B-4C46160FFF35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303" y="1327899"/>
            <a:ext cx="4019550" cy="29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Perceptron = a single layer neural network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E9C87-653D-1145-AAD0-A62F3DAEFFA5}" type="slidenum">
              <a:rPr lang="en-US" smtClean="0"/>
              <a:t>5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597465" y="4249535"/>
            <a:ext cx="954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/>
                </a:solidFill>
              </a:rPr>
              <a:t>features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00611" y="2794750"/>
            <a:ext cx="9231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d</a:t>
            </a:r>
            <a:r>
              <a:rPr lang="en-US" dirty="0">
                <a:solidFill>
                  <a:schemeClr val="accent1"/>
                </a:solidFill>
              </a:rPr>
              <a:t>ot </a:t>
            </a:r>
          </a:p>
          <a:p>
            <a:pPr algn="ctr"/>
            <a:r>
              <a:rPr lang="en-US" dirty="0">
                <a:solidFill>
                  <a:schemeClr val="accent1"/>
                </a:solidFill>
              </a:rPr>
              <a:t>product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16229" y="2736065"/>
            <a:ext cx="1084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threshold</a:t>
            </a:r>
            <a:endParaRPr lang="en-US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/>
              <p:cNvSpPr txBox="1"/>
              <p:nvPr/>
            </p:nvSpPr>
            <p:spPr>
              <a:xfrm>
                <a:off x="6845467" y="1458817"/>
                <a:ext cx="445718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accent1"/>
                    </a:solidFill>
                  </a:rPr>
                  <a:t>Prediction</a:t>
                </a:r>
                <a:r>
                  <a:rPr lang="en-US" dirty="0"/>
                  <a:t> </a:t>
                </a:r>
                <a:endParaRPr lang="en-US" i="1" dirty="0">
                  <a:latin typeface="Cambria Math" charset="0"/>
                </a:endParaRPr>
              </a:p>
              <a:p>
                <a:r>
                  <a:rPr lang="en-US" dirty="0"/>
                  <a:t> 	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𝑠𝑔𝑛</m:t>
                    </m:r>
                    <m:r>
                      <a:rPr lang="en-US" i="1">
                        <a:latin typeface="Cambria Math" charset="0"/>
                      </a:rPr>
                      <m:t> </m:t>
                    </m:r>
                    <m:sSup>
                      <m:sSupPr>
                        <m:ctrlPr>
                          <a:rPr lang="en-US" i="1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charset="0"/>
                          </a:rPr>
                          <m:t>(</m:t>
                        </m:r>
                        <m:r>
                          <a:rPr lang="en-US" b="1" i="1">
                            <a:latin typeface="Cambria Math" charset="0"/>
                          </a:rPr>
                          <m:t>𝒘</m:t>
                        </m:r>
                      </m:e>
                      <m:sup>
                        <m:r>
                          <a:rPr lang="en-US" i="1">
                            <a:latin typeface="Cambria Math" charset="0"/>
                          </a:rPr>
                          <m:t>𝑇</m:t>
                        </m:r>
                      </m:sup>
                    </m:sSup>
                    <m:r>
                      <a:rPr lang="en-US" b="1" i="1">
                        <a:latin typeface="Cambria Math" charset="0"/>
                      </a:rPr>
                      <m:t>𝒙</m:t>
                    </m:r>
                    <m:r>
                      <a:rPr lang="en-US" b="1" i="1">
                        <a:latin typeface="Cambria Math" charset="0"/>
                      </a:rPr>
                      <m:t>+</m:t>
                    </m:r>
                    <m:r>
                      <a:rPr lang="en-US" i="1">
                        <a:latin typeface="Cambria Math" charset="0"/>
                      </a:rPr>
                      <m:t>𝑏</m:t>
                    </m:r>
                    <m:r>
                      <a:rPr lang="en-US" i="1">
                        <a:latin typeface="Cambria Math" charset="0"/>
                      </a:rPr>
                      <m:t>)=</m:t>
                    </m:r>
                    <m:r>
                      <a:rPr lang="en-US" i="1">
                        <a:latin typeface="Cambria Math" charset="0"/>
                      </a:rPr>
                      <m:t>𝑠𝑔𝑛</m:t>
                    </m:r>
                    <m:r>
                      <a:rPr lang="en-US" i="1">
                        <a:latin typeface="Cambria Math" charset="0"/>
                      </a:rPr>
                      <m:t>(∑</m:t>
                    </m:r>
                    <m:sSub>
                      <m:sSubPr>
                        <m:ctrlPr>
                          <a:rPr lang="en-US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charset="0"/>
                      </a:rPr>
                      <m:t>+</m:t>
                    </m:r>
                    <m:r>
                      <a:rPr lang="en-US" i="1">
                        <a:latin typeface="Cambria Math" charset="0"/>
                      </a:rPr>
                      <m:t>𝑏</m:t>
                    </m:r>
                    <m:r>
                      <a:rPr lang="en-US" i="1">
                        <a:latin typeface="Cambria Math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5467" y="1458817"/>
                <a:ext cx="4457182" cy="646331"/>
              </a:xfrm>
              <a:prstGeom prst="rect">
                <a:avLst/>
              </a:prstGeom>
              <a:blipFill rotWithShape="0">
                <a:blip r:embed="rId3"/>
                <a:stretch>
                  <a:fillRect l="-1231" t="-11321" b="-707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6868353" y="2497817"/>
            <a:ext cx="471404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Learning</a:t>
            </a:r>
            <a:r>
              <a:rPr lang="en-US" dirty="0"/>
              <a:t> </a:t>
            </a:r>
          </a:p>
          <a:p>
            <a:r>
              <a:rPr lang="en-US" dirty="0"/>
              <a:t>	</a:t>
            </a:r>
            <a:r>
              <a:rPr lang="en-US" dirty="0"/>
              <a:t>various algorithms </a:t>
            </a:r>
          </a:p>
          <a:p>
            <a:r>
              <a:rPr lang="en-US" dirty="0"/>
              <a:t>	</a:t>
            </a:r>
            <a:r>
              <a:rPr lang="en-US" dirty="0"/>
              <a:t>perceptron, SVM, logistic regression,</a:t>
            </a:r>
            <a:r>
              <a:rPr lang="mr-IN" dirty="0"/>
              <a:t>…</a:t>
            </a:r>
            <a:endParaRPr lang="en-US" dirty="0"/>
          </a:p>
          <a:p>
            <a:endParaRPr lang="en-US" dirty="0"/>
          </a:p>
          <a:p>
            <a:r>
              <a:rPr lang="en-US" dirty="0"/>
              <a:t>	in general, minimize loss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07964" y="4662655"/>
            <a:ext cx="4580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But where do these input features come from?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465743" y="5184483"/>
            <a:ext cx="5351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</a:t>
            </a:r>
            <a:r>
              <a:rPr lang="en-US" dirty="0"/>
              <a:t>hat if the features were outputs of another classifier?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3436784" y="3358250"/>
                <a:ext cx="12858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∑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en-US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+</m:t>
                      </m:r>
                      <m:r>
                        <a:rPr lang="en-US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𝑏</m:t>
                      </m:r>
                    </m:oMath>
                  </m:oMathPara>
                </a14:m>
                <a:endParaRPr lang="en-US" i="1" dirty="0">
                  <a:solidFill>
                    <a:schemeClr val="accent1"/>
                  </a:solidFill>
                </a:endParaRPr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6784" y="3358250"/>
                <a:ext cx="1285800" cy="369332"/>
              </a:xfrm>
              <a:prstGeom prst="rect">
                <a:avLst/>
              </a:prstGeom>
              <a:blipFill rotWithShape="0">
                <a:blip r:embed="rId4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420624" y="20299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687576" y="3049206"/>
            <a:ext cx="19578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If dot product &gt; 0, </a:t>
            </a:r>
          </a:p>
          <a:p>
            <a:r>
              <a:rPr lang="en-US" dirty="0"/>
              <a:t> </a:t>
            </a:r>
            <a:r>
              <a:rPr lang="en-US" dirty="0" smtClean="0"/>
              <a:t>   predict 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true </a:t>
            </a:r>
          </a:p>
          <a:p>
            <a:r>
              <a:rPr lang="en-US" dirty="0" smtClean="0"/>
              <a:t>Otherwise, </a:t>
            </a:r>
          </a:p>
          <a:p>
            <a:r>
              <a:rPr lang="en-US" dirty="0"/>
              <a:t> </a:t>
            </a:r>
            <a:r>
              <a:rPr lang="en-US" dirty="0" smtClean="0"/>
              <a:t>   predict 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false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504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7" grpId="0"/>
      <p:bldP spid="20" grpId="0"/>
      <p:bldP spid="3" grpId="0"/>
      <p:bldP spid="6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60114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143" y="1242787"/>
            <a:ext cx="4782123" cy="322315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003120" y="4659476"/>
            <a:ext cx="41857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several people are on a dock in the water 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0B385-795C-1945-8B28-2572D27A6FDD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517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6179538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504" y="580571"/>
            <a:ext cx="5463568" cy="478608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080338" y="5484976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 man riding a bike 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0B385-795C-1945-8B28-2572D27A6FDD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31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5394150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643" y="1468211"/>
            <a:ext cx="3800928" cy="26226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316395" y="4269406"/>
            <a:ext cx="41216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 dog running on a wet suit on the beach 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0B385-795C-1945-8B28-2572D27A6FDD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366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89696658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143" y="181428"/>
            <a:ext cx="5854700" cy="6350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28357" y="25740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 woman is performing a guitar and singing into a microphone 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0B385-795C-1945-8B28-2572D27A6FDD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996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ogba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814" y="1450521"/>
            <a:ext cx="3733800" cy="37211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915251" y="5258191"/>
            <a:ext cx="37083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"black and white dog jumps over bar."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0B385-795C-1945-8B28-2572D27A6FDD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727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t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1" y="1149350"/>
            <a:ext cx="4064000" cy="40513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356641" y="5348905"/>
            <a:ext cx="37713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"a young boy is holding a baseball bat."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0B385-795C-1945-8B28-2572D27A6FDD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48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/Users/vivek/Library/Group Containers/UBF8T346G9.Office/msoclip1/01/68E595B6-29E8-314B-AB5B-4C46160FFF35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650" y="2146618"/>
            <a:ext cx="4019550" cy="29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Features from classifiers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E9C87-653D-1145-AAD0-A62F3DAEFFA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259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Features from classifiers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E9C87-653D-1145-AAD0-A62F3DAEFFA5}" type="slidenum">
              <a:rPr lang="en-US" smtClean="0"/>
              <a:t>7</a:t>
            </a:fld>
            <a:endParaRPr lang="en-US"/>
          </a:p>
        </p:txBody>
      </p:sp>
      <p:pic>
        <p:nvPicPr>
          <p:cNvPr id="8" name="Picture 2" descr="/Users/vivek/Library/Group Containers/UBF8T346G9.Office/msoclip1/01/E84E29CA-B4A0-4147-9D03-26C929479700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928" y="2051368"/>
            <a:ext cx="76581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2415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Features from classifiers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E9C87-653D-1145-AAD0-A62F3DAEFFA5}" type="slidenum">
              <a:rPr lang="en-US" smtClean="0"/>
              <a:t>8</a:t>
            </a:fld>
            <a:endParaRPr lang="en-US"/>
          </a:p>
        </p:txBody>
      </p:sp>
      <p:pic>
        <p:nvPicPr>
          <p:cNvPr id="8" name="Picture 2" descr="/Users/vivek/Library/Group Containers/UBF8T346G9.Office/msoclip1/01/E84E29CA-B4A0-4147-9D03-26C929479700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928" y="2051368"/>
            <a:ext cx="76581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/Users/vivek/Library/Group Containers/UBF8T346G9.Office/msoclip1/01/930A7092-A3E2-2242-AD3C-DE90A490E6F7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928" y="2051368"/>
            <a:ext cx="76581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5" name="Picture 1" descr="/Users/vivek/Library/Group Containers/UBF8T346G9.Office/msoclip1/01/53B5E0D7-A74D-1948-A379-985A49464DCD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928" y="2051368"/>
            <a:ext cx="76581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998720" y="2916936"/>
            <a:ext cx="1207008" cy="50292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989576" y="3486563"/>
            <a:ext cx="1207008" cy="50292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071872" y="4019614"/>
            <a:ext cx="1207008" cy="50292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217446" y="1382157"/>
            <a:ext cx="5562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Each of these connections have their own weights as well</a:t>
            </a:r>
            <a:endParaRPr lang="en-US"/>
          </a:p>
        </p:txBody>
      </p:sp>
      <p:cxnSp>
        <p:nvCxnSpPr>
          <p:cNvPr id="9" name="Straight Arrow Connector 8"/>
          <p:cNvCxnSpPr>
            <a:stCxn id="6" idx="2"/>
          </p:cNvCxnSpPr>
          <p:nvPr/>
        </p:nvCxnSpPr>
        <p:spPr>
          <a:xfrm flipH="1">
            <a:off x="4450080" y="1751489"/>
            <a:ext cx="548640" cy="39819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8012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yslides">
  <a:themeElements>
    <a:clrScheme name="myslides">
      <a:dk1>
        <a:srgbClr val="333333"/>
      </a:dk1>
      <a:lt1>
        <a:srgbClr val="FAFAFA"/>
      </a:lt1>
      <a:dk2>
        <a:srgbClr val="1F497D"/>
      </a:dk2>
      <a:lt2>
        <a:srgbClr val="EEECE1"/>
      </a:lt2>
      <a:accent1>
        <a:srgbClr val="3366CC"/>
      </a:accent1>
      <a:accent2>
        <a:srgbClr val="CC3333"/>
      </a:accent2>
      <a:accent3>
        <a:srgbClr val="99CC9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lectures</Template>
  <TotalTime>109</TotalTime>
  <Words>2473</Words>
  <Application>Microsoft Macintosh PowerPoint</Application>
  <PresentationFormat>Widescreen</PresentationFormat>
  <Paragraphs>499</Paragraphs>
  <Slides>65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3" baseType="lpstr">
      <vt:lpstr>Calibri</vt:lpstr>
      <vt:lpstr>Cambria Math</vt:lpstr>
      <vt:lpstr>Courier</vt:lpstr>
      <vt:lpstr>Gill Sans MT</vt:lpstr>
      <vt:lpstr>Mangal</vt:lpstr>
      <vt:lpstr>Wingdings</vt:lpstr>
      <vt:lpstr>Arial</vt:lpstr>
      <vt:lpstr>myslides</vt:lpstr>
      <vt:lpstr>What is Deep Learning? Why Should I Care?</vt:lpstr>
      <vt:lpstr>Deep learning is everywhere!</vt:lpstr>
      <vt:lpstr>This talk</vt:lpstr>
      <vt:lpstr>This talk</vt:lpstr>
      <vt:lpstr>The Perceptron</vt:lpstr>
      <vt:lpstr>Perceptron = a single layer neural network</vt:lpstr>
      <vt:lpstr>Features from classifiers</vt:lpstr>
      <vt:lpstr>Features from classifiers</vt:lpstr>
      <vt:lpstr>Features from classifiers</vt:lpstr>
      <vt:lpstr>Features from classifiers</vt:lpstr>
      <vt:lpstr>Features from classifiers</vt:lpstr>
      <vt:lpstr>Features from classifiers</vt:lpstr>
      <vt:lpstr>Features from classifiers</vt:lpstr>
      <vt:lpstr>But where do the inputs come from?</vt:lpstr>
      <vt:lpstr>Let us try to formalize this</vt:lpstr>
      <vt:lpstr>Neural networks</vt:lpstr>
      <vt:lpstr>Biological neurons</vt:lpstr>
      <vt:lpstr>Biological neurons</vt:lpstr>
      <vt:lpstr>Artificial neurons</vt:lpstr>
      <vt:lpstr>A neural network</vt:lpstr>
      <vt:lpstr>What functions do neural networks express?</vt:lpstr>
      <vt:lpstr>A single neuron with threshold activation </vt:lpstr>
      <vt:lpstr>Two layers, with threshold activations</vt:lpstr>
      <vt:lpstr>Three layers with threshold activations</vt:lpstr>
      <vt:lpstr>Neural networks are universal function approximators</vt:lpstr>
      <vt:lpstr>Neural networks are prediction machines</vt:lpstr>
      <vt:lpstr>This talk</vt:lpstr>
      <vt:lpstr>Training a neural network</vt:lpstr>
      <vt:lpstr>Learning as loss minimization</vt:lpstr>
      <vt:lpstr>Learning via optimization</vt:lpstr>
      <vt:lpstr>Mechanizing learning</vt:lpstr>
      <vt:lpstr>This talk</vt:lpstr>
      <vt:lpstr>Neural networks are old news</vt:lpstr>
      <vt:lpstr>A brief history of neural networks</vt:lpstr>
      <vt:lpstr>“Deep learning” is a combination of many ideas</vt:lpstr>
      <vt:lpstr>Deep learning: Some important ideas stand out</vt:lpstr>
      <vt:lpstr>Why Distributed Representations</vt:lpstr>
      <vt:lpstr>Why Distributed Representations</vt:lpstr>
      <vt:lpstr>End-to-end differentiable compute</vt:lpstr>
      <vt:lpstr>Several specialized architectures tailored for various applications</vt:lpstr>
      <vt:lpstr>This talk</vt:lpstr>
      <vt:lpstr>Predicting sequences</vt:lpstr>
      <vt:lpstr>Neural networks are prediction machines</vt:lpstr>
      <vt:lpstr>Sequential prediction: Examples</vt:lpstr>
      <vt:lpstr>Recurrent Neural Networks: Networks with “loops”</vt:lpstr>
      <vt:lpstr>Various configurations possible</vt:lpstr>
      <vt:lpstr>Insides of an RNN </vt:lpstr>
      <vt:lpstr>An example: Character level language model</vt:lpstr>
      <vt:lpstr>Examples: Generating Shakespeare</vt:lpstr>
      <vt:lpstr>Examples: Generating Audio</vt:lpstr>
      <vt:lpstr>Predicting sequences</vt:lpstr>
      <vt:lpstr>This talk</vt:lpstr>
      <vt:lpstr>Deep neural networks: Is everything solved?</vt:lpstr>
      <vt:lpstr>The hype</vt:lpstr>
      <vt:lpstr>PowerPoint Presentation</vt:lpstr>
      <vt:lpstr>PowerPoint Presentation</vt:lpstr>
      <vt:lpstr>PowerPoint Presentation</vt:lpstr>
      <vt:lpstr>PowerPoint Presentation</vt:lpstr>
      <vt:lpstr>Something interesting is going 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is Deep Learning? Why Should I Care?</dc:title>
  <dc:creator>Vivek Srikumar</dc:creator>
  <cp:lastModifiedBy>Vivek Srikumar</cp:lastModifiedBy>
  <cp:revision>52</cp:revision>
  <dcterms:created xsi:type="dcterms:W3CDTF">2018-07-19T15:28:02Z</dcterms:created>
  <dcterms:modified xsi:type="dcterms:W3CDTF">2018-07-19T17:17:26Z</dcterms:modified>
</cp:coreProperties>
</file>