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4" r:id="rId1"/>
  </p:sldMasterIdLst>
  <p:notesMasterIdLst>
    <p:notesMasterId r:id="rId51"/>
  </p:notesMasterIdLst>
  <p:sldIdLst>
    <p:sldId id="256" r:id="rId2"/>
    <p:sldId id="602" r:id="rId3"/>
    <p:sldId id="601" r:id="rId4"/>
    <p:sldId id="604" r:id="rId5"/>
    <p:sldId id="605" r:id="rId6"/>
    <p:sldId id="617" r:id="rId7"/>
    <p:sldId id="618" r:id="rId8"/>
    <p:sldId id="612" r:id="rId9"/>
    <p:sldId id="626" r:id="rId10"/>
    <p:sldId id="627" r:id="rId11"/>
    <p:sldId id="615" r:id="rId12"/>
    <p:sldId id="619" r:id="rId13"/>
    <p:sldId id="660" r:id="rId14"/>
    <p:sldId id="645" r:id="rId15"/>
    <p:sldId id="624" r:id="rId16"/>
    <p:sldId id="630" r:id="rId17"/>
    <p:sldId id="629" r:id="rId18"/>
    <p:sldId id="631" r:id="rId19"/>
    <p:sldId id="644" r:id="rId20"/>
    <p:sldId id="639" r:id="rId21"/>
    <p:sldId id="643" r:id="rId22"/>
    <p:sldId id="646" r:id="rId23"/>
    <p:sldId id="641" r:id="rId24"/>
    <p:sldId id="579" r:id="rId25"/>
    <p:sldId id="647" r:id="rId26"/>
    <p:sldId id="648" r:id="rId27"/>
    <p:sldId id="650" r:id="rId28"/>
    <p:sldId id="649" r:id="rId29"/>
    <p:sldId id="651" r:id="rId30"/>
    <p:sldId id="583" r:id="rId31"/>
    <p:sldId id="633" r:id="rId32"/>
    <p:sldId id="634" r:id="rId33"/>
    <p:sldId id="652" r:id="rId34"/>
    <p:sldId id="661" r:id="rId35"/>
    <p:sldId id="653" r:id="rId36"/>
    <p:sldId id="664" r:id="rId37"/>
    <p:sldId id="611" r:id="rId38"/>
    <p:sldId id="400" r:id="rId39"/>
    <p:sldId id="663" r:id="rId40"/>
    <p:sldId id="586" r:id="rId41"/>
    <p:sldId id="632" r:id="rId42"/>
    <p:sldId id="659" r:id="rId43"/>
    <p:sldId id="658" r:id="rId44"/>
    <p:sldId id="622" r:id="rId45"/>
    <p:sldId id="623" r:id="rId46"/>
    <p:sldId id="654" r:id="rId47"/>
    <p:sldId id="655" r:id="rId48"/>
    <p:sldId id="656" r:id="rId49"/>
    <p:sldId id="65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B6D8CF-5C27-A34A-A2D0-941A181A1AF7}">
          <p14:sldIdLst>
            <p14:sldId id="256"/>
          </p14:sldIdLst>
        </p14:section>
        <p14:section name="logic-intro" id="{8C94231C-9164-AA43-8E29-AF8E25DFA251}">
          <p14:sldIdLst>
            <p14:sldId id="602"/>
            <p14:sldId id="601"/>
            <p14:sldId id="604"/>
            <p14:sldId id="605"/>
            <p14:sldId id="617"/>
          </p14:sldIdLst>
        </p14:section>
        <p14:section name="learning with rules" id="{53455572-29A5-7747-BFD4-D3F291C0519F}">
          <p14:sldIdLst>
            <p14:sldId id="618"/>
            <p14:sldId id="612"/>
            <p14:sldId id="626"/>
            <p14:sldId id="627"/>
          </p14:sldIdLst>
        </p14:section>
        <p14:section name="questions for logic" id="{4924611D-EB9E-9F41-99F3-0DA1B15139CE}">
          <p14:sldIdLst>
            <p14:sldId id="615"/>
            <p14:sldId id="619"/>
            <p14:sldId id="660"/>
          </p14:sldIdLst>
        </p14:section>
        <p14:section name="named neurons" id="{2C533E02-9CD8-2947-8586-4D15C7BE1290}">
          <p14:sldIdLst>
            <p14:sldId id="645"/>
            <p14:sldId id="624"/>
            <p14:sldId id="630"/>
            <p14:sldId id="629"/>
            <p14:sldId id="631"/>
          </p14:sldIdLst>
        </p14:section>
        <p14:section name="relaxing logic" id="{0620F2A6-FD83-0C4C-A82F-DE970BF39176}">
          <p14:sldIdLst>
            <p14:sldId id="644"/>
            <p14:sldId id="639"/>
            <p14:sldId id="643"/>
            <p14:sldId id="646"/>
          </p14:sldIdLst>
        </p14:section>
        <p14:section name="using logic" id="{A7D29905-90C0-2C4D-8DA7-CC345906A2EA}">
          <p14:sldIdLst>
            <p14:sldId id="641"/>
            <p14:sldId id="579"/>
            <p14:sldId id="647"/>
            <p14:sldId id="648"/>
            <p14:sldId id="650"/>
            <p14:sldId id="649"/>
            <p14:sldId id="651"/>
          </p14:sldIdLst>
        </p14:section>
        <p14:section name="experiments" id="{F9E3BC31-66FA-5642-BB23-03B80EBF9947}">
          <p14:sldIdLst>
            <p14:sldId id="583"/>
            <p14:sldId id="633"/>
            <p14:sldId id="634"/>
            <p14:sldId id="652"/>
            <p14:sldId id="661"/>
            <p14:sldId id="653"/>
          </p14:sldIdLst>
        </p14:section>
        <p14:section name="conclusion" id="{70D800C5-CA32-E84E-87B6-3C6D0A867BA0}">
          <p14:sldIdLst>
            <p14:sldId id="664"/>
            <p14:sldId id="611"/>
          </p14:sldIdLst>
        </p14:section>
        <p14:section name="extra slides" id="{88D90162-5A33-FC49-83EF-959593C4929A}">
          <p14:sldIdLst>
            <p14:sldId id="400"/>
            <p14:sldId id="663"/>
            <p14:sldId id="586"/>
            <p14:sldId id="632"/>
            <p14:sldId id="659"/>
            <p14:sldId id="658"/>
            <p14:sldId id="622"/>
            <p14:sldId id="623"/>
            <p14:sldId id="654"/>
            <p14:sldId id="655"/>
            <p14:sldId id="656"/>
            <p14:sldId id="6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Poitras" initials="" lastIdx="2" clrIdx="0"/>
  <p:cmAuthor id="2" name="Vivek Srikumar" initials="" lastIdx="7" clrIdx="1"/>
  <p:cmAuthor id="3" name="Jiessie Cao" initials="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9"/>
    <p:restoredTop sz="81090"/>
  </p:normalViewPr>
  <p:slideViewPr>
    <p:cSldViewPr snapToGrid="0" snapToObjects="1">
      <p:cViewPr>
        <p:scale>
          <a:sx n="70" d="100"/>
          <a:sy n="70" d="100"/>
        </p:scale>
        <p:origin x="108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commentAuthors" Target="commentAuthors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Decomposable Attention Model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1.0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61.2</c:v>
                </c:pt>
                <c:pt idx="1">
                  <c:v>66.5</c:v>
                </c:pt>
                <c:pt idx="2">
                  <c:v>73.4</c:v>
                </c:pt>
                <c:pt idx="3">
                  <c:v>78.9</c:v>
                </c:pt>
                <c:pt idx="4">
                  <c:v>87.1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constraints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1.0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64.2</c:v>
                </c:pt>
                <c:pt idx="1">
                  <c:v>70.2</c:v>
                </c:pt>
                <c:pt idx="2">
                  <c:v>76.4</c:v>
                </c:pt>
                <c:pt idx="3">
                  <c:v>80.3</c:v>
                </c:pt>
                <c:pt idx="4">
                  <c:v>86.9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51"/>
        <c:axId val="534499552"/>
        <c:axId val="943477200"/>
      </c:barChart>
      <c:catAx>
        <c:axId val="534499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Percentage of training set used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3477200"/>
        <c:crosses val="autoZero"/>
        <c:auto val="1"/>
        <c:lblAlgn val="ctr"/>
        <c:lblOffset val="100"/>
        <c:noMultiLvlLbl val="0"/>
      </c:catAx>
      <c:valAx>
        <c:axId val="943477200"/>
        <c:scaling>
          <c:orientation val="minMax"/>
          <c:max val="90.0"/>
          <c:min val="50.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out"/>
        <c:minorTickMark val="none"/>
        <c:tickLblPos val="nextTo"/>
        <c:crossAx val="53449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 smtClean="0">
                <a:solidFill>
                  <a:schemeClr val="tx1"/>
                </a:solidFill>
              </a:rPr>
              <a:t>Symmetry inconsistency</a:t>
            </a:r>
            <a:endParaRPr lang="en-US" sz="2000" b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0%</c:formatCode>
                <c:ptCount val="4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1.0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71.7</c:v>
                </c:pt>
                <c:pt idx="1">
                  <c:v>62.4</c:v>
                </c:pt>
                <c:pt idx="2">
                  <c:v>64.3</c:v>
                </c:pt>
                <c:pt idx="3">
                  <c:v>59.6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regularizer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0%</c:formatCode>
                <c:ptCount val="4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1.0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38.2</c:v>
                </c:pt>
                <c:pt idx="1">
                  <c:v>32.5</c:v>
                </c:pt>
                <c:pt idx="2">
                  <c:v>31.2</c:v>
                </c:pt>
                <c:pt idx="3">
                  <c:v>26.8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41019008"/>
        <c:axId val="941416864"/>
      </c:lineChart>
      <c:catAx>
        <c:axId val="94101900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416864"/>
        <c:crosses val="autoZero"/>
        <c:auto val="1"/>
        <c:lblAlgn val="ctr"/>
        <c:lblOffset val="100"/>
        <c:noMultiLvlLbl val="0"/>
      </c:catAx>
      <c:valAx>
        <c:axId val="94141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01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Transitivity Inconsistency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0%</c:formatCode>
                <c:ptCount val="4"/>
                <c:pt idx="0">
                  <c:v>0.01</c:v>
                </c:pt>
                <c:pt idx="1">
                  <c:v>0.05</c:v>
                </c:pt>
                <c:pt idx="2">
                  <c:v>0.2</c:v>
                </c:pt>
                <c:pt idx="3">
                  <c:v>1.0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13.4</c:v>
                </c:pt>
                <c:pt idx="1">
                  <c:v>14.8</c:v>
                </c:pt>
                <c:pt idx="2">
                  <c:v>14.4</c:v>
                </c:pt>
                <c:pt idx="3">
                  <c:v>14.8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regularizer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0%</c:formatCode>
                <c:ptCount val="4"/>
                <c:pt idx="0">
                  <c:v>0.01</c:v>
                </c:pt>
                <c:pt idx="1">
                  <c:v>0.05</c:v>
                </c:pt>
                <c:pt idx="2">
                  <c:v>0.2</c:v>
                </c:pt>
                <c:pt idx="3">
                  <c:v>1.0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10.4</c:v>
                </c:pt>
                <c:pt idx="1">
                  <c:v>7.9</c:v>
                </c:pt>
                <c:pt idx="2">
                  <c:v>5.7</c:v>
                </c:pt>
                <c:pt idx="3">
                  <c:v>4.2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43085456"/>
        <c:axId val="940755856"/>
      </c:lineChart>
      <c:catAx>
        <c:axId val="94308545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0755856"/>
        <c:crosses val="autoZero"/>
        <c:auto val="1"/>
        <c:lblAlgn val="ctr"/>
        <c:lblOffset val="100"/>
        <c:noMultiLvlLbl val="0"/>
      </c:catAx>
      <c:valAx>
        <c:axId val="94075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308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BiDAF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1.0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57.5</c:v>
                </c:pt>
                <c:pt idx="1">
                  <c:v>65.7</c:v>
                </c:pt>
                <c:pt idx="2">
                  <c:v>70.6</c:v>
                </c:pt>
                <c:pt idx="3">
                  <c:v>75.7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BiDAF + Constraint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1.0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61.5</c:v>
                </c:pt>
                <c:pt idx="1">
                  <c:v>67.2</c:v>
                </c:pt>
                <c:pt idx="2">
                  <c:v>72.6</c:v>
                </c:pt>
                <c:pt idx="3">
                  <c:v>77.4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51"/>
        <c:axId val="577921584"/>
        <c:axId val="941346784"/>
      </c:barChart>
      <c:catAx>
        <c:axId val="577921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Percentage of training set used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346784"/>
        <c:crosses val="autoZero"/>
        <c:auto val="1"/>
        <c:lblAlgn val="ctr"/>
        <c:lblOffset val="100"/>
        <c:noMultiLvlLbl val="0"/>
      </c:catAx>
      <c:valAx>
        <c:axId val="941346784"/>
        <c:scaling>
          <c:orientation val="minMax"/>
          <c:max val="80.0"/>
          <c:min val="50.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57792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E72C7-9974-3F46-9E06-7098A5DFBE4F}" type="datetimeFigureOut">
              <a:rPr lang="en-US" smtClean="0"/>
              <a:t>10/9/19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E0D4-8877-F840-A5E4-540C0C1E0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8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ddaa3cc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ddaa3cc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630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df52f59ac_5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df52f59ac_5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rule says</a:t>
            </a:r>
            <a:r>
              <a:rPr lang="en-US" baseline="0" dirty="0" smtClean="0"/>
              <a:t> that </a:t>
            </a:r>
            <a:r>
              <a:rPr lang="en-US" dirty="0" smtClean="0"/>
              <a:t>information from a_1 and a_2 to impact b_1 directly irrespective of what happens in the intervening layers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Of course, the neural network can learn this information</a:t>
            </a:r>
            <a:r>
              <a:rPr lang="en-US" b="1" baseline="0" dirty="0" smtClean="0"/>
              <a:t> if it is expressive enough. But why learn what we know?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86211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df52f59ac_5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df52f59ac_5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260982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df72f1f5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df72f1f5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033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deac2f7b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deac2f7b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266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df52f59ac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df52f59ac_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0707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deac2f7b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deac2f7b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95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df52f59ac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df52f59ac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67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daa3cca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ddaa3cca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255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E0D4-8877-F840-A5E4-540C0C1E03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6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df52f59ac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df52f59ac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54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daa3cca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ddaa3cca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651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E0D4-8877-F840-A5E4-540C0C1E03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daa3cca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ddaa3cca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4981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E0D4-8877-F840-A5E4-540C0C1E03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6478-4E0E-A94C-AD8B-911ECBA8B5F8}" type="datetime1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383px-University_of_Utah_horizontal_logo.sv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409" y="5338973"/>
            <a:ext cx="2017183" cy="5266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44AE-3E2F-D646-B842-C2A0B1CEAFA0}" type="datetime1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6C56-3897-C540-AA9D-FE4679CDE014}" type="datetime1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0211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1" y="1758200"/>
            <a:ext cx="76887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1" y="2771833"/>
            <a:ext cx="76887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1143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7" lvl="1" indent="-298443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3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3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1" lvl="5" indent="-298443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3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3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77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958-C2CB-4B4D-BD48-697A474C6E9F}" type="datetime1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8022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0097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D01-749F-9744-97A6-0B6FD65DB866}" type="datetime1">
              <a:rPr lang="en-US" smtClean="0"/>
              <a:t>10/9/19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A203-1110-A74F-B44C-DF6B991AA18E}" type="datetime1">
              <a:rPr lang="en-US" smtClean="0"/>
              <a:t>10/9/19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950A-63E0-C04F-B95F-74E2D5D4A44A}" type="datetime1">
              <a:rPr lang="en-US" smtClean="0"/>
              <a:t>10/9/19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EF33-616F-7344-8DAC-47DF2A2E4F4C}" type="datetime1">
              <a:rPr lang="en-US" smtClean="0"/>
              <a:t>10/9/19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484-B524-7D42-A229-B62849B7030C}" type="datetime1">
              <a:rPr lang="en-US" smtClean="0"/>
              <a:t>10/9/19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6625-68E9-8740-8CD1-EA576B4EC106}" type="datetime1">
              <a:rPr lang="en-US" smtClean="0"/>
              <a:t>10/9/19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80FDF-4611-2F40-B314-5E73E29F34EB}" type="datetime1">
              <a:rPr lang="en-US" smtClean="0"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4" Type="http://schemas.openxmlformats.org/officeDocument/2006/relationships/image" Target="../media/image26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upload.wikimedia.org/wikipedia/commons/5/5a/Nova-totius-terrarum-orbis-geographica-ac-hydrographica-tabula.jpg" TargetMode="External"/><Relationship Id="rId3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Relationship Id="rId3" Type="http://schemas.openxmlformats.org/officeDocument/2006/relationships/image" Target="../media/image35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68" y="2130425"/>
            <a:ext cx="8822724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Logic can Teach Neural Networks: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Case </a:t>
            </a:r>
            <a:r>
              <a:rPr lang="en-US" dirty="0"/>
              <a:t>Studies in Language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Vivek Srikumar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Joint work with Tao Li,  Vivek Gupta and </a:t>
            </a:r>
            <a:r>
              <a:rPr lang="en-US" dirty="0" err="1" smtClean="0"/>
              <a:t>Maitrey</a:t>
            </a:r>
            <a:r>
              <a:rPr lang="en-US" dirty="0" smtClean="0"/>
              <a:t> Mehta.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Easy to write rules about models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E.g. “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If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no content word in the hypothesis is aligned with the premise, the label can not be </a:t>
            </a:r>
            <a:r>
              <a:rPr lang="en-US" sz="1800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entail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or 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contradict</a:t>
            </a:r>
            <a:r>
              <a:rPr lang="en-US" dirty="0" smtClean="0"/>
              <a:t>”</a:t>
            </a:r>
          </a:p>
          <a:p>
            <a:pPr marL="0" lvl="1" indent="0">
              <a:buNone/>
            </a:pPr>
            <a:endParaRPr lang="en-US" dirty="0" smtClean="0"/>
          </a:p>
          <a:p>
            <a:pPr marL="457200" lvl="1" indent="-457200"/>
            <a:r>
              <a:rPr lang="en-US" dirty="0" smtClean="0"/>
              <a:t>Statements in logic </a:t>
            </a:r>
          </a:p>
          <a:p>
            <a:pPr marL="857250" lvl="2" indent="-457200"/>
            <a:r>
              <a:rPr lang="en-US" dirty="0" smtClean="0"/>
              <a:t>Invariants or inference rules</a:t>
            </a:r>
          </a:p>
          <a:p>
            <a:pPr marL="457200" lvl="1" indent="-457200"/>
            <a:endParaRPr lang="en-US" dirty="0"/>
          </a:p>
          <a:p>
            <a:pPr marL="457200" lvl="1" indent="-457200"/>
            <a:r>
              <a:rPr lang="en-US" dirty="0" smtClean="0"/>
              <a:t>Often universally quantified statements</a:t>
            </a:r>
          </a:p>
          <a:p>
            <a:pPr marL="857250" lvl="2" indent="-457200"/>
            <a:r>
              <a:rPr lang="en-US" dirty="0" smtClean="0"/>
              <a:t>For every input, the above property should hold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138535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(Often)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054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Observation 2: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70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Neural networks meet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DCAD2807-2D0F-A548-8989-AA337FEC9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>
                <a:latin typeface="+mn-lt"/>
              </a:rPr>
              <a:t>Neural Networks vs. Logic</a:t>
            </a:r>
            <a:endParaRPr>
              <a:latin typeface="+mn-lt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5875" indent="0">
              <a:buNone/>
            </a:pPr>
            <a:r>
              <a:rPr lang="en" b="1" dirty="0"/>
              <a:t>Neural </a:t>
            </a:r>
            <a:r>
              <a:rPr lang="en" b="1" dirty="0" smtClean="0"/>
              <a:t>Networks</a:t>
            </a:r>
            <a:endParaRPr b="1" dirty="0" smtClean="0"/>
          </a:p>
          <a:p>
            <a:pPr marL="15875" indent="0">
              <a:spcBef>
                <a:spcPts val="1600"/>
              </a:spcBef>
              <a:buSzPts val="1800"/>
              <a:buNone/>
            </a:pPr>
            <a:r>
              <a:rPr lang="en" dirty="0" smtClean="0">
                <a:solidFill>
                  <a:schemeClr val="accent1"/>
                </a:solidFill>
              </a:rPr>
              <a:t>Differentiable learning</a:t>
            </a:r>
            <a:r>
              <a:rPr lang="en-US" dirty="0" smtClean="0">
                <a:solidFill>
                  <a:schemeClr val="accent1"/>
                </a:solidFill>
              </a:rPr>
              <a:t>, easy to use</a:t>
            </a:r>
            <a:endParaRPr dirty="0">
              <a:solidFill>
                <a:schemeClr val="accent1"/>
              </a:solidFill>
            </a:endParaRPr>
          </a:p>
          <a:p>
            <a:pPr marL="15875" indent="0">
              <a:spcBef>
                <a:spcPts val="1600"/>
              </a:spcBef>
              <a:buSzPts val="1800"/>
              <a:buChar char="-"/>
            </a:pPr>
            <a:endParaRPr lang="en-US" dirty="0"/>
          </a:p>
          <a:p>
            <a:pPr marL="15875" indent="0">
              <a:spcBef>
                <a:spcPts val="1600"/>
              </a:spcBef>
              <a:buSzPts val="1800"/>
              <a:buNone/>
            </a:pPr>
            <a:r>
              <a:rPr lang="en" dirty="0" smtClean="0">
                <a:solidFill>
                  <a:schemeClr val="accent2"/>
                </a:solidFill>
              </a:rPr>
              <a:t>Hard </a:t>
            </a:r>
            <a:r>
              <a:rPr lang="en" dirty="0">
                <a:solidFill>
                  <a:schemeClr val="accent2"/>
                </a:solidFill>
              </a:rPr>
              <a:t>to supervise except </a:t>
            </a:r>
            <a:r>
              <a:rPr lang="en-US" dirty="0" smtClean="0">
                <a:solidFill>
                  <a:schemeClr val="accent2"/>
                </a:solidFill>
              </a:rPr>
              <a:t>via </a:t>
            </a:r>
            <a:r>
              <a:rPr lang="en" dirty="0" smtClean="0">
                <a:solidFill>
                  <a:schemeClr val="accent2"/>
                </a:solidFill>
              </a:rPr>
              <a:t>labeled </a:t>
            </a:r>
            <a:r>
              <a:rPr lang="en" dirty="0">
                <a:solidFill>
                  <a:schemeClr val="accent2"/>
                </a:solidFill>
              </a:rPr>
              <a:t>examples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5875" indent="-15875">
              <a:buNone/>
            </a:pPr>
            <a:r>
              <a:rPr lang="en" sz="2600" b="1" dirty="0"/>
              <a:t>First-order logic </a:t>
            </a:r>
            <a:endParaRPr lang="en-US" sz="2600" dirty="0" smtClean="0"/>
          </a:p>
          <a:p>
            <a:pPr marL="15875" indent="-15875">
              <a:buNone/>
            </a:pPr>
            <a:r>
              <a:rPr lang="en-US" sz="2600" dirty="0" smtClean="0">
                <a:solidFill>
                  <a:schemeClr val="accent2"/>
                </a:solidFill>
              </a:rPr>
              <a:t>Not differentiable, hard to use with today’s best infrastructure</a:t>
            </a:r>
          </a:p>
          <a:p>
            <a:pPr marL="15875" indent="-15875">
              <a:spcBef>
                <a:spcPts val="1600"/>
              </a:spcBef>
              <a:buSzPts val="1800"/>
              <a:buNone/>
            </a:pPr>
            <a:endParaRPr lang="en-US" sz="2600" dirty="0" smtClean="0"/>
          </a:p>
          <a:p>
            <a:pPr marL="15875" indent="-15875">
              <a:spcBef>
                <a:spcPts val="1600"/>
              </a:spcBef>
              <a:buSzPts val="1800"/>
              <a:buNone/>
            </a:pPr>
            <a:r>
              <a:rPr lang="en" sz="2600" dirty="0" smtClean="0">
                <a:solidFill>
                  <a:schemeClr val="accent1"/>
                </a:solidFill>
              </a:rPr>
              <a:t>Expressive </a:t>
            </a:r>
            <a:r>
              <a:rPr lang="en" sz="2600" dirty="0">
                <a:solidFill>
                  <a:schemeClr val="accent1"/>
                </a:solidFill>
              </a:rPr>
              <a:t>and easy to state for domain experts</a:t>
            </a:r>
            <a:endParaRPr sz="2600" dirty="0">
              <a:solidFill>
                <a:schemeClr val="accent1"/>
              </a:solidFill>
            </a:endParaRPr>
          </a:p>
          <a:p>
            <a:pPr marL="15875" indent="-15875">
              <a:spcBef>
                <a:spcPts val="1600"/>
              </a:spcBef>
              <a:buNone/>
            </a:pPr>
            <a:endParaRPr sz="2600" dirty="0"/>
          </a:p>
          <a:p>
            <a:pPr marL="15875" indent="-15875">
              <a:spcBef>
                <a:spcPts val="1600"/>
              </a:spcBef>
              <a:spcAft>
                <a:spcPts val="1600"/>
              </a:spcAft>
              <a:buNone/>
            </a:pPr>
            <a:endParaRPr sz="2600" dirty="0"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1593731" y="5544107"/>
            <a:ext cx="5956538" cy="69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>
                <a:ea typeface="Roboto"/>
                <a:cs typeface="Roboto"/>
                <a:sym typeface="Roboto"/>
              </a:rPr>
              <a:t>What we want: </a:t>
            </a:r>
            <a:r>
              <a:rPr lang="en" sz="3200" b="1">
                <a:ea typeface="Roboto"/>
                <a:cs typeface="Roboto"/>
                <a:sym typeface="Roboto"/>
              </a:rPr>
              <a:t>Best of both worlds</a:t>
            </a:r>
            <a:r>
              <a:rPr lang="en" sz="2400" b="1">
                <a:ea typeface="Roboto"/>
                <a:cs typeface="Roboto"/>
                <a:sym typeface="Roboto"/>
              </a:rPr>
              <a:t>!</a:t>
            </a:r>
            <a:endParaRPr sz="2400" b="1" dirty="0"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022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15745" y="1919016"/>
            <a:ext cx="5705857" cy="2989770"/>
            <a:chOff x="318183" y="2706624"/>
            <a:chExt cx="5705857" cy="2989770"/>
          </a:xfrm>
        </p:grpSpPr>
        <p:sp>
          <p:nvSpPr>
            <p:cNvPr id="22" name="Rectangle 21"/>
            <p:cNvSpPr/>
            <p:nvPr/>
          </p:nvSpPr>
          <p:spPr>
            <a:xfrm>
              <a:off x="318183" y="2706624"/>
              <a:ext cx="5705857" cy="298977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199" y="4407408"/>
              <a:ext cx="21945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Augmenting neural networks with logic (ACL 2019)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02761" y="4407408"/>
              <a:ext cx="2621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Logic-based  loss design (EMNLP 2019)</a:t>
              </a:r>
              <a:endParaRPr lang="en-US" sz="2000" dirty="0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Opportunities for logic to be involved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12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54761" y="2266488"/>
            <a:ext cx="8332039" cy="987552"/>
            <a:chOff x="457199" y="3054096"/>
            <a:chExt cx="8332039" cy="987552"/>
          </a:xfrm>
        </p:grpSpPr>
        <p:sp>
          <p:nvSpPr>
            <p:cNvPr id="13" name="Rectangle 12"/>
            <p:cNvSpPr/>
            <p:nvPr/>
          </p:nvSpPr>
          <p:spPr>
            <a:xfrm>
              <a:off x="457199" y="3054096"/>
              <a:ext cx="2338477" cy="9875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Model design</a:t>
              </a:r>
              <a:endParaRPr lang="en-US" sz="2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02761" y="3054096"/>
              <a:ext cx="2338477" cy="9875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Loss function design </a:t>
              </a:r>
              <a:r>
                <a:rPr lang="en-US" sz="2000" smtClean="0"/>
                <a:t>&amp; training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50761" y="3054096"/>
              <a:ext cx="2338477" cy="9875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Constrain </a:t>
              </a:r>
              <a:r>
                <a:rPr lang="en-US" sz="2000" dirty="0" smtClean="0"/>
                <a:t>predictions to be valid</a:t>
              </a:r>
              <a:endParaRPr lang="en-US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81953" y="3655152"/>
            <a:ext cx="30760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Structured prediction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Can be difficult to train due to discreteness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Computational expense for each prediction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181250" y="495138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This talk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challenges facing logic in neural network land</a:t>
            </a:r>
            <a:endParaRPr lang="en"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Br</a:t>
            </a:r>
            <a:r>
              <a:rPr lang="en" sz="2800" dirty="0" err="1" smtClean="0"/>
              <a:t>idg</a:t>
            </a:r>
            <a:r>
              <a:rPr lang="en-US" sz="2800" dirty="0" err="1" smtClean="0"/>
              <a:t>ing</a:t>
            </a:r>
            <a:r>
              <a:rPr lang="en" sz="2800" dirty="0" smtClean="0"/>
              <a:t> predicates in rules with neural networks?</a:t>
            </a:r>
            <a:r>
              <a:rPr lang="en-US" sz="2800" dirty="0" smtClean="0"/>
              <a:t> </a:t>
            </a:r>
          </a:p>
          <a:p>
            <a:pPr marL="800100" lvl="2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Answer: Named neurons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</a:t>
            </a:r>
            <a:r>
              <a:rPr lang="en" sz="2800" dirty="0" smtClean="0"/>
              <a:t>k</a:t>
            </a:r>
            <a:r>
              <a:rPr lang="en-US" sz="2800" dirty="0" err="1" smtClean="0"/>
              <a:t>ing</a:t>
            </a:r>
            <a:r>
              <a:rPr lang="en" sz="2800" dirty="0" smtClean="0"/>
              <a:t> logic differentiable?</a:t>
            </a:r>
            <a:r>
              <a:rPr lang="en-US" sz="2800" dirty="0" smtClean="0"/>
              <a:t> </a:t>
            </a:r>
          </a:p>
          <a:p>
            <a:pPr marL="800100" lvl="2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Answer: Use a t-norm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Using differentiable logic?</a:t>
            </a:r>
            <a:endParaRPr lang="en" sz="2800"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25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Bridging neural networks and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14</a:t>
            </a:fld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07122" y="1773121"/>
            <a:ext cx="7929755" cy="95410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/>
              <a:t>All neural </a:t>
            </a:r>
            <a:r>
              <a:rPr lang="en-US" sz="2800" dirty="0" smtClean="0"/>
              <a:t>models expose </a:t>
            </a:r>
            <a:r>
              <a:rPr lang="en-US" sz="2800" dirty="0"/>
              <a:t>an </a:t>
            </a:r>
            <a:r>
              <a:rPr lang="en-US" sz="2800" i="1" dirty="0">
                <a:solidFill>
                  <a:schemeClr val="accent1"/>
                </a:solidFill>
              </a:rPr>
              <a:t>interface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in the form of nodes </a:t>
            </a:r>
            <a:r>
              <a:rPr lang="en-US" sz="2800" dirty="0"/>
              <a:t>that have </a:t>
            </a:r>
            <a:r>
              <a:rPr lang="en-US" sz="2800" dirty="0" smtClean="0"/>
              <a:t>externally </a:t>
            </a:r>
            <a:r>
              <a:rPr lang="en-US" sz="2800" dirty="0"/>
              <a:t>defined </a:t>
            </a:r>
            <a:r>
              <a:rPr lang="en-US" sz="2800" dirty="0" smtClean="0"/>
              <a:t>meaning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73197" y="4080123"/>
            <a:ext cx="718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Let’s use a textual entailment example to illustrate this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18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Bridging neural networks and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15</a:t>
            </a:fld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785371" y="2434182"/>
            <a:ext cx="4935634" cy="2802652"/>
            <a:chOff x="841248" y="2523744"/>
            <a:chExt cx="4935634" cy="2802652"/>
          </a:xfrm>
        </p:grpSpPr>
        <p:sp>
          <p:nvSpPr>
            <p:cNvPr id="50" name="Rectangle 49"/>
            <p:cNvSpPr/>
            <p:nvPr/>
          </p:nvSpPr>
          <p:spPr>
            <a:xfrm>
              <a:off x="841248" y="2523744"/>
              <a:ext cx="3194304" cy="28026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 neural network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84064" y="3740404"/>
              <a:ext cx="692818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mtClean="0"/>
                <a:t>Entail</a:t>
              </a:r>
              <a:endParaRPr lang="en-US"/>
            </a:p>
          </p:txBody>
        </p:sp>
        <p:cxnSp>
          <p:nvCxnSpPr>
            <p:cNvPr id="53" name="Straight Arrow Connector 52"/>
            <p:cNvCxnSpPr>
              <a:stCxn id="50" idx="3"/>
              <a:endCxn id="51" idx="1"/>
            </p:cNvCxnSpPr>
            <p:nvPr/>
          </p:nvCxnSpPr>
          <p:spPr>
            <a:xfrm>
              <a:off x="4035552" y="3925070"/>
              <a:ext cx="1048512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142720" y="3517662"/>
              <a:ext cx="845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Predict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88661" y="1701707"/>
            <a:ext cx="3827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John </a:t>
            </a:r>
            <a:r>
              <a:rPr lang="en-US" sz="2400" dirty="0"/>
              <a:t>is on a train to Berlin. </a:t>
            </a:r>
            <a:endParaRPr lang="en-US" sz="2400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668557" y="1329290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Premise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88661" y="5562507"/>
            <a:ext cx="3742795" cy="882192"/>
            <a:chOff x="744538" y="5652069"/>
            <a:chExt cx="3742795" cy="882192"/>
          </a:xfrm>
        </p:grpSpPr>
        <p:sp>
          <p:nvSpPr>
            <p:cNvPr id="6" name="Rectangle 5"/>
            <p:cNvSpPr/>
            <p:nvPr/>
          </p:nvSpPr>
          <p:spPr>
            <a:xfrm>
              <a:off x="744538" y="5652069"/>
              <a:ext cx="37427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John </a:t>
              </a:r>
              <a:r>
                <a:rPr lang="en-US" sz="2400" dirty="0"/>
                <a:t>is traveling to Berlin.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4538" y="6164929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Hypothesis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2327425" y="2074692"/>
            <a:ext cx="0" cy="2602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2313570" y="5283285"/>
            <a:ext cx="3285" cy="2792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5" name="Rectangle 84"/>
          <p:cNvSpPr/>
          <p:nvPr/>
        </p:nvSpPr>
        <p:spPr>
          <a:xfrm>
            <a:off x="4372361" y="1296871"/>
            <a:ext cx="4572000" cy="181588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>
              <a:defRPr/>
            </a:pPr>
            <a:r>
              <a:rPr lang="en-US" sz="2800" dirty="0"/>
              <a:t>All neural models expose an </a:t>
            </a:r>
            <a:r>
              <a:rPr lang="en-US" sz="2800" i="1" dirty="0">
                <a:solidFill>
                  <a:schemeClr val="accent1"/>
                </a:solidFill>
              </a:rPr>
              <a:t>interface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in the form of nodes that have externally defined meaning</a:t>
            </a:r>
          </a:p>
        </p:txBody>
      </p:sp>
      <p:sp>
        <p:nvSpPr>
          <p:cNvPr id="86" name="Oval 85"/>
          <p:cNvSpPr/>
          <p:nvPr/>
        </p:nvSpPr>
        <p:spPr>
          <a:xfrm>
            <a:off x="4854828" y="3463902"/>
            <a:ext cx="1174726" cy="821526"/>
          </a:xfrm>
          <a:prstGeom prst="ellipse">
            <a:avLst/>
          </a:prstGeom>
          <a:noFill/>
          <a:ln w="88900"/>
          <a:effectLst>
            <a:softEdge rad="254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79595" y="1607489"/>
            <a:ext cx="3507248" cy="821526"/>
          </a:xfrm>
          <a:prstGeom prst="ellipse">
            <a:avLst/>
          </a:prstGeom>
          <a:noFill/>
          <a:ln w="88900"/>
          <a:effectLst>
            <a:softEdge rad="254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00873" y="5433755"/>
            <a:ext cx="3507248" cy="821526"/>
          </a:xfrm>
          <a:prstGeom prst="ellipse">
            <a:avLst/>
          </a:prstGeom>
          <a:noFill/>
          <a:ln w="88900"/>
          <a:effectLst>
            <a:softEdge rad="254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8187" y="4575114"/>
            <a:ext cx="3457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Outputs are predicates.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So are deterministic properties of inputs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028187" y="5029626"/>
            <a:ext cx="390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Entail(Premise, Hypothesis)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Bridging neural networks and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16</a:t>
            </a:fld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0" y="1329290"/>
            <a:ext cx="5721005" cy="5115409"/>
            <a:chOff x="1829259" y="1335362"/>
            <a:chExt cx="5721005" cy="5115409"/>
          </a:xfrm>
        </p:grpSpPr>
        <p:grpSp>
          <p:nvGrpSpPr>
            <p:cNvPr id="74" name="Group 73"/>
            <p:cNvGrpSpPr/>
            <p:nvPr/>
          </p:nvGrpSpPr>
          <p:grpSpPr>
            <a:xfrm>
              <a:off x="2614630" y="2440254"/>
              <a:ext cx="4935634" cy="2802652"/>
              <a:chOff x="841248" y="2523744"/>
              <a:chExt cx="4935634" cy="280265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841248" y="2523744"/>
                <a:ext cx="3194304" cy="28026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84064" y="3740404"/>
                <a:ext cx="692818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mtClean="0"/>
                  <a:t>Entail</a:t>
                </a:r>
                <a:endParaRPr lang="en-US"/>
              </a:p>
            </p:txBody>
          </p:sp>
          <p:cxnSp>
            <p:nvCxnSpPr>
              <p:cNvPr id="53" name="Straight Arrow Connector 52"/>
              <p:cNvCxnSpPr>
                <a:stCxn id="50" idx="3"/>
                <a:endCxn id="51" idx="1"/>
              </p:cNvCxnSpPr>
              <p:nvPr/>
            </p:nvCxnSpPr>
            <p:spPr>
              <a:xfrm>
                <a:off x="4035552" y="3925070"/>
                <a:ext cx="1048512" cy="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4142720" y="3517662"/>
                <a:ext cx="8452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Predict</a:t>
                </a:r>
                <a:endParaRPr lang="en-US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517920" y="1707779"/>
              <a:ext cx="3827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John </a:t>
              </a:r>
              <a:r>
                <a:rPr lang="en-US" sz="2400" dirty="0"/>
                <a:t>is on a train to Berlin. </a:t>
              </a:r>
              <a:endParaRPr lang="en-US" sz="2400" dirty="0" smtClean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97816" y="1335362"/>
              <a:ext cx="927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Premise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517920" y="5568579"/>
              <a:ext cx="3742795" cy="882192"/>
              <a:chOff x="744538" y="5652069"/>
              <a:chExt cx="3742795" cy="88219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44538" y="5652069"/>
                <a:ext cx="37427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John </a:t>
                </a:r>
                <a:r>
                  <a:rPr lang="en-US" sz="2400" dirty="0"/>
                  <a:t>is traveling to Berlin. 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44538" y="6164929"/>
                <a:ext cx="1226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Hypothesis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829259" y="2080764"/>
              <a:ext cx="3774649" cy="3487815"/>
              <a:chOff x="55877" y="2164254"/>
              <a:chExt cx="3774649" cy="348781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936977" y="2609160"/>
                <a:ext cx="2893549" cy="851889"/>
                <a:chOff x="936977" y="2760556"/>
                <a:chExt cx="2893549" cy="851889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936977" y="2766579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394776" y="2766579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852575" y="2766579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310374" y="2766579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768173" y="2766579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225972" y="2766579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683770" y="2760556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94776" y="4443954"/>
                <a:ext cx="1977952" cy="845866"/>
                <a:chOff x="1394776" y="4806203"/>
                <a:chExt cx="1977952" cy="845866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394776" y="4806203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852575" y="4806203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310374" y="4806203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768173" y="4806203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225972" y="4806203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55877" y="2751414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Encode</a:t>
                </a:r>
                <a:endParaRPr 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877" y="4682221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Encode</a:t>
                </a:r>
                <a:endParaRPr lang="en-US"/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2383302" y="2164254"/>
                <a:ext cx="0" cy="26024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 flipV="1">
                <a:off x="2369447" y="5372847"/>
                <a:ext cx="3285" cy="279222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1829259" y="3365513"/>
              <a:ext cx="3726036" cy="988928"/>
              <a:chOff x="1829259" y="3365513"/>
              <a:chExt cx="3726036" cy="988928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808502" y="3365513"/>
                <a:ext cx="2746793" cy="988928"/>
                <a:chOff x="2783737" y="3371536"/>
                <a:chExt cx="2746793" cy="988928"/>
              </a:xfrm>
            </p:grpSpPr>
            <p:cxnSp>
              <p:nvCxnSpPr>
                <p:cNvPr id="26" name="Straight Connector 25"/>
                <p:cNvCxnSpPr>
                  <a:stCxn id="10" idx="2"/>
                  <a:endCxn id="18" idx="0"/>
                </p:cNvCxnSpPr>
                <p:nvPr/>
              </p:nvCxnSpPr>
              <p:spPr>
                <a:xfrm>
                  <a:off x="2783737" y="3377559"/>
                  <a:ext cx="457799" cy="98290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11" idx="2"/>
                  <a:endCxn id="19" idx="0"/>
                </p:cNvCxnSpPr>
                <p:nvPr/>
              </p:nvCxnSpPr>
              <p:spPr>
                <a:xfrm>
                  <a:off x="3241536" y="3377559"/>
                  <a:ext cx="457799" cy="98290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4157134" y="3377559"/>
                  <a:ext cx="457799" cy="98290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15" idx="2"/>
                  <a:endCxn id="21" idx="0"/>
                </p:cNvCxnSpPr>
                <p:nvPr/>
              </p:nvCxnSpPr>
              <p:spPr>
                <a:xfrm flipH="1">
                  <a:off x="4614933" y="3377559"/>
                  <a:ext cx="457799" cy="98290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16" idx="2"/>
                  <a:endCxn id="22" idx="0"/>
                </p:cNvCxnSpPr>
                <p:nvPr/>
              </p:nvCxnSpPr>
              <p:spPr>
                <a:xfrm flipH="1">
                  <a:off x="5072732" y="3371536"/>
                  <a:ext cx="457798" cy="98892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stCxn id="13" idx="2"/>
                  <a:endCxn id="20" idx="0"/>
                </p:cNvCxnSpPr>
                <p:nvPr/>
              </p:nvCxnSpPr>
              <p:spPr>
                <a:xfrm>
                  <a:off x="4157134" y="3377559"/>
                  <a:ext cx="0" cy="98290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12" idx="2"/>
                  <a:endCxn id="20" idx="0"/>
                </p:cNvCxnSpPr>
                <p:nvPr/>
              </p:nvCxnSpPr>
              <p:spPr>
                <a:xfrm>
                  <a:off x="3699335" y="3377559"/>
                  <a:ext cx="457799" cy="98290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1829259" y="3757635"/>
                <a:ext cx="835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Attend</a:t>
                </a:r>
                <a:endParaRPr lang="en-US" dirty="0"/>
              </a:p>
            </p:txBody>
          </p:sp>
        </p:grpSp>
      </p:grpSp>
      <p:sp>
        <p:nvSpPr>
          <p:cNvPr id="85" name="Rectangle 84"/>
          <p:cNvSpPr/>
          <p:nvPr/>
        </p:nvSpPr>
        <p:spPr>
          <a:xfrm>
            <a:off x="4372361" y="1296871"/>
            <a:ext cx="4572000" cy="181588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>
              <a:defRPr/>
            </a:pPr>
            <a:r>
              <a:rPr lang="en-US" sz="2800" dirty="0"/>
              <a:t>All neural models expose an </a:t>
            </a:r>
            <a:r>
              <a:rPr lang="en-US" sz="2800" i="1" dirty="0">
                <a:solidFill>
                  <a:schemeClr val="accent1"/>
                </a:solidFill>
              </a:rPr>
              <a:t>interface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in the form of nodes that have externally defined meaning</a:t>
            </a:r>
          </a:p>
        </p:txBody>
      </p:sp>
      <p:sp>
        <p:nvSpPr>
          <p:cNvPr id="88" name="Oval 87"/>
          <p:cNvSpPr/>
          <p:nvPr/>
        </p:nvSpPr>
        <p:spPr>
          <a:xfrm>
            <a:off x="881100" y="3427915"/>
            <a:ext cx="2893549" cy="821526"/>
          </a:xfrm>
          <a:prstGeom prst="ellipse">
            <a:avLst/>
          </a:prstGeom>
          <a:noFill/>
          <a:ln w="88900"/>
          <a:effectLst>
            <a:softEdge rad="254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50820" y="4134986"/>
            <a:ext cx="39192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internal nodes in the network have meaning by design</a:t>
            </a:r>
          </a:p>
          <a:p>
            <a:endParaRPr lang="en-US" sz="2400" dirty="0"/>
          </a:p>
          <a:p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Align(train, traveling)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neurons</a:t>
            </a:r>
            <a:endParaRPr lang="en" dirty="0"/>
          </a:p>
        </p:txBody>
      </p:sp>
      <p:sp>
        <p:nvSpPr>
          <p:cNvPr id="140" name="Google Shape;140;p20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ym typeface="Roboto"/>
              </a:rPr>
              <a:t>Nodes in a computation graph that </a:t>
            </a:r>
            <a:r>
              <a:rPr lang="en" sz="2800" dirty="0" smtClean="0">
                <a:sym typeface="Roboto"/>
              </a:rPr>
              <a:t>have externally defined meaning</a:t>
            </a:r>
            <a:endParaRPr lang="en" dirty="0"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is-IS" smtClean="0"/>
              <a:pPr/>
              <a:t>17</a:t>
            </a:fld>
            <a:endParaRPr lang="is-I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Google Shape;143;p20"/>
              <p:cNvSpPr txBox="1"/>
              <p:nvPr/>
            </p:nvSpPr>
            <p:spPr>
              <a:xfrm>
                <a:off x="2196421" y="4727426"/>
                <a:ext cx="4247242" cy="77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" dirty="0" smtClean="0">
                    <a:ea typeface="Roboto"/>
                    <a:cs typeface="Roboto"/>
                    <a:sym typeface="Roboto"/>
                  </a:rPr>
                  <a:t>Neuron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charset="0"/>
                        <a:ea typeface="Roboto"/>
                        <a:cs typeface="Roboto"/>
                        <a:sym typeface="Roboto"/>
                      </a:rPr>
                      <m:t>𝑎</m:t>
                    </m:r>
                  </m:oMath>
                </a14:m>
                <a:r>
                  <a:rPr lang="en" dirty="0">
                    <a:ea typeface="Roboto"/>
                    <a:cs typeface="Roboto"/>
                    <a:sym typeface="Roboto"/>
                  </a:rPr>
                  <a:t> is associated with </a:t>
                </a:r>
                <a:r>
                  <a:rPr lang="en-US" dirty="0" smtClean="0">
                    <a:ea typeface="Roboto"/>
                    <a:cs typeface="Roboto"/>
                    <a:sym typeface="Roboto"/>
                  </a:rPr>
                  <a:t>the predicate </a:t>
                </a:r>
                <a:r>
                  <a:rPr lang="en" b="1" dirty="0" smtClean="0">
                    <a:ea typeface="Courier New"/>
                    <a:cs typeface="Courier New"/>
                    <a:sym typeface="Courier New"/>
                  </a:rPr>
                  <a:t>Align</a:t>
                </a:r>
                <a:r>
                  <a:rPr lang="en" dirty="0" smtClean="0">
                    <a:ea typeface="Roboto"/>
                    <a:cs typeface="Roboto"/>
                    <a:sym typeface="Roboto"/>
                  </a:rPr>
                  <a:t>(</a:t>
                </a:r>
                <a:r>
                  <a:rPr lang="en" i="1" dirty="0" smtClean="0">
                    <a:ea typeface="Roboto"/>
                    <a:cs typeface="Roboto"/>
                    <a:sym typeface="Roboto"/>
                  </a:rPr>
                  <a:t>notable </a:t>
                </a:r>
                <a:r>
                  <a:rPr lang="en" i="1" dirty="0">
                    <a:ea typeface="Roboto"/>
                    <a:cs typeface="Roboto"/>
                    <a:sym typeface="Roboto"/>
                  </a:rPr>
                  <a:t>author</a:t>
                </a:r>
                <a:r>
                  <a:rPr lang="en" dirty="0">
                    <a:ea typeface="Roboto"/>
                    <a:cs typeface="Roboto"/>
                    <a:sym typeface="Roboto"/>
                  </a:rPr>
                  <a:t>, </a:t>
                </a:r>
                <a:r>
                  <a:rPr lang="en" i="1" dirty="0">
                    <a:ea typeface="Roboto"/>
                    <a:cs typeface="Roboto"/>
                    <a:sym typeface="Roboto"/>
                  </a:rPr>
                  <a:t>writing prose</a:t>
                </a:r>
                <a:r>
                  <a:rPr lang="en" dirty="0">
                    <a:ea typeface="Roboto"/>
                    <a:cs typeface="Roboto"/>
                    <a:sym typeface="Roboto"/>
                  </a:rPr>
                  <a:t>).</a:t>
                </a:r>
                <a:endParaRPr dirty="0"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43" name="Google Shape;143;p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421" y="4727426"/>
                <a:ext cx="4247242" cy="775700"/>
              </a:xfrm>
              <a:prstGeom prst="rect">
                <a:avLst/>
              </a:prstGeom>
              <a:blipFill rotWithShape="0">
                <a:blip r:embed="rId3"/>
                <a:stretch>
                  <a:fillRect l="-1148" b="-7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Google Shape;145;p20"/>
          <p:cNvCxnSpPr>
            <a:endCxn id="146" idx="2"/>
          </p:cNvCxnSpPr>
          <p:nvPr/>
        </p:nvCxnSpPr>
        <p:spPr>
          <a:xfrm flipH="1" flipV="1">
            <a:off x="2744303" y="4497239"/>
            <a:ext cx="269281" cy="37679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20"/>
          <p:cNvSpPr txBox="1"/>
          <p:nvPr/>
        </p:nvSpPr>
        <p:spPr>
          <a:xfrm>
            <a:off x="1546334" y="4124014"/>
            <a:ext cx="2395937" cy="373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>
                <a:ea typeface="Roboto"/>
                <a:cs typeface="Roboto"/>
                <a:sym typeface="Roboto"/>
              </a:rPr>
              <a:t>Lower-case for neuron</a:t>
            </a:r>
            <a:endParaRPr dirty="0">
              <a:ea typeface="Roboto"/>
              <a:cs typeface="Roboto"/>
              <a:sym typeface="Roboto"/>
            </a:endParaRPr>
          </a:p>
        </p:txBody>
      </p:sp>
      <p:cxnSp>
        <p:nvCxnSpPr>
          <p:cNvPr id="147" name="Google Shape;147;p20"/>
          <p:cNvCxnSpPr>
            <a:endCxn id="148" idx="0"/>
          </p:cNvCxnSpPr>
          <p:nvPr/>
        </p:nvCxnSpPr>
        <p:spPr>
          <a:xfrm>
            <a:off x="2594284" y="5389964"/>
            <a:ext cx="285750" cy="3847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0"/>
          <p:cNvSpPr txBox="1"/>
          <p:nvPr/>
        </p:nvSpPr>
        <p:spPr>
          <a:xfrm>
            <a:off x="1546334" y="5774751"/>
            <a:ext cx="2667400" cy="391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>
                <a:ea typeface="Roboto"/>
                <a:cs typeface="Roboto"/>
                <a:sym typeface="Roboto"/>
              </a:rPr>
              <a:t>Upper-case for predicate</a:t>
            </a:r>
            <a:endParaRPr dirty="0"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6076413" y="4345239"/>
            <a:ext cx="1738200" cy="441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i="1">
                <a:ea typeface="Roboto"/>
                <a:cs typeface="Roboto"/>
                <a:sym typeface="Roboto"/>
              </a:rPr>
              <a:t>notable author</a:t>
            </a:r>
            <a:endParaRPr i="1">
              <a:ea typeface="Roboto"/>
              <a:cs typeface="Roboto"/>
              <a:sym typeface="Roboto"/>
            </a:endParaRPr>
          </a:p>
        </p:txBody>
      </p:sp>
      <p:cxnSp>
        <p:nvCxnSpPr>
          <p:cNvPr id="150" name="Google Shape;150;p20"/>
          <p:cNvCxnSpPr>
            <a:stCxn id="149" idx="2"/>
            <a:endCxn id="151" idx="0"/>
          </p:cNvCxnSpPr>
          <p:nvPr/>
        </p:nvCxnSpPr>
        <p:spPr>
          <a:xfrm>
            <a:off x="6945513" y="4786839"/>
            <a:ext cx="0" cy="714513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51" name="Google Shape;151;p20"/>
          <p:cNvSpPr txBox="1"/>
          <p:nvPr/>
        </p:nvSpPr>
        <p:spPr>
          <a:xfrm>
            <a:off x="5933763" y="5501352"/>
            <a:ext cx="2023500" cy="441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i="1" dirty="0">
                <a:ea typeface="Roboto"/>
                <a:cs typeface="Roboto"/>
                <a:sym typeface="Roboto"/>
              </a:rPr>
              <a:t>known for writing</a:t>
            </a:r>
            <a:endParaRPr i="1" dirty="0">
              <a:ea typeface="Roboto"/>
              <a:cs typeface="Roboto"/>
              <a:sym typeface="Robo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90278" y="4922221"/>
                <a:ext cx="20243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1"/>
                          </a:solidFill>
                          <a:latin typeface="Cambria Math" charset="0"/>
                          <a:ea typeface="Roboto"/>
                          <a:cs typeface="Roboto"/>
                          <a:sym typeface="Roboto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278" y="4922221"/>
                <a:ext cx="202433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34338" y="2765946"/>
            <a:ext cx="7579513" cy="52322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i="1">
                <a:sym typeface="Roboto"/>
              </a:rPr>
              <a:t>Named neurons give us the vocabulary for writing rules</a:t>
            </a:r>
            <a:endParaRPr lang="en" sz="2800" i="1" dirty="0"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35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challenges facing logic in neural network land</a:t>
            </a:r>
            <a:endParaRPr lang="en"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Br</a:t>
            </a:r>
            <a:r>
              <a:rPr lang="en" sz="2800" dirty="0" err="1" smtClean="0"/>
              <a:t>idg</a:t>
            </a:r>
            <a:r>
              <a:rPr lang="en-US" sz="2800" dirty="0" err="1" smtClean="0"/>
              <a:t>ing</a:t>
            </a:r>
            <a:r>
              <a:rPr lang="en" sz="2800" dirty="0" smtClean="0"/>
              <a:t> predicates in rules with neural networks?</a:t>
            </a:r>
            <a:r>
              <a:rPr lang="en-US" sz="2800" dirty="0" smtClean="0"/>
              <a:t> </a:t>
            </a:r>
          </a:p>
          <a:p>
            <a:pPr marL="800100" lvl="2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Answer: Named neurons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</a:t>
            </a:r>
            <a:r>
              <a:rPr lang="en" sz="2800" dirty="0" smtClean="0"/>
              <a:t>k</a:t>
            </a:r>
            <a:r>
              <a:rPr lang="en-US" sz="2800" dirty="0" err="1" smtClean="0"/>
              <a:t>ing</a:t>
            </a:r>
            <a:r>
              <a:rPr lang="en" sz="2800" dirty="0" smtClean="0"/>
              <a:t> logic differentiable?</a:t>
            </a:r>
            <a:r>
              <a:rPr lang="en-US" sz="2800" dirty="0" smtClean="0"/>
              <a:t> </a:t>
            </a:r>
          </a:p>
          <a:p>
            <a:pPr marL="800100" lvl="2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Answer: Use a t-norm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Using differentiable logic?</a:t>
            </a:r>
            <a:endParaRPr lang="en" sz="2800"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87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networks can understand text!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0723" y="1542818"/>
            <a:ext cx="1797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1"/>
                </a:solidFill>
              </a:rPr>
              <a:t>Premise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426164"/>
            <a:ext cx="4425953" cy="2381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3153" y="4016849"/>
            <a:ext cx="405437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It is quite likely that the premise </a:t>
            </a:r>
            <a:r>
              <a:rPr lang="en-US" sz="2400" dirty="0" smtClean="0">
                <a:solidFill>
                  <a:schemeClr val="accent1"/>
                </a:solidFill>
              </a:rPr>
              <a:t>entails</a:t>
            </a:r>
            <a:r>
              <a:rPr lang="en-US" sz="2400" dirty="0" smtClean="0"/>
              <a:t> the hypothesis.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43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demo.allennlp.org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/textual-entailment/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2224" y="1542818"/>
            <a:ext cx="7351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Before moving </a:t>
            </a:r>
            <a:r>
              <a:rPr lang="en-US" sz="2400" dirty="0" smtClean="0"/>
              <a:t>its headquarters to </a:t>
            </a:r>
            <a:r>
              <a:rPr lang="en-US" sz="2400" dirty="0"/>
              <a:t>Chicago, aerospace manufacturer Boeing was the largest company based in Seattle.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2224" y="2761489"/>
            <a:ext cx="7351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Boeing is a Chicago-based aerospace manufacturer.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723" y="2761489"/>
            <a:ext cx="1797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Hypothesis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6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Relaxing 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solidFill>
                  <a:schemeClr val="accent1"/>
                </a:solidFill>
              </a:rPr>
              <a:t>Triangular norms </a:t>
            </a:r>
            <a:r>
              <a:rPr lang="en-US" sz="2800" dirty="0" smtClean="0"/>
              <a:t>provide systematic relaxations of logic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Some are continuous and sub-differentiable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54"/>
            <a:ext cx="9144000" cy="2674112"/>
          </a:xfrm>
          <a:prstGeom prst="rect">
            <a:avLst/>
          </a:prstGeom>
        </p:spPr>
      </p:pic>
      <p:sp>
        <p:nvSpPr>
          <p:cNvPr id="8" name="Google Shape;193;p25"/>
          <p:cNvSpPr txBox="1"/>
          <p:nvPr/>
        </p:nvSpPr>
        <p:spPr>
          <a:xfrm>
            <a:off x="0" y="6464400"/>
            <a:ext cx="783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dirty="0" err="1"/>
              <a:t>Klement</a:t>
            </a:r>
            <a:r>
              <a:rPr lang="en" sz="1600" dirty="0"/>
              <a:t>, Erich Peter, </a:t>
            </a:r>
            <a:r>
              <a:rPr lang="en" sz="1600" dirty="0" err="1"/>
              <a:t>Radko</a:t>
            </a:r>
            <a:r>
              <a:rPr lang="en" sz="1600" dirty="0"/>
              <a:t> </a:t>
            </a:r>
            <a:r>
              <a:rPr lang="en" sz="1600" dirty="0" err="1"/>
              <a:t>Mesiar</a:t>
            </a:r>
            <a:r>
              <a:rPr lang="en" sz="1600" dirty="0"/>
              <a:t>, and </a:t>
            </a:r>
            <a:r>
              <a:rPr lang="en" sz="1600" dirty="0" err="1"/>
              <a:t>Endre</a:t>
            </a:r>
            <a:r>
              <a:rPr lang="en" sz="1600" dirty="0"/>
              <a:t> Pap. </a:t>
            </a:r>
            <a:r>
              <a:rPr lang="en" sz="1600" i="1" dirty="0"/>
              <a:t>Triangular norms</a:t>
            </a:r>
            <a:r>
              <a:rPr lang="en" sz="1600" dirty="0"/>
              <a:t>. Vol. 8. S2013</a:t>
            </a:r>
            <a:r>
              <a:rPr lang="en" sz="1600" dirty="0" smtClean="0"/>
              <a:t>.</a:t>
            </a:r>
            <a:endParaRPr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9344" y="2666504"/>
            <a:ext cx="1719073" cy="1045960"/>
            <a:chOff x="1609344" y="2337320"/>
            <a:chExt cx="1719073" cy="1045960"/>
          </a:xfrm>
        </p:grpSpPr>
        <p:sp>
          <p:nvSpPr>
            <p:cNvPr id="9" name="Rectangle 8"/>
            <p:cNvSpPr/>
            <p:nvPr/>
          </p:nvSpPr>
          <p:spPr>
            <a:xfrm>
              <a:off x="1609344" y="3053575"/>
              <a:ext cx="1719072" cy="329705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09344" y="2337320"/>
                  <a:ext cx="171907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Inputs, outputs live 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{0, 1}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337320"/>
                  <a:ext cx="1719073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837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29000" y="2967906"/>
            <a:ext cx="5385816" cy="744558"/>
            <a:chOff x="3429000" y="2638722"/>
            <a:chExt cx="5385816" cy="744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712463" y="2638722"/>
                  <a:ext cx="51023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Inputs, outputs live 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[0, 1]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463" y="2638722"/>
                  <a:ext cx="510235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3429000" y="3053575"/>
              <a:ext cx="5385816" cy="329705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16877" y="4205949"/>
            <a:ext cx="3697939" cy="1998551"/>
            <a:chOff x="5116877" y="4205949"/>
            <a:chExt cx="3697939" cy="1998551"/>
          </a:xfrm>
        </p:grpSpPr>
        <p:sp>
          <p:nvSpPr>
            <p:cNvPr id="15" name="TextBox 14"/>
            <p:cNvSpPr txBox="1"/>
            <p:nvPr/>
          </p:nvSpPr>
          <p:spPr>
            <a:xfrm>
              <a:off x="5116877" y="5835168"/>
              <a:ext cx="2872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Basically rectified linear units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93992" y="4205949"/>
              <a:ext cx="2020824" cy="1196631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5" idx="0"/>
              <a:endCxn id="16" idx="2"/>
            </p:cNvCxnSpPr>
            <p:nvPr/>
          </p:nvCxnSpPr>
          <p:spPr>
            <a:xfrm flipV="1">
              <a:off x="6553200" y="5402580"/>
              <a:ext cx="1251204" cy="432588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444240" y="2666504"/>
            <a:ext cx="6217920" cy="34596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challenges facing logic in neural network land</a:t>
            </a:r>
            <a:endParaRPr lang="en"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Bridging </a:t>
            </a:r>
            <a:r>
              <a:rPr lang="en" sz="2800" dirty="0" smtClean="0"/>
              <a:t>predicates </a:t>
            </a:r>
            <a:r>
              <a:rPr lang="en" sz="2800" dirty="0" smtClean="0"/>
              <a:t>in rules with neural networks?</a:t>
            </a:r>
            <a:r>
              <a:rPr lang="en-US" sz="2800" dirty="0" smtClean="0"/>
              <a:t> </a:t>
            </a:r>
          </a:p>
          <a:p>
            <a:pPr marL="800100" lvl="2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Answer: Named neurons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</a:t>
            </a:r>
            <a:r>
              <a:rPr lang="en" sz="2800" dirty="0" smtClean="0"/>
              <a:t>k</a:t>
            </a:r>
            <a:r>
              <a:rPr lang="en-US" sz="2800" dirty="0" err="1" smtClean="0"/>
              <a:t>ing</a:t>
            </a:r>
            <a:r>
              <a:rPr lang="en" sz="2800" dirty="0" smtClean="0"/>
              <a:t> </a:t>
            </a:r>
            <a:r>
              <a:rPr lang="en" sz="2800" dirty="0" smtClean="0"/>
              <a:t>logic differentiable?</a:t>
            </a:r>
            <a:r>
              <a:rPr lang="en-US" sz="2800" dirty="0" smtClean="0"/>
              <a:t> </a:t>
            </a:r>
          </a:p>
          <a:p>
            <a:pPr marL="800100" lvl="2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Answer: Use a t-norm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Using differentiable logic?</a:t>
            </a:r>
            <a:endParaRPr lang="en" sz="2800"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94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logic can do for neural networks?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Introduce inductive bias by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mr-IN" dirty="0" smtClean="0"/>
              <a:t>…</a:t>
            </a:r>
            <a:r>
              <a:rPr lang="en-US" dirty="0" smtClean="0"/>
              <a:t>augmenting </a:t>
            </a:r>
            <a:r>
              <a:rPr lang="en-US" dirty="0" smtClean="0"/>
              <a:t>the network architecture</a:t>
            </a:r>
          </a:p>
          <a:p>
            <a:pPr lvl="1"/>
            <a:r>
              <a:rPr lang="en-US" dirty="0" smtClean="0"/>
              <a:t>Networks should prefer to satisfy the constraints</a:t>
            </a:r>
          </a:p>
          <a:p>
            <a:endParaRPr lang="en-US" dirty="0" smtClean="0"/>
          </a:p>
          <a:p>
            <a:r>
              <a:rPr lang="mr-IN" dirty="0" smtClean="0"/>
              <a:t>…</a:t>
            </a:r>
            <a:r>
              <a:rPr lang="en-US" dirty="0" smtClean="0"/>
              <a:t>by </a:t>
            </a:r>
            <a:r>
              <a:rPr lang="en-US" dirty="0" smtClean="0"/>
              <a:t>regularizing learning</a:t>
            </a:r>
          </a:p>
          <a:p>
            <a:pPr lvl="1"/>
            <a:r>
              <a:rPr lang="en-US" dirty="0" smtClean="0"/>
              <a:t>Penalize models that violate the </a:t>
            </a:r>
            <a:r>
              <a:rPr lang="en-US" dirty="0" smtClean="0"/>
              <a:t>constraints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31136"/>
            <a:ext cx="8193024" cy="12435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logic can do for neural networks?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Introduce inductive bias by</a:t>
            </a:r>
            <a:r>
              <a:rPr lang="mr-IN" dirty="0"/>
              <a:t>…</a:t>
            </a:r>
            <a:endParaRPr lang="en-US" dirty="0"/>
          </a:p>
          <a:p>
            <a:r>
              <a:rPr lang="mr-IN" dirty="0"/>
              <a:t>…</a:t>
            </a:r>
            <a:r>
              <a:rPr lang="en-US" dirty="0"/>
              <a:t>augmenting the network architecture</a:t>
            </a:r>
          </a:p>
          <a:p>
            <a:pPr lvl="1"/>
            <a:r>
              <a:rPr lang="en-US" dirty="0"/>
              <a:t>Networks should prefer to satisfy the constraints</a:t>
            </a:r>
          </a:p>
          <a:p>
            <a:endParaRPr lang="en-US" dirty="0"/>
          </a:p>
          <a:p>
            <a:r>
              <a:rPr lang="mr-IN" dirty="0"/>
              <a:t>…</a:t>
            </a:r>
            <a:r>
              <a:rPr lang="en-US" dirty="0"/>
              <a:t>by regularizing learning</a:t>
            </a:r>
          </a:p>
          <a:p>
            <a:pPr lvl="1"/>
            <a:r>
              <a:rPr lang="en-US" dirty="0"/>
              <a:t>Penalize models that violate the constraints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126163"/>
            <a:ext cx="556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Augmenting Neural Networks with First-order Logic.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 and Srikumar,  ACL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Augmenting models: An example</a:t>
            </a:r>
            <a:endParaRPr lang="en" dirty="0"/>
          </a:p>
        </p:txBody>
      </p:sp>
      <p:sp>
        <p:nvSpPr>
          <p:cNvPr id="213" name="Google Shape;213;p2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23</a:t>
            </a:fld>
            <a:endParaRPr lang="ru-RU"/>
          </a:p>
        </p:txBody>
      </p:sp>
      <p:cxnSp>
        <p:nvCxnSpPr>
          <p:cNvPr id="216" name="Google Shape;216;p27"/>
          <p:cNvCxnSpPr/>
          <p:nvPr/>
        </p:nvCxnSpPr>
        <p:spPr>
          <a:xfrm>
            <a:off x="4558000" y="2782075"/>
            <a:ext cx="7200" cy="200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27"/>
          <p:cNvSpPr txBox="1"/>
          <p:nvPr/>
        </p:nvSpPr>
        <p:spPr>
          <a:xfrm>
            <a:off x="4649798" y="3961927"/>
            <a:ext cx="3617492" cy="44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 smtClean="0">
                <a:ea typeface="Roboto"/>
                <a:cs typeface="Roboto"/>
                <a:sym typeface="Roboto"/>
              </a:rPr>
              <a:t>LHS</a:t>
            </a:r>
            <a:r>
              <a:rPr lang="en-US" sz="2400" dirty="0">
                <a:ea typeface="Roboto"/>
                <a:cs typeface="Roboto"/>
                <a:sym typeface="Roboto"/>
              </a:rPr>
              <a:t> </a:t>
            </a:r>
            <a:r>
              <a:rPr lang="en-US" sz="2400" dirty="0" smtClean="0">
                <a:ea typeface="Roboto"/>
                <a:cs typeface="Roboto"/>
                <a:sym typeface="Roboto"/>
              </a:rPr>
              <a:t>in </a:t>
            </a:r>
            <a:r>
              <a:rPr lang="en-US" sz="2400" dirty="0" err="1" smtClean="0"/>
              <a:t>Łukasiewicz</a:t>
            </a:r>
            <a:r>
              <a:rPr lang="en-US" sz="2400" dirty="0" smtClean="0"/>
              <a:t> </a:t>
            </a:r>
            <a:r>
              <a:rPr lang="en-US" sz="2400" dirty="0" smtClean="0">
                <a:ea typeface="Roboto"/>
                <a:cs typeface="Roboto"/>
                <a:sym typeface="Roboto"/>
              </a:rPr>
              <a:t>logic</a:t>
            </a:r>
            <a:endParaRPr sz="2400" dirty="0">
              <a:ea typeface="Roboto"/>
              <a:cs typeface="Roboto"/>
              <a:sym typeface="Robo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75320" y="3074251"/>
                <a:ext cx="27377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320" y="3074251"/>
                <a:ext cx="2737737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0" y="4509569"/>
                <a:ext cx="45364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mr-IN" sz="2400" i="1" dirty="0">
                          <a:latin typeface="Cambria Math" charset="0"/>
                        </a:rPr>
                        <m:t>max</m:t>
                      </m:r>
                      <m:r>
                        <a:rPr lang="mr-IN" sz="2400" i="1" dirty="0">
                          <a:latin typeface="Cambria Math" charset="0"/>
                        </a:rPr>
                        <m:t>⁡(0,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mr-IN" sz="2400" i="1" dirty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mr-IN" sz="2400" i="1" dirty="0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mr-IN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09569"/>
                <a:ext cx="4536435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8000" r="-3226" b="-1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1841" y="1606476"/>
                <a:ext cx="1351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𝜎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charset="0"/>
                            </a:rPr>
                            <m:t>𝐰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b="1" i="0" smtClean="0">
                          <a:latin typeface="Cambria Math" charset="0"/>
                        </a:rPr>
                        <m:t>𝐱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841" y="1606476"/>
                <a:ext cx="135107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604" t="-2222" r="-585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7832" y="5346991"/>
                <a:ext cx="8198206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ea typeface="Roboto"/>
                    <a:cs typeface="Roboto"/>
                    <a:sym typeface="Roboto"/>
                  </a:rPr>
                  <a:t>Define constrained </a:t>
                </a:r>
                <a:r>
                  <a:rPr lang="en" sz="2400" dirty="0" smtClean="0">
                    <a:ea typeface="Roboto"/>
                    <a:cs typeface="Roboto"/>
                    <a:sym typeface="Roboto"/>
                  </a:rPr>
                  <a:t>layer</a:t>
                </a:r>
                <a:r>
                  <a:rPr lang="en-US" sz="2400" dirty="0">
                    <a:ea typeface="Roboto"/>
                    <a:cs typeface="Roboto"/>
                    <a:sym typeface="Roboto"/>
                  </a:rPr>
                  <a:t>:</a:t>
                </a:r>
                <a:r>
                  <a:rPr lang="en-US" sz="2400" dirty="0" smtClean="0">
                    <a:ea typeface="Roboto"/>
                    <a:cs typeface="Roboto"/>
                    <a:sym typeface="Robot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′=</m:t>
                    </m:r>
                    <m:r>
                      <a:rPr lang="en-US" sz="2400" b="0" i="1" smtClean="0">
                        <a:latin typeface="Cambria Math" charset="0"/>
                      </a:rPr>
                      <m:t>𝜎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charset="0"/>
                          </a:rPr>
                          <m:t>𝐰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b="1" i="0" smtClean="0">
                        <a:latin typeface="Cambria Math" charset="0"/>
                      </a:rPr>
                      <m:t>𝐱</m:t>
                    </m:r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r>
                      <a:rPr lang="en-US" sz="2400" b="0" i="1" smtClean="0">
                        <a:latin typeface="Cambria Math" charset="0"/>
                      </a:rPr>
                      <m:t>𝜌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charset="0"/>
                      </a:rPr>
                      <m:t>max</m:t>
                    </m:r>
                    <m:r>
                      <a:rPr lang="en-US" sz="2400" b="0" i="1" smtClean="0">
                        <a:latin typeface="Cambria Math" charset="0"/>
                      </a:rPr>
                      <m:t>(0, 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−1))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Replace original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′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32" y="5346991"/>
                <a:ext cx="8198206" cy="1107996"/>
              </a:xfrm>
              <a:prstGeom prst="rect">
                <a:avLst/>
              </a:prstGeom>
              <a:blipFill rotWithShape="0">
                <a:blip r:embed="rId7"/>
                <a:stretch>
                  <a:fillRect l="-2230" t="-46703" r="-892" b="-15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831823" y="1931335"/>
            <a:ext cx="1928064" cy="915399"/>
            <a:chOff x="-1829592" y="705555"/>
            <a:chExt cx="1928064" cy="915399"/>
          </a:xfrm>
        </p:grpSpPr>
        <p:sp>
          <p:nvSpPr>
            <p:cNvPr id="28" name="Rectangle 27"/>
            <p:cNvSpPr/>
            <p:nvPr/>
          </p:nvSpPr>
          <p:spPr>
            <a:xfrm>
              <a:off x="-1829592" y="705555"/>
              <a:ext cx="1928064" cy="9153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1812625" y="762568"/>
              <a:ext cx="1911096" cy="768096"/>
              <a:chOff x="-1682496" y="932688"/>
              <a:chExt cx="1911096" cy="768096"/>
            </a:xfrm>
            <a:solidFill>
              <a:schemeClr val="tx2">
                <a:lumMod val="60000"/>
                <a:lumOff val="4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/>
                  <p:cNvSpPr/>
                  <p:nvPr/>
                </p:nvSpPr>
                <p:spPr>
                  <a:xfrm>
                    <a:off x="-1682496" y="932688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Oval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682496" y="932688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/>
                  <p:cNvSpPr/>
                  <p:nvPr/>
                </p:nvSpPr>
                <p:spPr>
                  <a:xfrm>
                    <a:off x="-539496" y="932688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Oval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39496" y="932688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Group 9"/>
          <p:cNvGrpSpPr/>
          <p:nvPr/>
        </p:nvGrpSpPr>
        <p:grpSpPr>
          <a:xfrm>
            <a:off x="1252801" y="3875044"/>
            <a:ext cx="3086109" cy="915399"/>
            <a:chOff x="-2332610" y="3591151"/>
            <a:chExt cx="3086109" cy="915399"/>
          </a:xfrm>
        </p:grpSpPr>
        <p:sp>
          <p:nvSpPr>
            <p:cNvPr id="9" name="Rectangle 8"/>
            <p:cNvSpPr/>
            <p:nvPr/>
          </p:nvSpPr>
          <p:spPr>
            <a:xfrm>
              <a:off x="-2332610" y="3591151"/>
              <a:ext cx="3086109" cy="9153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2332610" y="3678034"/>
              <a:ext cx="3086109" cy="768096"/>
              <a:chOff x="-2117448" y="2704851"/>
              <a:chExt cx="3086109" cy="768096"/>
            </a:xfrm>
            <a:solidFill>
              <a:schemeClr val="tx2">
                <a:lumMod val="60000"/>
                <a:lumOff val="4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/>
                  <p:cNvSpPr/>
                  <p:nvPr/>
                </p:nvSpPr>
                <p:spPr>
                  <a:xfrm>
                    <a:off x="-2117448" y="2704851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Oval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117448" y="2704851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>
                  <a:xfrm>
                    <a:off x="-974448" y="2704851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974448" y="2704851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/>
                  <p:cNvSpPr/>
                  <p:nvPr/>
                </p:nvSpPr>
                <p:spPr>
                  <a:xfrm>
                    <a:off x="200565" y="2704851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565" y="2704851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33" name="Straight Arrow Connector 32"/>
          <p:cNvCxnSpPr>
            <a:stCxn id="9" idx="0"/>
            <a:endCxn id="28" idx="2"/>
          </p:cNvCxnSpPr>
          <p:nvPr/>
        </p:nvCxnSpPr>
        <p:spPr>
          <a:xfrm flipH="1" flipV="1">
            <a:off x="2795855" y="2846734"/>
            <a:ext cx="1" cy="1028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6759" y="3174774"/>
            <a:ext cx="20581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Possibly many layers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-2103120" y="3986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Augmenting models: An example</a:t>
            </a:r>
            <a:endParaRPr lang="en" dirty="0"/>
          </a:p>
        </p:txBody>
      </p:sp>
      <p:sp>
        <p:nvSpPr>
          <p:cNvPr id="213" name="Google Shape;213;p2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24</a:t>
            </a:fld>
            <a:endParaRPr lang="ru-RU"/>
          </a:p>
        </p:txBody>
      </p:sp>
      <p:cxnSp>
        <p:nvCxnSpPr>
          <p:cNvPr id="216" name="Google Shape;216;p27"/>
          <p:cNvCxnSpPr/>
          <p:nvPr/>
        </p:nvCxnSpPr>
        <p:spPr>
          <a:xfrm>
            <a:off x="4558000" y="2782075"/>
            <a:ext cx="7200" cy="200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27"/>
          <p:cNvSpPr txBox="1"/>
          <p:nvPr/>
        </p:nvSpPr>
        <p:spPr>
          <a:xfrm>
            <a:off x="4649798" y="3961927"/>
            <a:ext cx="3617492" cy="44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 smtClean="0">
                <a:ea typeface="Roboto"/>
                <a:cs typeface="Roboto"/>
                <a:sym typeface="Roboto"/>
              </a:rPr>
              <a:t>LHS</a:t>
            </a:r>
            <a:r>
              <a:rPr lang="en-US" sz="2400" dirty="0">
                <a:ea typeface="Roboto"/>
                <a:cs typeface="Roboto"/>
                <a:sym typeface="Roboto"/>
              </a:rPr>
              <a:t> </a:t>
            </a:r>
            <a:r>
              <a:rPr lang="en-US" sz="2400" dirty="0" smtClean="0">
                <a:ea typeface="Roboto"/>
                <a:cs typeface="Roboto"/>
                <a:sym typeface="Roboto"/>
              </a:rPr>
              <a:t>in </a:t>
            </a:r>
            <a:r>
              <a:rPr lang="en-US" sz="2400" dirty="0" err="1" smtClean="0"/>
              <a:t>Łukasiewicz</a:t>
            </a:r>
            <a:r>
              <a:rPr lang="en-US" sz="2400" dirty="0" smtClean="0"/>
              <a:t> </a:t>
            </a:r>
            <a:r>
              <a:rPr lang="en-US" sz="2400" dirty="0" smtClean="0">
                <a:ea typeface="Roboto"/>
                <a:cs typeface="Roboto"/>
                <a:sym typeface="Roboto"/>
              </a:rPr>
              <a:t>logic</a:t>
            </a:r>
            <a:endParaRPr sz="2400" dirty="0">
              <a:ea typeface="Roboto"/>
              <a:cs typeface="Roboto"/>
              <a:sym typeface="Robo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75320" y="3074251"/>
                <a:ext cx="27377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320" y="3074251"/>
                <a:ext cx="2737737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0" y="4509569"/>
                <a:ext cx="45364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mr-IN" sz="2400" i="1" dirty="0">
                          <a:latin typeface="Cambria Math" charset="0"/>
                        </a:rPr>
                        <m:t>max</m:t>
                      </m:r>
                      <m:r>
                        <a:rPr lang="mr-IN" sz="2400" i="1" dirty="0">
                          <a:latin typeface="Cambria Math" charset="0"/>
                        </a:rPr>
                        <m:t>⁡(0,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mr-IN" sz="2400" i="1" dirty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mr-IN" sz="2400" i="1" dirty="0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mr-IN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09569"/>
                <a:ext cx="4536435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8000" r="-3226" b="-1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1841" y="1222715"/>
                <a:ext cx="38430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′=</m:t>
                      </m:r>
                      <m:r>
                        <a:rPr lang="en-US" i="1">
                          <a:latin typeface="Cambria Math" charset="0"/>
                        </a:rPr>
                        <m:t>𝜎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charset="0"/>
                            </a:rPr>
                            <m:t>𝐰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b="1">
                          <a:latin typeface="Cambria Math" charset="0"/>
                        </a:rPr>
                        <m:t>𝐱</m:t>
                      </m:r>
                      <m:r>
                        <a:rPr lang="en-US" i="1"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</a:rPr>
                        <m:t>𝜌</m:t>
                      </m:r>
                      <m:r>
                        <a:rPr lang="en-US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charset="0"/>
                        </a:rPr>
                        <m:t>max</m:t>
                      </m:r>
                      <m:r>
                        <a:rPr lang="en-US" i="1">
                          <a:latin typeface="Cambria Math" charset="0"/>
                        </a:rPr>
                        <m:t>(0, 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−1))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841" y="1222715"/>
                <a:ext cx="3843040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951" t="-146667" r="-1585" b="-18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1167" y="5244147"/>
                <a:ext cx="7676123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/>
                  <a:t>No additional trainable parameters introduced</a:t>
                </a:r>
              </a:p>
              <a:p>
                <a:endParaRPr lang="en-US" sz="2400" dirty="0"/>
              </a:p>
              <a:p>
                <a:r>
                  <a:rPr lang="en-US" sz="2400" dirty="0" err="1" smtClean="0"/>
                  <a:t>Hyperparameter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𝜌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controls how strongly the constraint is to be enforced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67" y="5244147"/>
                <a:ext cx="7676123" cy="1477328"/>
              </a:xfrm>
              <a:prstGeom prst="rect">
                <a:avLst/>
              </a:prstGeom>
              <a:blipFill rotWithShape="0">
                <a:blip r:embed="rId7"/>
                <a:stretch>
                  <a:fillRect l="-2462" t="-6173" r="-1589" b="-18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831823" y="1931335"/>
            <a:ext cx="1928064" cy="915399"/>
            <a:chOff x="-1829592" y="705555"/>
            <a:chExt cx="1928064" cy="915399"/>
          </a:xfrm>
        </p:grpSpPr>
        <p:sp>
          <p:nvSpPr>
            <p:cNvPr id="28" name="Rectangle 27"/>
            <p:cNvSpPr/>
            <p:nvPr/>
          </p:nvSpPr>
          <p:spPr>
            <a:xfrm>
              <a:off x="-1829592" y="705555"/>
              <a:ext cx="1928064" cy="9153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1812625" y="762568"/>
              <a:ext cx="1911096" cy="768096"/>
              <a:chOff x="-1682496" y="932688"/>
              <a:chExt cx="1911096" cy="768096"/>
            </a:xfrm>
            <a:solidFill>
              <a:schemeClr val="tx2">
                <a:lumMod val="60000"/>
                <a:lumOff val="4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/>
                  <p:cNvSpPr/>
                  <p:nvPr/>
                </p:nvSpPr>
                <p:spPr>
                  <a:xfrm>
                    <a:off x="-1682496" y="932688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Oval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682496" y="932688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/>
                  <p:cNvSpPr/>
                  <p:nvPr/>
                </p:nvSpPr>
                <p:spPr>
                  <a:xfrm>
                    <a:off x="-539496" y="932688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Oval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39496" y="932688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Group 9"/>
          <p:cNvGrpSpPr/>
          <p:nvPr/>
        </p:nvGrpSpPr>
        <p:grpSpPr>
          <a:xfrm>
            <a:off x="1252801" y="3875044"/>
            <a:ext cx="3086109" cy="915399"/>
            <a:chOff x="-2332610" y="3591151"/>
            <a:chExt cx="3086109" cy="915399"/>
          </a:xfrm>
        </p:grpSpPr>
        <p:sp>
          <p:nvSpPr>
            <p:cNvPr id="9" name="Rectangle 8"/>
            <p:cNvSpPr/>
            <p:nvPr/>
          </p:nvSpPr>
          <p:spPr>
            <a:xfrm>
              <a:off x="-2332610" y="3591151"/>
              <a:ext cx="3086109" cy="9153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2332610" y="3678034"/>
              <a:ext cx="3086109" cy="768096"/>
              <a:chOff x="-2117448" y="2704851"/>
              <a:chExt cx="3086109" cy="768096"/>
            </a:xfrm>
            <a:solidFill>
              <a:schemeClr val="tx2">
                <a:lumMod val="60000"/>
                <a:lumOff val="4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/>
                  <p:cNvSpPr/>
                  <p:nvPr/>
                </p:nvSpPr>
                <p:spPr>
                  <a:xfrm>
                    <a:off x="-2117448" y="2704851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Oval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117448" y="2704851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>
                  <a:xfrm>
                    <a:off x="-974448" y="2704851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974448" y="2704851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/>
                  <p:cNvSpPr/>
                  <p:nvPr/>
                </p:nvSpPr>
                <p:spPr>
                  <a:xfrm>
                    <a:off x="200565" y="2704851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565" y="2704851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33" name="Straight Arrow Connector 32"/>
          <p:cNvCxnSpPr>
            <a:stCxn id="9" idx="0"/>
            <a:endCxn id="28" idx="2"/>
          </p:cNvCxnSpPr>
          <p:nvPr/>
        </p:nvCxnSpPr>
        <p:spPr>
          <a:xfrm flipH="1" flipV="1">
            <a:off x="2795855" y="2846734"/>
            <a:ext cx="1" cy="1028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6759" y="3174774"/>
            <a:ext cx="20581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Possibly many layers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591167" y="2860153"/>
                <a:ext cx="768096" cy="76809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67" y="2860153"/>
                <a:ext cx="768096" cy="768096"/>
              </a:xfrm>
              <a:prstGeom prst="ellipse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1" idx="1"/>
          </p:cNvCxnSpPr>
          <p:nvPr/>
        </p:nvCxnSpPr>
        <p:spPr>
          <a:xfrm flipH="1" flipV="1">
            <a:off x="1102445" y="3627199"/>
            <a:ext cx="262841" cy="447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  <a:endCxn id="25" idx="5"/>
          </p:cNvCxnSpPr>
          <p:nvPr/>
        </p:nvCxnSpPr>
        <p:spPr>
          <a:xfrm flipH="1" flipV="1">
            <a:off x="1246778" y="3515764"/>
            <a:ext cx="1261508" cy="558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7"/>
            <a:endCxn id="5" idx="3"/>
          </p:cNvCxnSpPr>
          <p:nvPr/>
        </p:nvCxnSpPr>
        <p:spPr>
          <a:xfrm flipV="1">
            <a:off x="1246778" y="2643959"/>
            <a:ext cx="714497" cy="328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71841" y="1606476"/>
                <a:ext cx="1351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trike="sngStrike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trike="sngStrike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trike="sngStrike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trike="sngStrike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trike="sngStrike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𝜎</m:t>
                      </m:r>
                      <m:r>
                        <a:rPr lang="en-US" b="0" i="1" strike="sngStrike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b="0" i="1" strike="sngStrike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0" strike="sngStrike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𝐰</m:t>
                          </m:r>
                        </m:e>
                        <m:sup>
                          <m:r>
                            <a:rPr lang="en-US" b="0" i="1" strike="sngStrike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b="1" i="0" strike="sngStrike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𝐱</m:t>
                      </m:r>
                      <m:r>
                        <a:rPr lang="en-US" b="0" i="1" strike="sngStrike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trike="sngStrik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841" y="1606476"/>
                <a:ext cx="1351075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3604" t="-2222" r="-585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4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4672" y="3863181"/>
            <a:ext cx="8193024" cy="12391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logic can do for neural networks?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Introduce inductive bias by</a:t>
            </a:r>
            <a:r>
              <a:rPr lang="mr-IN" dirty="0"/>
              <a:t>…</a:t>
            </a:r>
            <a:endParaRPr lang="en-US" dirty="0"/>
          </a:p>
          <a:p>
            <a:r>
              <a:rPr lang="mr-IN" dirty="0"/>
              <a:t>…</a:t>
            </a:r>
            <a:r>
              <a:rPr lang="en-US" dirty="0"/>
              <a:t>augmenting the network architecture</a:t>
            </a:r>
          </a:p>
          <a:p>
            <a:pPr lvl="1"/>
            <a:r>
              <a:rPr lang="en-US" dirty="0"/>
              <a:t>Networks should prefer to satisfy the constraints</a:t>
            </a:r>
          </a:p>
          <a:p>
            <a:endParaRPr lang="en-US" dirty="0"/>
          </a:p>
          <a:p>
            <a:r>
              <a:rPr lang="mr-IN" dirty="0"/>
              <a:t>…</a:t>
            </a:r>
            <a:r>
              <a:rPr lang="en-US" dirty="0"/>
              <a:t>by regularizing learning</a:t>
            </a:r>
          </a:p>
          <a:p>
            <a:pPr lvl="1"/>
            <a:r>
              <a:rPr lang="en-US" dirty="0"/>
              <a:t>Penalize models that violate the constraints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126163"/>
            <a:ext cx="556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Logic-Driven Framework for Consistency of Neural </a:t>
            </a:r>
            <a:r>
              <a:rPr lang="en-US" i="1" dirty="0" smtClean="0"/>
              <a:t>Models</a:t>
            </a:r>
            <a:r>
              <a:rPr lang="en-US" smtClean="0"/>
              <a:t>, Li</a:t>
            </a:r>
            <a:r>
              <a:rPr lang="en-US" dirty="0" smtClean="0"/>
              <a:t>, Gupta, Mehta and Srikumar EMNLP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Unifying examples &amp;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500" dirty="0" smtClean="0"/>
                  <a:t>A labeled example is a predicate about the example</a:t>
                </a:r>
              </a:p>
              <a:p>
                <a:pPr lvl="1"/>
                <a:r>
                  <a:rPr lang="en-US" sz="2500" dirty="0" smtClean="0"/>
                  <a:t>e.g.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i="0" dirty="0" smtClean="0">
                        <a:latin typeface="Cambria Math" charset="0"/>
                      </a:rPr>
                      <m:t>Entail</m:t>
                    </m:r>
                    <m:d>
                      <m:dPr>
                        <m:ctrlPr>
                          <a:rPr lang="en-US" sz="25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i="1" dirty="0" smtClean="0">
                            <a:latin typeface="Cambria Math" charset="0"/>
                          </a:rPr>
                          <m:t>𝑝</m:t>
                        </m:r>
                        <m:r>
                          <a:rPr lang="en-US" sz="2500" i="1" dirty="0" smtClean="0">
                            <a:latin typeface="Cambria Math" charset="0"/>
                          </a:rPr>
                          <m:t>, </m:t>
                        </m:r>
                        <m:r>
                          <a:rPr lang="en-US" sz="2500" i="1" dirty="0" smtClean="0">
                            <a:latin typeface="Cambria Math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500" dirty="0" smtClean="0"/>
                  <a:t> or, equivalently 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charset="0"/>
                      </a:rPr>
                      <m:t>⊤→</m:t>
                    </m:r>
                    <m:r>
                      <m:rPr>
                        <m:sty m:val="p"/>
                      </m:rPr>
                      <a:rPr lang="en-US" sz="2500" dirty="0">
                        <a:latin typeface="Cambria Math" charset="0"/>
                      </a:rPr>
                      <m:t>Entail</m:t>
                    </m:r>
                    <m:r>
                      <a:rPr lang="en-US" sz="2500" i="1" dirty="0">
                        <a:latin typeface="Cambria Math" charset="0"/>
                      </a:rPr>
                      <m:t>(</m:t>
                    </m:r>
                    <m:r>
                      <a:rPr lang="en-US" sz="2500" i="1" dirty="0">
                        <a:latin typeface="Cambria Math" charset="0"/>
                      </a:rPr>
                      <m:t>𝑝</m:t>
                    </m:r>
                    <m:r>
                      <a:rPr lang="en-US" sz="2500" i="1" dirty="0">
                        <a:latin typeface="Cambria Math" charset="0"/>
                      </a:rPr>
                      <m:t>, </m:t>
                    </m:r>
                    <m:r>
                      <a:rPr lang="en-US" sz="2500" i="1" dirty="0">
                        <a:latin typeface="Cambria Math" charset="0"/>
                      </a:rPr>
                      <m:t>h</m:t>
                    </m:r>
                    <m:r>
                      <a:rPr lang="en-US" sz="25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sz="2500" dirty="0" smtClean="0"/>
              </a:p>
              <a:p>
                <a:pPr lvl="1"/>
                <a:endParaRPr lang="en-US" sz="2500" dirty="0"/>
              </a:p>
              <a:p>
                <a:r>
                  <a:rPr lang="en-US" sz="2500" dirty="0" smtClean="0"/>
                  <a:t>Constraints are naturally in this form </a:t>
                </a:r>
              </a:p>
              <a:p>
                <a:pPr lvl="1"/>
                <a:r>
                  <a:rPr lang="en-US" sz="2500" dirty="0" smtClean="0"/>
                  <a:t>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>
                        <a:latin typeface="Cambria Math" charset="0"/>
                      </a:rPr>
                      <m:t>Entail</m:t>
                    </m:r>
                    <m:d>
                      <m:dPr>
                        <m:ctrlPr>
                          <a:rPr lang="en-US" sz="25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charset="0"/>
                          </a:rPr>
                          <m:t>𝑃</m:t>
                        </m:r>
                        <m:r>
                          <a:rPr lang="en-US" sz="2500" i="1">
                            <a:latin typeface="Cambria Math" charset="0"/>
                          </a:rPr>
                          <m:t>,</m:t>
                        </m:r>
                        <m:r>
                          <a:rPr lang="en-US" sz="2500" i="1">
                            <a:latin typeface="Cambria Math" charset="0"/>
                          </a:rPr>
                          <m:t>𝐻</m:t>
                        </m:r>
                      </m:e>
                    </m:d>
                    <m:r>
                      <a:rPr lang="en-US" sz="2500" i="1">
                        <a:latin typeface="Cambria Math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500">
                        <a:latin typeface="Cambria Math" charset="0"/>
                      </a:rPr>
                      <m:t>Entail</m:t>
                    </m:r>
                    <m:d>
                      <m:dPr>
                        <m:ctrlPr>
                          <a:rPr lang="en-US" sz="25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charset="0"/>
                          </a:rPr>
                          <m:t>𝐻</m:t>
                        </m:r>
                        <m:r>
                          <a:rPr lang="en-US" sz="2500" i="1">
                            <a:latin typeface="Cambria Math" charset="0"/>
                          </a:rPr>
                          <m:t>, </m:t>
                        </m:r>
                        <m:r>
                          <a:rPr lang="en-US" sz="2500" i="1">
                            <a:latin typeface="Cambria Math" charset="0"/>
                          </a:rPr>
                          <m:t>𝑍</m:t>
                        </m:r>
                      </m:e>
                    </m:d>
                    <m:r>
                      <a:rPr lang="en-US" sz="2500" i="1">
                        <a:latin typeface="Cambria Math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500">
                        <a:latin typeface="Cambria Math" charset="0"/>
                      </a:rPr>
                      <m:t>Entail</m:t>
                    </m:r>
                    <m:d>
                      <m:dPr>
                        <m:ctrlPr>
                          <a:rPr lang="en-US" sz="25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charset="0"/>
                          </a:rPr>
                          <m:t>𝑃</m:t>
                        </m:r>
                        <m:r>
                          <a:rPr lang="en-US" sz="2500" i="1">
                            <a:latin typeface="Cambria Math" charset="0"/>
                          </a:rPr>
                          <m:t>, </m:t>
                        </m:r>
                        <m:r>
                          <a:rPr lang="en-US" sz="2500" i="1">
                            <a:latin typeface="Cambria Math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500" dirty="0" smtClean="0"/>
              </a:p>
              <a:p>
                <a:pPr lvl="1"/>
                <a:r>
                  <a:rPr lang="en-US" sz="2500" dirty="0" smtClean="0"/>
                  <a:t>Universally quantified</a:t>
                </a:r>
              </a:p>
              <a:p>
                <a:pPr lvl="1"/>
                <a:endParaRPr lang="en-US" sz="2500" dirty="0"/>
              </a:p>
              <a:p>
                <a:pPr marL="0" indent="0">
                  <a:buNone/>
                </a:pPr>
                <a:r>
                  <a:rPr lang="en-US" sz="2500" dirty="0" smtClean="0"/>
                  <a:t>Examples and constraints, together, are a huge conjunction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5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5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→</m:t>
                          </m:r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𝑅</m:t>
                          </m:r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5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500" dirty="0" smtClean="0">
                  <a:solidFill>
                    <a:schemeClr val="accent1"/>
                  </a:solidFill>
                </a:endParaRPr>
              </a:p>
              <a:p>
                <a:pPr lvl="1"/>
                <a:endParaRPr lang="en-US" sz="2500" dirty="0"/>
              </a:p>
              <a:p>
                <a:endParaRPr lang="en-US" sz="2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213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592" y="2761488"/>
            <a:ext cx="8522208" cy="17373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0896" y="4729035"/>
            <a:ext cx="8522208" cy="17373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Encouraging consistency of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→</m:t>
                          </m:r>
                          <m:r>
                            <a:rPr lang="en-US" i="1">
                              <a:latin typeface="Cambria Math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Learning goal</a:t>
                </a:r>
                <a:r>
                  <a:rPr lang="en-US" dirty="0" smtClean="0"/>
                  <a:t>:  Prefer models that set the conjunction to be true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Or alternatively</a:t>
                </a:r>
                <a:r>
                  <a:rPr lang="en-US" dirty="0" smtClean="0"/>
                  <a:t>: Prefer models that encourage a t-norm relaxation of this conjunction to be as high as possible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r="-1704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55062" y="5602943"/>
            <a:ext cx="2798138" cy="52322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smtClean="0">
                <a:solidFill>
                  <a:schemeClr val="accent1"/>
                </a:solidFill>
              </a:rPr>
              <a:t>Inconsistency </a:t>
            </a:r>
            <a:r>
              <a:rPr lang="en-US" sz="2800" i="1" dirty="0" smtClean="0">
                <a:solidFill>
                  <a:schemeClr val="accent1"/>
                </a:solidFill>
              </a:rPr>
              <a:t>losses</a:t>
            </a:r>
            <a:endParaRPr lang="en-US" sz="28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Inconsistency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A constraint driven loss that is compiled from rules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For universally quantified rules, we get a </a:t>
                </a:r>
                <a:r>
                  <a:rPr lang="en-US" sz="2600" dirty="0" err="1" smtClean="0"/>
                  <a:t>regularizer</a:t>
                </a:r>
                <a:endParaRPr lang="en-US" sz="2600" dirty="0" smtClean="0"/>
              </a:p>
              <a:p>
                <a:endParaRPr lang="en-US" sz="2600" dirty="0"/>
              </a:p>
              <a:p>
                <a:pPr marL="342900" lvl="1" indent="-342900">
                  <a:buFont typeface="Arial"/>
                  <a:buChar char="•"/>
                </a:pPr>
                <a:r>
                  <a:rPr lang="en-US" sz="2600" dirty="0" smtClean="0"/>
                  <a:t>For labeled examples like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charset="0"/>
                      </a:rPr>
                      <m:t>⊤→</m:t>
                    </m:r>
                    <m:r>
                      <m:rPr>
                        <m:sty m:val="p"/>
                      </m:rPr>
                      <a:rPr lang="en-US" sz="2600" dirty="0">
                        <a:latin typeface="Cambria Math" charset="0"/>
                      </a:rPr>
                      <m:t>Entail</m:t>
                    </m:r>
                    <m:r>
                      <a:rPr lang="en-US" sz="2600" i="1" dirty="0">
                        <a:latin typeface="Cambria Math" charset="0"/>
                      </a:rPr>
                      <m:t>(</m:t>
                    </m:r>
                    <m:r>
                      <a:rPr lang="en-US" sz="2600" i="1" dirty="0">
                        <a:latin typeface="Cambria Math" charset="0"/>
                      </a:rPr>
                      <m:t>𝑝</m:t>
                    </m:r>
                    <m:r>
                      <a:rPr lang="en-US" sz="2600" i="1" dirty="0">
                        <a:latin typeface="Cambria Math" charset="0"/>
                      </a:rPr>
                      <m:t>, </m:t>
                    </m:r>
                    <m:r>
                      <a:rPr lang="en-US" sz="2600" i="1" dirty="0">
                        <a:latin typeface="Cambria Math" charset="0"/>
                      </a:rPr>
                      <m:t>h</m:t>
                    </m:r>
                    <m:r>
                      <a:rPr lang="en-US" sz="26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, it penalizes mistakes</a:t>
                </a:r>
              </a:p>
              <a:p>
                <a:pPr marL="742950" lvl="2" indent="-342900"/>
                <a:r>
                  <a:rPr lang="en-US" dirty="0" smtClean="0"/>
                  <a:t>Using the product t-norm gives cross-entropy loss</a:t>
                </a:r>
                <a:endParaRPr lang="en-US" dirty="0"/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Use any neural model, any library and any optimizer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neural </a:t>
            </a:r>
            <a:r>
              <a:rPr lang="en-US" dirty="0"/>
              <a:t>networks </a:t>
            </a:r>
            <a:r>
              <a:rPr lang="en-US" dirty="0" smtClean="0"/>
              <a:t>understand text?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00138" y="1417638"/>
            <a:ext cx="7586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</a:t>
            </a:r>
            <a:r>
              <a:rPr lang="en-US" sz="2400" dirty="0" smtClean="0"/>
              <a:t>	John </a:t>
            </a:r>
            <a:r>
              <a:rPr lang="en-US" sz="2400" dirty="0"/>
              <a:t>is on a train to Berlin. </a:t>
            </a:r>
            <a:endParaRPr lang="en-US" sz="2400" dirty="0" smtClean="0"/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H</a:t>
            </a:r>
            <a:r>
              <a:rPr lang="en-US" sz="2400" dirty="0" smtClean="0"/>
              <a:t> 	John is traveling to Berlin. 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Z</a:t>
            </a:r>
            <a:r>
              <a:rPr lang="en-US" sz="2400" dirty="0" smtClean="0"/>
              <a:t>	John is having lunch in Berlin.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834411" y="4094192"/>
            <a:ext cx="7749150" cy="646331"/>
            <a:chOff x="636434" y="4094192"/>
            <a:chExt cx="7749150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5406410" y="4094192"/>
              <a:ext cx="2979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But</a:t>
              </a:r>
              <a:r>
                <a:rPr lang="en-US" smtClean="0"/>
                <a:t>, there </a:t>
              </a:r>
              <a:r>
                <a:rPr lang="en-US" dirty="0" smtClean="0"/>
                <a:t>is </a:t>
              </a:r>
              <a:r>
                <a:rPr lang="en-US" b="1" dirty="0" smtClean="0">
                  <a:solidFill>
                    <a:schemeClr val="accent6"/>
                  </a:solidFill>
                </a:rPr>
                <a:t>no </a:t>
              </a:r>
              <a:r>
                <a:rPr lang="en-US" b="1" dirty="0">
                  <a:solidFill>
                    <a:schemeClr val="accent6"/>
                  </a:solidFill>
                </a:rPr>
                <a:t>correlation</a:t>
              </a:r>
              <a:r>
                <a:rPr lang="en-US" dirty="0"/>
                <a:t> between the </a:t>
              </a:r>
              <a:r>
                <a:rPr lang="en-US" dirty="0" smtClean="0"/>
                <a:t>P and Z.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6434" y="4094192"/>
              <a:ext cx="1413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 </a:t>
              </a:r>
              <a:r>
                <a:rPr lang="en-US" b="1" dirty="0" smtClean="0">
                  <a:solidFill>
                    <a:schemeClr val="accent1"/>
                  </a:solidFill>
                </a:rPr>
                <a:t>entails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 smtClean="0"/>
                <a:t>H.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66525" y="4094192"/>
              <a:ext cx="18918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 </a:t>
              </a:r>
              <a:r>
                <a:rPr lang="en-US" b="1" dirty="0" smtClean="0">
                  <a:solidFill>
                    <a:schemeClr val="accent2"/>
                  </a:solidFill>
                </a:rPr>
                <a:t>contradicts</a:t>
              </a:r>
              <a:r>
                <a:rPr lang="en-US" dirty="0" smtClean="0">
                  <a:solidFill>
                    <a:schemeClr val="accent2"/>
                  </a:solidFill>
                </a:rPr>
                <a:t> </a:t>
              </a:r>
              <a:r>
                <a:rPr lang="en-US" dirty="0" smtClean="0"/>
                <a:t>Z.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41291" y="4799015"/>
            <a:ext cx="7571303" cy="1107996"/>
            <a:chOff x="1115497" y="3724860"/>
            <a:chExt cx="7571303" cy="1107996"/>
          </a:xfrm>
        </p:grpSpPr>
        <p:sp>
          <p:nvSpPr>
            <p:cNvPr id="16" name="TextBox 15"/>
            <p:cNvSpPr txBox="1"/>
            <p:nvPr/>
          </p:nvSpPr>
          <p:spPr>
            <a:xfrm>
              <a:off x="1115497" y="4001859"/>
              <a:ext cx="7571303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ourier" charset="0"/>
                  <a:ea typeface="Courier" charset="0"/>
                  <a:cs typeface="Courier" charset="0"/>
                </a:rPr>
                <a:t>If </a:t>
              </a:r>
              <a:r>
                <a:rPr lang="en-US" sz="2400" i="1" dirty="0" smtClean="0">
                  <a:solidFill>
                    <a:schemeClr val="accent1"/>
                  </a:solidFill>
                  <a:latin typeface="Courier" charset="0"/>
                  <a:ea typeface="Courier" charset="0"/>
                  <a:cs typeface="Courier" charset="0"/>
                </a:rPr>
                <a:t>P entails H </a:t>
              </a:r>
              <a:r>
                <a:rPr lang="en-US" sz="2400" dirty="0" smtClean="0">
                  <a:latin typeface="Courier" charset="0"/>
                  <a:ea typeface="Courier" charset="0"/>
                  <a:cs typeface="Courier" charset="0"/>
                </a:rPr>
                <a:t>and </a:t>
              </a:r>
              <a:r>
                <a:rPr lang="en-US" sz="2400" i="1" dirty="0" smtClean="0">
                  <a:solidFill>
                    <a:schemeClr val="accent2"/>
                  </a:solidFill>
                  <a:latin typeface="Courier" charset="0"/>
                  <a:ea typeface="Courier" charset="0"/>
                  <a:cs typeface="Courier" charset="0"/>
                </a:rPr>
                <a:t>H contradicts Z</a:t>
              </a:r>
              <a:r>
                <a:rPr lang="en-US" sz="2400" dirty="0">
                  <a:latin typeface="Courier" charset="0"/>
                  <a:ea typeface="Courier" charset="0"/>
                  <a:cs typeface="Courier" charset="0"/>
                </a:rPr>
                <a:t>,</a:t>
              </a:r>
              <a:r>
                <a:rPr lang="en-US" sz="2400" dirty="0" smtClean="0">
                  <a:latin typeface="Courier" charset="0"/>
                  <a:ea typeface="Courier" charset="0"/>
                  <a:cs typeface="Courier" charset="0"/>
                </a:rPr>
                <a:t> 	</a:t>
              </a:r>
            </a:p>
            <a:p>
              <a:r>
                <a:rPr lang="en-US" sz="2400" dirty="0" smtClean="0">
                  <a:latin typeface="Courier" charset="0"/>
                  <a:ea typeface="Courier" charset="0"/>
                  <a:cs typeface="Courier" charset="0"/>
                </a:rPr>
                <a:t>	then </a:t>
              </a:r>
              <a:r>
                <a:rPr lang="en-US" sz="2400" dirty="0" smtClean="0">
                  <a:solidFill>
                    <a:schemeClr val="accent2"/>
                  </a:solidFill>
                  <a:latin typeface="Courier" charset="0"/>
                  <a:ea typeface="Courier" charset="0"/>
                  <a:cs typeface="Courier" charset="0"/>
                </a:rPr>
                <a:t>P contradicts Z</a:t>
              </a:r>
              <a:endParaRPr lang="en-US" sz="24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3569" y="3724860"/>
              <a:ext cx="2181751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Violates this invariant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56927" y="6033184"/>
            <a:ext cx="5430146" cy="667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BERT-based model that gets 90% on SNLI violates </a:t>
            </a:r>
            <a:r>
              <a:rPr lang="en-US" smtClean="0"/>
              <a:t>this invariant on 46</a:t>
            </a:r>
            <a:r>
              <a:rPr lang="en-US" dirty="0" smtClean="0"/>
              <a:t>% of a large collection of (P, H, Z)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4225" y="3671513"/>
            <a:ext cx="247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If a system predicts that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4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/>
              <a:t>rules help neural networks?</a:t>
            </a:r>
            <a:endParaRPr lang="e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Language Inference</a:t>
            </a:r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ym typeface="Roboto"/>
                  </a:rPr>
                  <a:t>SNLI dataset, decomposable Attention Model </a:t>
                </a:r>
                <a:r>
                  <a:rPr lang="en-US" sz="2300" dirty="0" smtClean="0">
                    <a:sym typeface="Roboto"/>
                  </a:rPr>
                  <a:t>(Parikh et al 2016)</a:t>
                </a:r>
                <a:endParaRPr lang="en-US" dirty="0" smtClean="0">
                  <a:sym typeface="Roboto"/>
                </a:endParaRPr>
              </a:p>
              <a:p>
                <a:endParaRPr lang="en-US" dirty="0" smtClean="0">
                  <a:sym typeface="Roboto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Roboto"/>
                  </a:rPr>
                  <a:t>Two constraints: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Courier New"/>
                  </a:rPr>
                  <a:t>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sym typeface="Courier New"/>
                  </a:rPr>
                  <a:t> word in the </a:t>
                </a:r>
                <a:r>
                  <a:rPr lang="en-US" dirty="0" smtClean="0">
                    <a:sym typeface="Courier New"/>
                  </a:rPr>
                  <a:t>premise</a:t>
                </a:r>
                <a:endParaRPr lang="en-US" dirty="0">
                  <a:sym typeface="Courier New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ym typeface="Courier New"/>
                  </a:rPr>
                  <a:t>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sym typeface="Courier New"/>
                  </a:rPr>
                  <a:t> word in the </a:t>
                </a:r>
                <a:r>
                  <a:rPr lang="en-US" dirty="0" smtClean="0">
                    <a:sym typeface="Courier New"/>
                  </a:rPr>
                  <a:t>hypothesis</a:t>
                </a:r>
              </a:p>
              <a:p>
                <a:pPr lvl="1"/>
                <a:endParaRPr lang="en-US" dirty="0" smtClean="0">
                  <a:sym typeface="Roboto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∀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Related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Align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latin typeface="Courier" charset="0"/>
                  <a:ea typeface="Courier" charset="0"/>
                  <a:cs typeface="Courier" charset="0"/>
                  <a:sym typeface="Courier New"/>
                </a:endParaRPr>
              </a:p>
              <a:p>
                <a:pPr marL="0" indent="0">
                  <a:buNone/>
                </a:pPr>
                <a:endParaRPr lang="en-US" dirty="0">
                  <a:latin typeface="Courier" charset="0"/>
                  <a:ea typeface="Courier" charset="0"/>
                  <a:cs typeface="Courier" charset="0"/>
                  <a:sym typeface="Courier New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ourier" charset="0"/>
                  <a:ea typeface="Courier" charset="0"/>
                  <a:cs typeface="Courier" charset="0"/>
                  <a:sym typeface="Courier New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∃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ContentWord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∧¬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Align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→¬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Entail</m:t>
                      </m:r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𝑝</m:t>
                      </m:r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, </m:t>
                      </m:r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h</m:t>
                      </m:r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)</m:t>
                      </m:r>
                    </m:oMath>
                  </m:oMathPara>
                </a14:m>
                <a:endParaRPr lang="en" dirty="0">
                  <a:latin typeface="Courier" charset="0"/>
                  <a:ea typeface="Courier" charset="0"/>
                  <a:cs typeface="Courier" charset="0"/>
                  <a:sym typeface="Courier New"/>
                </a:endParaRPr>
              </a:p>
              <a:p>
                <a:endParaRPr lang="en-US" dirty="0" smtClean="0">
                  <a:sym typeface="Roboto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8" name="Google Shape;278;p3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188364" y="4241078"/>
            <a:ext cx="476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(If </a:t>
            </a:r>
            <a:r>
              <a:rPr lang="en-US" dirty="0" smtClean="0"/>
              <a:t>two words are related, they should </a:t>
            </a:r>
            <a:r>
              <a:rPr lang="en-US" smtClean="0"/>
              <a:t>be aligned)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059" y="5467803"/>
            <a:ext cx="764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(If no content word in the hypothesis is aligned, then the label can not </a:t>
            </a:r>
            <a:r>
              <a:rPr lang="en-US" smtClean="0"/>
              <a:t>be Entail)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7" y="92076"/>
            <a:ext cx="3670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Case Study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n" dirty="0" smtClean="0"/>
              <a:t>: </a:t>
            </a:r>
            <a:r>
              <a:rPr lang="en-US" dirty="0" smtClean="0"/>
              <a:t> Augmenting a network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511296"/>
            <a:ext cx="8357616" cy="10991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9184" y="4703636"/>
            <a:ext cx="8357616" cy="14225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Results</a:t>
            </a:r>
            <a:r>
              <a:rPr lang="en" dirty="0"/>
              <a:t>: </a:t>
            </a:r>
            <a:r>
              <a:rPr lang="en-US" dirty="0" smtClean="0"/>
              <a:t>Natural Language Inference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142239"/>
              </p:ext>
            </p:extLst>
          </p:nvPr>
        </p:nvGraphicFramePr>
        <p:xfrm>
          <a:off x="457200" y="188442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31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18475" y="2233989"/>
            <a:ext cx="5484871" cy="1449087"/>
            <a:chOff x="918475" y="1794735"/>
            <a:chExt cx="5484871" cy="1449087"/>
          </a:xfrm>
        </p:grpSpPr>
        <p:cxnSp>
          <p:nvCxnSpPr>
            <p:cNvPr id="6" name="Google Shape;298;p34"/>
            <p:cNvCxnSpPr/>
            <p:nvPr/>
          </p:nvCxnSpPr>
          <p:spPr>
            <a:xfrm rot="10800000" flipH="1">
              <a:off x="918475" y="2984622"/>
              <a:ext cx="650700" cy="259200"/>
            </a:xfrm>
            <a:prstGeom prst="straightConnector1">
              <a:avLst/>
            </a:prstGeom>
            <a:ln w="31750"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" name="Google Shape;298;p34"/>
            <p:cNvCxnSpPr/>
            <p:nvPr/>
          </p:nvCxnSpPr>
          <p:spPr>
            <a:xfrm rot="10800000" flipH="1">
              <a:off x="2670734" y="2540918"/>
              <a:ext cx="650700" cy="259200"/>
            </a:xfrm>
            <a:prstGeom prst="straightConnector1">
              <a:avLst/>
            </a:prstGeom>
            <a:ln w="31750"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" name="Google Shape;298;p34"/>
            <p:cNvCxnSpPr/>
            <p:nvPr/>
          </p:nvCxnSpPr>
          <p:spPr>
            <a:xfrm rot="10800000" flipH="1">
              <a:off x="4179797" y="2053935"/>
              <a:ext cx="650700" cy="259200"/>
            </a:xfrm>
            <a:prstGeom prst="straightConnector1">
              <a:avLst/>
            </a:prstGeom>
            <a:ln w="31750"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Google Shape;298;p34"/>
            <p:cNvCxnSpPr/>
            <p:nvPr/>
          </p:nvCxnSpPr>
          <p:spPr>
            <a:xfrm rot="10800000" flipH="1">
              <a:off x="5752646" y="1794735"/>
              <a:ext cx="650700" cy="259200"/>
            </a:xfrm>
            <a:prstGeom prst="straightConnector1">
              <a:avLst/>
            </a:prstGeom>
            <a:ln w="31750"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11" name="Google Shape;294;p34"/>
          <p:cNvSpPr txBox="1"/>
          <p:nvPr/>
        </p:nvSpPr>
        <p:spPr>
          <a:xfrm>
            <a:off x="431178" y="1420500"/>
            <a:ext cx="2879796" cy="4125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ea typeface="Roboto"/>
                <a:cs typeface="Roboto"/>
                <a:sym typeface="Roboto"/>
              </a:rPr>
              <a:t>1. </a:t>
            </a:r>
            <a:r>
              <a:rPr lang="en-US" sz="2000" dirty="0" smtClean="0">
                <a:ea typeface="Roboto"/>
                <a:cs typeface="Roboto"/>
                <a:sym typeface="Roboto"/>
              </a:rPr>
              <a:t>Constraints </a:t>
            </a:r>
            <a:r>
              <a:rPr lang="en-US" sz="2000" dirty="0" smtClean="0">
                <a:ea typeface="Roboto"/>
                <a:cs typeface="Roboto"/>
                <a:sym typeface="Roboto"/>
              </a:rPr>
              <a:t>help</a:t>
            </a:r>
            <a:endParaRPr sz="2000" dirty="0"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295;p34"/>
          <p:cNvSpPr txBox="1"/>
          <p:nvPr/>
        </p:nvSpPr>
        <p:spPr>
          <a:xfrm>
            <a:off x="457200" y="1901589"/>
            <a:ext cx="3210229" cy="66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ea typeface="Roboto"/>
                <a:cs typeface="Roboto"/>
                <a:sym typeface="Roboto"/>
              </a:rPr>
              <a:t>2. </a:t>
            </a:r>
            <a:r>
              <a:rPr lang="en" sz="2000" dirty="0" smtClean="0">
                <a:ea typeface="Roboto"/>
                <a:cs typeface="Roboto"/>
                <a:sym typeface="Roboto"/>
              </a:rPr>
              <a:t>Large</a:t>
            </a:r>
            <a:r>
              <a:rPr lang="en-US" sz="2000" dirty="0" smtClean="0">
                <a:ea typeface="Roboto"/>
                <a:cs typeface="Roboto"/>
                <a:sym typeface="Roboto"/>
              </a:rPr>
              <a:t>r</a:t>
            </a:r>
            <a:r>
              <a:rPr lang="en" sz="2000" dirty="0" smtClean="0">
                <a:ea typeface="Roboto"/>
                <a:cs typeface="Roboto"/>
                <a:sym typeface="Roboto"/>
              </a:rPr>
              <a:t> improvement</a:t>
            </a:r>
            <a:r>
              <a:rPr lang="en-US" sz="2000" dirty="0" smtClean="0">
                <a:ea typeface="Roboto"/>
                <a:cs typeface="Roboto"/>
                <a:sym typeface="Roboto"/>
              </a:rPr>
              <a:t>s</a:t>
            </a:r>
            <a:r>
              <a:rPr lang="en" sz="2000" dirty="0" smtClean="0">
                <a:ea typeface="Roboto"/>
                <a:cs typeface="Roboto"/>
                <a:sym typeface="Roboto"/>
              </a:rPr>
              <a:t> </a:t>
            </a:r>
            <a:r>
              <a:rPr lang="en" sz="2000" dirty="0">
                <a:ea typeface="Roboto"/>
                <a:cs typeface="Roboto"/>
                <a:sym typeface="Roboto"/>
              </a:rPr>
              <a:t>if training data is limited </a:t>
            </a:r>
            <a:r>
              <a:rPr lang="en" sz="2000" dirty="0" smtClean="0">
                <a:ea typeface="Roboto"/>
                <a:cs typeface="Roboto"/>
                <a:sym typeface="Roboto"/>
              </a:rPr>
              <a:t>(~</a:t>
            </a:r>
            <a:r>
              <a:rPr lang="en-US" sz="2000" dirty="0" smtClean="0">
                <a:ea typeface="Roboto"/>
                <a:cs typeface="Roboto"/>
                <a:sym typeface="Roboto"/>
              </a:rPr>
              <a:t>3</a:t>
            </a:r>
            <a:r>
              <a:rPr lang="en" sz="2000" dirty="0" smtClean="0">
                <a:ea typeface="Roboto"/>
                <a:cs typeface="Roboto"/>
                <a:sym typeface="Roboto"/>
              </a:rPr>
              <a:t>%)</a:t>
            </a:r>
            <a:endParaRPr lang="en-US" sz="2000" dirty="0" smtClean="0">
              <a:ea typeface="Roboto"/>
              <a:cs typeface="Roboto"/>
              <a:sym typeface="Roboto"/>
            </a:endParaRPr>
          </a:p>
        </p:txBody>
      </p:sp>
      <p:sp>
        <p:nvSpPr>
          <p:cNvPr id="13" name="Oval 12"/>
          <p:cNvSpPr/>
          <p:nvPr/>
        </p:nvSpPr>
        <p:spPr>
          <a:xfrm rot="20545449">
            <a:off x="544486" y="3473845"/>
            <a:ext cx="1574582" cy="821526"/>
          </a:xfrm>
          <a:prstGeom prst="ellipse">
            <a:avLst/>
          </a:prstGeom>
          <a:noFill/>
          <a:ln w="88900"/>
          <a:effectLst>
            <a:softEdge rad="254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4451"/>
            <a:ext cx="3670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Case Study</a:t>
            </a:r>
            <a:r>
              <a:rPr lang="en-US" dirty="0"/>
              <a:t> 1</a:t>
            </a:r>
            <a:r>
              <a:rPr lang="en" dirty="0"/>
              <a:t>: </a:t>
            </a:r>
            <a:r>
              <a:rPr lang="en-US" dirty="0"/>
              <a:t> Augmenting a network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84297" y="1371520"/>
            <a:ext cx="3471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a typeface="Roboto"/>
                <a:cs typeface="Roboto"/>
                <a:sym typeface="Roboto"/>
              </a:rPr>
              <a:t>3. </a:t>
            </a:r>
            <a:r>
              <a:rPr lang="en" sz="2000" dirty="0" smtClean="0">
                <a:ea typeface="Roboto"/>
                <a:cs typeface="Roboto"/>
                <a:sym typeface="Roboto"/>
              </a:rPr>
              <a:t>With </a:t>
            </a:r>
            <a:r>
              <a:rPr lang="en" sz="2000" dirty="0">
                <a:ea typeface="Roboto"/>
                <a:cs typeface="Roboto"/>
                <a:sym typeface="Roboto"/>
              </a:rPr>
              <a:t>0.5M data, constraints don’t help, or even slightly hurt</a:t>
            </a:r>
          </a:p>
        </p:txBody>
      </p:sp>
      <p:sp>
        <p:nvSpPr>
          <p:cNvPr id="16" name="Oval 15"/>
          <p:cNvSpPr/>
          <p:nvPr/>
        </p:nvSpPr>
        <p:spPr>
          <a:xfrm rot="21314120">
            <a:off x="6947113" y="1771102"/>
            <a:ext cx="1574582" cy="821526"/>
          </a:xfrm>
          <a:prstGeom prst="ellipse">
            <a:avLst/>
          </a:prstGeom>
          <a:noFill/>
          <a:ln w="88900"/>
          <a:effectLst>
            <a:softEdge rad="254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356;p38"/>
          <p:cNvSpPr txBox="1"/>
          <p:nvPr/>
        </p:nvSpPr>
        <p:spPr>
          <a:xfrm>
            <a:off x="6865828" y="3148929"/>
            <a:ext cx="2139562" cy="9984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 dirty="0">
                <a:ea typeface="Roboto"/>
                <a:cs typeface="Roboto"/>
                <a:sym typeface="Roboto"/>
              </a:rPr>
              <a:t>Have very large dataset? Just believe the data.</a:t>
            </a:r>
            <a:endParaRPr sz="2000" dirty="0"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172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" grpId="0"/>
      <p:bldP spid="16" grpId="0" animBg="1"/>
      <p:bldP spid="1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of NLI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smtClean="0"/>
                  <a:t>BERT based models over SNLI &amp; </a:t>
                </a:r>
                <a:r>
                  <a:rPr lang="en-US" sz="2800" dirty="0" err="1" smtClean="0"/>
                  <a:t>MultiNLI</a:t>
                </a:r>
                <a:r>
                  <a:rPr lang="en-US" sz="2800" dirty="0" smtClean="0"/>
                  <a:t> datasets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smtClean="0"/>
                  <a:t>Two kinds of </a:t>
                </a:r>
                <a:r>
                  <a:rPr lang="en-US" sz="2800" dirty="0" err="1" smtClean="0"/>
                  <a:t>regularizers</a:t>
                </a:r>
                <a:r>
                  <a:rPr lang="en-US" sz="2800" dirty="0" smtClean="0"/>
                  <a:t> from constraints</a:t>
                </a:r>
              </a:p>
              <a:p>
                <a:pPr marL="514350" indent="-514350" defTabSz="914400">
                  <a:spcBef>
                    <a:spcPts val="0"/>
                  </a:spcBef>
                  <a:buAutoNum type="arabicPeriod"/>
                </a:pPr>
                <a:r>
                  <a:rPr lang="en-US" sz="2800" dirty="0" smtClean="0"/>
                  <a:t>Symmetry: </a:t>
                </a:r>
                <a:endParaRPr lang="en-US" sz="2800" i="1" dirty="0" smtClean="0">
                  <a:latin typeface="Cambria Math" charset="0"/>
                </a:endParaRPr>
              </a:p>
              <a:p>
                <a:pPr marL="400050" lvl="1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∀</m:t>
                      </m:r>
                      <m:r>
                        <a:rPr lang="en-US" sz="2400" i="1">
                          <a:latin typeface="Cambria Math" charset="0"/>
                        </a:rPr>
                        <m:t>𝑃</m:t>
                      </m:r>
                      <m:r>
                        <a:rPr lang="en-US" sz="2400" i="1">
                          <a:latin typeface="Cambria Math" charset="0"/>
                        </a:rPr>
                        <m:t>, </m:t>
                      </m:r>
                      <m:r>
                        <a:rPr lang="en-US" sz="2400" i="1">
                          <a:latin typeface="Cambria Math" charset="0"/>
                        </a:rPr>
                        <m:t>𝐻</m:t>
                      </m:r>
                      <m:r>
                        <a:rPr lang="en-US" sz="2400" i="1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charset="0"/>
                        </a:rPr>
                        <m:t>Contradict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𝐻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↔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charset="0"/>
                        </a:rPr>
                        <m:t>Contradict</m:t>
                      </m:r>
                      <m:r>
                        <a:rPr lang="en-US" sz="2400" i="1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𝐻</m:t>
                      </m:r>
                      <m:r>
                        <a:rPr lang="en-US" sz="2400" i="1">
                          <a:latin typeface="Cambria Math" charset="0"/>
                        </a:rPr>
                        <m:t>, </m:t>
                      </m:r>
                      <m:r>
                        <a:rPr lang="en-US" sz="2400" i="1">
                          <a:latin typeface="Cambria Math" charset="0"/>
                        </a:rPr>
                        <m:t>𝑃</m:t>
                      </m:r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514350" indent="-514350" defTabSz="914400">
                  <a:spcBef>
                    <a:spcPts val="0"/>
                  </a:spcBef>
                  <a:buAutoNum type="arabicPeriod"/>
                </a:pPr>
                <a:endParaRPr lang="en-US" sz="2800" dirty="0"/>
              </a:p>
              <a:p>
                <a:pPr marL="514350" indent="-514350" defTabSz="914400">
                  <a:spcBef>
                    <a:spcPts val="0"/>
                  </a:spcBef>
                  <a:buAutoNum type="arabicPeriod"/>
                </a:pPr>
                <a:r>
                  <a:rPr lang="en-US" sz="2800" dirty="0" smtClean="0"/>
                  <a:t>Four transitivity constraints of the form</a:t>
                </a:r>
              </a:p>
              <a:p>
                <a:pPr marL="400050" lvl="1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Entail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𝐻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Entail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𝐻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𝑍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Entail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400050" lvl="1" indent="0" defTabSz="914400">
                  <a:spcBef>
                    <a:spcPts val="0"/>
                  </a:spcBef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309"/>
            <a:ext cx="3390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Case study </a:t>
            </a:r>
            <a:r>
              <a:rPr lang="en-US" dirty="0" smtClean="0"/>
              <a:t>2: Regularizing learning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2359153"/>
            <a:ext cx="8449056" cy="25968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963816"/>
            <a:ext cx="5266944" cy="3145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Inconsistency of a rule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</a:rPr>
                      <m:t>𝑅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93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33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7200" y="1963816"/>
            <a:ext cx="5266944" cy="3145536"/>
          </a:xfrm>
          <a:custGeom>
            <a:avLst/>
            <a:gdLst>
              <a:gd name="connsiteX0" fmla="*/ 0 w 5266944"/>
              <a:gd name="connsiteY0" fmla="*/ 0 h 3145536"/>
              <a:gd name="connsiteX1" fmla="*/ 5266944 w 5266944"/>
              <a:gd name="connsiteY1" fmla="*/ 0 h 3145536"/>
              <a:gd name="connsiteX2" fmla="*/ 5266944 w 5266944"/>
              <a:gd name="connsiteY2" fmla="*/ 3145536 h 3145536"/>
              <a:gd name="connsiteX3" fmla="*/ 0 w 5266944"/>
              <a:gd name="connsiteY3" fmla="*/ 3145536 h 3145536"/>
              <a:gd name="connsiteX4" fmla="*/ 0 w 5266944"/>
              <a:gd name="connsiteY4" fmla="*/ 0 h 3145536"/>
              <a:gd name="connsiteX5" fmla="*/ 1817795 w 5266944"/>
              <a:gd name="connsiteY5" fmla="*/ 251391 h 3145536"/>
              <a:gd name="connsiteX6" fmla="*/ 466101 w 5266944"/>
              <a:gd name="connsiteY6" fmla="*/ 1573428 h 3145536"/>
              <a:gd name="connsiteX7" fmla="*/ 1817795 w 5266944"/>
              <a:gd name="connsiteY7" fmla="*/ 2895465 h 3145536"/>
              <a:gd name="connsiteX8" fmla="*/ 2462093 w 5266944"/>
              <a:gd name="connsiteY8" fmla="*/ 2735902 h 3145536"/>
              <a:gd name="connsiteX9" fmla="*/ 2566147 w 5266944"/>
              <a:gd name="connsiteY9" fmla="*/ 2674075 h 3145536"/>
              <a:gd name="connsiteX10" fmla="*/ 2670200 w 5266944"/>
              <a:gd name="connsiteY10" fmla="*/ 2735902 h 3145536"/>
              <a:gd name="connsiteX11" fmla="*/ 3314498 w 5266944"/>
              <a:gd name="connsiteY11" fmla="*/ 2895465 h 3145536"/>
              <a:gd name="connsiteX12" fmla="*/ 4666192 w 5266944"/>
              <a:gd name="connsiteY12" fmla="*/ 1573428 h 3145536"/>
              <a:gd name="connsiteX13" fmla="*/ 3314498 w 5266944"/>
              <a:gd name="connsiteY13" fmla="*/ 251391 h 3145536"/>
              <a:gd name="connsiteX14" fmla="*/ 2670200 w 5266944"/>
              <a:gd name="connsiteY14" fmla="*/ 410954 h 3145536"/>
              <a:gd name="connsiteX15" fmla="*/ 2566147 w 5266944"/>
              <a:gd name="connsiteY15" fmla="*/ 472781 h 3145536"/>
              <a:gd name="connsiteX16" fmla="*/ 2462093 w 5266944"/>
              <a:gd name="connsiteY16" fmla="*/ 410954 h 3145536"/>
              <a:gd name="connsiteX17" fmla="*/ 1817795 w 5266944"/>
              <a:gd name="connsiteY17" fmla="*/ 251391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66944" h="3145536">
                <a:moveTo>
                  <a:pt x="0" y="0"/>
                </a:moveTo>
                <a:lnTo>
                  <a:pt x="5266944" y="0"/>
                </a:lnTo>
                <a:lnTo>
                  <a:pt x="5266944" y="3145536"/>
                </a:lnTo>
                <a:lnTo>
                  <a:pt x="0" y="3145536"/>
                </a:lnTo>
                <a:lnTo>
                  <a:pt x="0" y="0"/>
                </a:lnTo>
                <a:close/>
                <a:moveTo>
                  <a:pt x="1817795" y="251391"/>
                </a:moveTo>
                <a:cubicBezTo>
                  <a:pt x="1071275" y="251391"/>
                  <a:pt x="466101" y="843287"/>
                  <a:pt x="466101" y="1573428"/>
                </a:cubicBezTo>
                <a:cubicBezTo>
                  <a:pt x="466101" y="2303569"/>
                  <a:pt x="1071275" y="2895465"/>
                  <a:pt x="1817795" y="2895465"/>
                </a:cubicBezTo>
                <a:cubicBezTo>
                  <a:pt x="2051083" y="2895465"/>
                  <a:pt x="2270567" y="2837663"/>
                  <a:pt x="2462093" y="2735902"/>
                </a:cubicBezTo>
                <a:lnTo>
                  <a:pt x="2566147" y="2674075"/>
                </a:lnTo>
                <a:lnTo>
                  <a:pt x="2670200" y="2735902"/>
                </a:lnTo>
                <a:cubicBezTo>
                  <a:pt x="2861726" y="2837663"/>
                  <a:pt x="3081211" y="2895465"/>
                  <a:pt x="3314498" y="2895465"/>
                </a:cubicBezTo>
                <a:cubicBezTo>
                  <a:pt x="4061018" y="2895465"/>
                  <a:pt x="4666192" y="2303569"/>
                  <a:pt x="4666192" y="1573428"/>
                </a:cubicBezTo>
                <a:cubicBezTo>
                  <a:pt x="4666192" y="843287"/>
                  <a:pt x="4061018" y="251391"/>
                  <a:pt x="3314498" y="251391"/>
                </a:cubicBezTo>
                <a:cubicBezTo>
                  <a:pt x="3081211" y="251391"/>
                  <a:pt x="2861726" y="309193"/>
                  <a:pt x="2670200" y="410954"/>
                </a:cubicBezTo>
                <a:lnTo>
                  <a:pt x="2566147" y="472781"/>
                </a:lnTo>
                <a:lnTo>
                  <a:pt x="2462093" y="410954"/>
                </a:lnTo>
                <a:cubicBezTo>
                  <a:pt x="2270567" y="309193"/>
                  <a:pt x="2051083" y="251391"/>
                  <a:pt x="1817795" y="251391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1631240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examples</a:t>
            </a:r>
            <a:endParaRPr lang="en-US" sz="20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237744" y="2215207"/>
            <a:ext cx="5358384" cy="3881806"/>
            <a:chOff x="237744" y="2215207"/>
            <a:chExt cx="5358384" cy="3881806"/>
          </a:xfrm>
        </p:grpSpPr>
        <p:sp>
          <p:nvSpPr>
            <p:cNvPr id="12" name="Freeform 11"/>
            <p:cNvSpPr/>
            <p:nvPr/>
          </p:nvSpPr>
          <p:spPr>
            <a:xfrm>
              <a:off x="941589" y="2215207"/>
              <a:ext cx="2100046" cy="2644074"/>
            </a:xfrm>
            <a:custGeom>
              <a:avLst/>
              <a:gdLst>
                <a:gd name="connsiteX0" fmla="*/ 1351694 w 2100046"/>
                <a:gd name="connsiteY0" fmla="*/ 0 h 2644074"/>
                <a:gd name="connsiteX1" fmla="*/ 1995992 w 2100046"/>
                <a:gd name="connsiteY1" fmla="*/ 159563 h 2644074"/>
                <a:gd name="connsiteX2" fmla="*/ 2100046 w 2100046"/>
                <a:gd name="connsiteY2" fmla="*/ 221390 h 2644074"/>
                <a:gd name="connsiteX3" fmla="*/ 2092652 w 2100046"/>
                <a:gd name="connsiteY3" fmla="*/ 225783 h 2644074"/>
                <a:gd name="connsiteX4" fmla="*/ 1496703 w 2100046"/>
                <a:gd name="connsiteY4" fmla="*/ 1322037 h 2644074"/>
                <a:gd name="connsiteX5" fmla="*/ 2092652 w 2100046"/>
                <a:gd name="connsiteY5" fmla="*/ 2418291 h 2644074"/>
                <a:gd name="connsiteX6" fmla="*/ 2100046 w 2100046"/>
                <a:gd name="connsiteY6" fmla="*/ 2422684 h 2644074"/>
                <a:gd name="connsiteX7" fmla="*/ 1995992 w 2100046"/>
                <a:gd name="connsiteY7" fmla="*/ 2484511 h 2644074"/>
                <a:gd name="connsiteX8" fmla="*/ 1351694 w 2100046"/>
                <a:gd name="connsiteY8" fmla="*/ 2644074 h 2644074"/>
                <a:gd name="connsiteX9" fmla="*/ 0 w 2100046"/>
                <a:gd name="connsiteY9" fmla="*/ 1322037 h 2644074"/>
                <a:gd name="connsiteX10" fmla="*/ 1351694 w 2100046"/>
                <a:gd name="connsiteY10" fmla="*/ 0 h 264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046" h="2644074">
                  <a:moveTo>
                    <a:pt x="1351694" y="0"/>
                  </a:moveTo>
                  <a:cubicBezTo>
                    <a:pt x="1584982" y="0"/>
                    <a:pt x="1804466" y="57802"/>
                    <a:pt x="1995992" y="159563"/>
                  </a:cubicBezTo>
                  <a:lnTo>
                    <a:pt x="2100046" y="221390"/>
                  </a:lnTo>
                  <a:lnTo>
                    <a:pt x="2092652" y="225783"/>
                  </a:lnTo>
                  <a:cubicBezTo>
                    <a:pt x="1733099" y="463363"/>
                    <a:pt x="1496703" y="865699"/>
                    <a:pt x="1496703" y="1322037"/>
                  </a:cubicBezTo>
                  <a:cubicBezTo>
                    <a:pt x="1496703" y="1778375"/>
                    <a:pt x="1733099" y="2180712"/>
                    <a:pt x="2092652" y="2418291"/>
                  </a:cubicBezTo>
                  <a:lnTo>
                    <a:pt x="2100046" y="2422684"/>
                  </a:lnTo>
                  <a:lnTo>
                    <a:pt x="1995992" y="2484511"/>
                  </a:lnTo>
                  <a:cubicBezTo>
                    <a:pt x="1804466" y="2586272"/>
                    <a:pt x="1584982" y="2644074"/>
                    <a:pt x="1351694" y="2644074"/>
                  </a:cubicBezTo>
                  <a:cubicBezTo>
                    <a:pt x="605174" y="2644074"/>
                    <a:pt x="0" y="2052178"/>
                    <a:pt x="0" y="1322037"/>
                  </a:cubicBezTo>
                  <a:cubicBezTo>
                    <a:pt x="0" y="591896"/>
                    <a:pt x="605174" y="0"/>
                    <a:pt x="135169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23348" y="2215207"/>
              <a:ext cx="2100045" cy="2644074"/>
            </a:xfrm>
            <a:custGeom>
              <a:avLst/>
              <a:gdLst>
                <a:gd name="connsiteX0" fmla="*/ 748351 w 2100045"/>
                <a:gd name="connsiteY0" fmla="*/ 0 h 2644074"/>
                <a:gd name="connsiteX1" fmla="*/ 2100045 w 2100045"/>
                <a:gd name="connsiteY1" fmla="*/ 1322037 h 2644074"/>
                <a:gd name="connsiteX2" fmla="*/ 748351 w 2100045"/>
                <a:gd name="connsiteY2" fmla="*/ 2644074 h 2644074"/>
                <a:gd name="connsiteX3" fmla="*/ 104053 w 2100045"/>
                <a:gd name="connsiteY3" fmla="*/ 2484511 h 2644074"/>
                <a:gd name="connsiteX4" fmla="*/ 0 w 2100045"/>
                <a:gd name="connsiteY4" fmla="*/ 2422684 h 2644074"/>
                <a:gd name="connsiteX5" fmla="*/ 7393 w 2100045"/>
                <a:gd name="connsiteY5" fmla="*/ 2418291 h 2644074"/>
                <a:gd name="connsiteX6" fmla="*/ 603342 w 2100045"/>
                <a:gd name="connsiteY6" fmla="*/ 1322037 h 2644074"/>
                <a:gd name="connsiteX7" fmla="*/ 7393 w 2100045"/>
                <a:gd name="connsiteY7" fmla="*/ 225783 h 2644074"/>
                <a:gd name="connsiteX8" fmla="*/ 0 w 2100045"/>
                <a:gd name="connsiteY8" fmla="*/ 221390 h 2644074"/>
                <a:gd name="connsiteX9" fmla="*/ 104053 w 2100045"/>
                <a:gd name="connsiteY9" fmla="*/ 159563 h 2644074"/>
                <a:gd name="connsiteX10" fmla="*/ 748351 w 2100045"/>
                <a:gd name="connsiteY10" fmla="*/ 0 h 264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045" h="2644074">
                  <a:moveTo>
                    <a:pt x="748351" y="0"/>
                  </a:moveTo>
                  <a:cubicBezTo>
                    <a:pt x="1494871" y="0"/>
                    <a:pt x="2100045" y="591896"/>
                    <a:pt x="2100045" y="1322037"/>
                  </a:cubicBezTo>
                  <a:cubicBezTo>
                    <a:pt x="2100045" y="2052178"/>
                    <a:pt x="1494871" y="2644074"/>
                    <a:pt x="748351" y="2644074"/>
                  </a:cubicBezTo>
                  <a:cubicBezTo>
                    <a:pt x="515064" y="2644074"/>
                    <a:pt x="295579" y="2586272"/>
                    <a:pt x="104053" y="2484511"/>
                  </a:cubicBezTo>
                  <a:lnTo>
                    <a:pt x="0" y="2422684"/>
                  </a:lnTo>
                  <a:lnTo>
                    <a:pt x="7393" y="2418291"/>
                  </a:lnTo>
                  <a:cubicBezTo>
                    <a:pt x="366946" y="2180712"/>
                    <a:pt x="603342" y="1778375"/>
                    <a:pt x="603342" y="1322037"/>
                  </a:cubicBezTo>
                  <a:cubicBezTo>
                    <a:pt x="603342" y="865699"/>
                    <a:pt x="366946" y="463363"/>
                    <a:pt x="7393" y="225783"/>
                  </a:cubicBezTo>
                  <a:lnTo>
                    <a:pt x="0" y="221390"/>
                  </a:lnTo>
                  <a:lnTo>
                    <a:pt x="104053" y="159563"/>
                  </a:lnTo>
                  <a:cubicBezTo>
                    <a:pt x="295579" y="57802"/>
                    <a:pt x="515064" y="0"/>
                    <a:pt x="748351" y="0"/>
                  </a:cubicBez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420005" y="2436597"/>
              <a:ext cx="1206685" cy="2201294"/>
            </a:xfrm>
            <a:custGeom>
              <a:avLst/>
              <a:gdLst>
                <a:gd name="connsiteX0" fmla="*/ 603343 w 1206685"/>
                <a:gd name="connsiteY0" fmla="*/ 0 h 2201294"/>
                <a:gd name="connsiteX1" fmla="*/ 610736 w 1206685"/>
                <a:gd name="connsiteY1" fmla="*/ 4393 h 2201294"/>
                <a:gd name="connsiteX2" fmla="*/ 1206685 w 1206685"/>
                <a:gd name="connsiteY2" fmla="*/ 1100647 h 2201294"/>
                <a:gd name="connsiteX3" fmla="*/ 610736 w 1206685"/>
                <a:gd name="connsiteY3" fmla="*/ 2196901 h 2201294"/>
                <a:gd name="connsiteX4" fmla="*/ 603343 w 1206685"/>
                <a:gd name="connsiteY4" fmla="*/ 2201294 h 2201294"/>
                <a:gd name="connsiteX5" fmla="*/ 595949 w 1206685"/>
                <a:gd name="connsiteY5" fmla="*/ 2196901 h 2201294"/>
                <a:gd name="connsiteX6" fmla="*/ 0 w 1206685"/>
                <a:gd name="connsiteY6" fmla="*/ 1100647 h 2201294"/>
                <a:gd name="connsiteX7" fmla="*/ 595949 w 1206685"/>
                <a:gd name="connsiteY7" fmla="*/ 4393 h 2201294"/>
                <a:gd name="connsiteX8" fmla="*/ 603343 w 1206685"/>
                <a:gd name="connsiteY8" fmla="*/ 0 h 22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685" h="2201294">
                  <a:moveTo>
                    <a:pt x="603343" y="0"/>
                  </a:moveTo>
                  <a:lnTo>
                    <a:pt x="610736" y="4393"/>
                  </a:lnTo>
                  <a:cubicBezTo>
                    <a:pt x="970289" y="241973"/>
                    <a:pt x="1206685" y="644309"/>
                    <a:pt x="1206685" y="1100647"/>
                  </a:cubicBezTo>
                  <a:cubicBezTo>
                    <a:pt x="1206685" y="1556985"/>
                    <a:pt x="970289" y="1959322"/>
                    <a:pt x="610736" y="2196901"/>
                  </a:cubicBezTo>
                  <a:lnTo>
                    <a:pt x="603343" y="2201294"/>
                  </a:lnTo>
                  <a:lnTo>
                    <a:pt x="595949" y="2196901"/>
                  </a:lnTo>
                  <a:cubicBezTo>
                    <a:pt x="236396" y="1959322"/>
                    <a:pt x="0" y="1556985"/>
                    <a:pt x="0" y="1100647"/>
                  </a:cubicBezTo>
                  <a:cubicBezTo>
                    <a:pt x="0" y="644309"/>
                    <a:pt x="236396" y="241973"/>
                    <a:pt x="595949" y="4393"/>
                  </a:cubicBezTo>
                  <a:lnTo>
                    <a:pt x="603343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7744" y="5389127"/>
                  <a:ext cx="211607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Examples where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holds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744" y="5389127"/>
                  <a:ext cx="2116073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882" t="-4310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26690" y="5389126"/>
                  <a:ext cx="196943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Examples where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holds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690" y="5389126"/>
                  <a:ext cx="1969438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06" t="-4310" r="-1238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5" idx="0"/>
            </p:cNvCxnSpPr>
            <p:nvPr/>
          </p:nvCxnSpPr>
          <p:spPr>
            <a:xfrm flipV="1">
              <a:off x="1295781" y="4637891"/>
              <a:ext cx="258699" cy="7512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0"/>
            </p:cNvCxnSpPr>
            <p:nvPr/>
          </p:nvCxnSpPr>
          <p:spPr>
            <a:xfrm flipH="1" flipV="1">
              <a:off x="4187955" y="4859282"/>
              <a:ext cx="423454" cy="5298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278768" y="1525437"/>
            <a:ext cx="2408032" cy="2837523"/>
            <a:chOff x="6107079" y="1557908"/>
            <a:chExt cx="2408032" cy="2837523"/>
          </a:xfrm>
        </p:grpSpPr>
        <p:grpSp>
          <p:nvGrpSpPr>
            <p:cNvPr id="28" name="Group 27"/>
            <p:cNvGrpSpPr/>
            <p:nvPr/>
          </p:nvGrpSpPr>
          <p:grpSpPr>
            <a:xfrm>
              <a:off x="6594667" y="2529261"/>
              <a:ext cx="1432855" cy="1866170"/>
              <a:chOff x="6912864" y="1963816"/>
              <a:chExt cx="1975104" cy="2572402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7473807" y="1963816"/>
                <a:ext cx="797990" cy="1004714"/>
              </a:xfrm>
              <a:custGeom>
                <a:avLst/>
                <a:gdLst>
                  <a:gd name="connsiteX0" fmla="*/ 748351 w 2100045"/>
                  <a:gd name="connsiteY0" fmla="*/ 0 h 2644074"/>
                  <a:gd name="connsiteX1" fmla="*/ 2100045 w 2100045"/>
                  <a:gd name="connsiteY1" fmla="*/ 1322037 h 2644074"/>
                  <a:gd name="connsiteX2" fmla="*/ 748351 w 2100045"/>
                  <a:gd name="connsiteY2" fmla="*/ 2644074 h 2644074"/>
                  <a:gd name="connsiteX3" fmla="*/ 104053 w 2100045"/>
                  <a:gd name="connsiteY3" fmla="*/ 2484511 h 2644074"/>
                  <a:gd name="connsiteX4" fmla="*/ 0 w 2100045"/>
                  <a:gd name="connsiteY4" fmla="*/ 2422684 h 2644074"/>
                  <a:gd name="connsiteX5" fmla="*/ 7393 w 2100045"/>
                  <a:gd name="connsiteY5" fmla="*/ 2418291 h 2644074"/>
                  <a:gd name="connsiteX6" fmla="*/ 603342 w 2100045"/>
                  <a:gd name="connsiteY6" fmla="*/ 1322037 h 2644074"/>
                  <a:gd name="connsiteX7" fmla="*/ 7393 w 2100045"/>
                  <a:gd name="connsiteY7" fmla="*/ 225783 h 2644074"/>
                  <a:gd name="connsiteX8" fmla="*/ 0 w 2100045"/>
                  <a:gd name="connsiteY8" fmla="*/ 221390 h 2644074"/>
                  <a:gd name="connsiteX9" fmla="*/ 104053 w 2100045"/>
                  <a:gd name="connsiteY9" fmla="*/ 159563 h 2644074"/>
                  <a:gd name="connsiteX10" fmla="*/ 748351 w 2100045"/>
                  <a:gd name="connsiteY10" fmla="*/ 0 h 264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0045" h="2644074">
                    <a:moveTo>
                      <a:pt x="748351" y="0"/>
                    </a:moveTo>
                    <a:cubicBezTo>
                      <a:pt x="1494871" y="0"/>
                      <a:pt x="2100045" y="591896"/>
                      <a:pt x="2100045" y="1322037"/>
                    </a:cubicBezTo>
                    <a:cubicBezTo>
                      <a:pt x="2100045" y="2052178"/>
                      <a:pt x="1494871" y="2644074"/>
                      <a:pt x="748351" y="2644074"/>
                    </a:cubicBezTo>
                    <a:cubicBezTo>
                      <a:pt x="515064" y="2644074"/>
                      <a:pt x="295579" y="2586272"/>
                      <a:pt x="104053" y="2484511"/>
                    </a:cubicBezTo>
                    <a:lnTo>
                      <a:pt x="0" y="2422684"/>
                    </a:lnTo>
                    <a:lnTo>
                      <a:pt x="7393" y="2418291"/>
                    </a:lnTo>
                    <a:cubicBezTo>
                      <a:pt x="366946" y="2180712"/>
                      <a:pt x="603342" y="1778375"/>
                      <a:pt x="603342" y="1322037"/>
                    </a:cubicBezTo>
                    <a:cubicBezTo>
                      <a:pt x="603342" y="865699"/>
                      <a:pt x="366946" y="463363"/>
                      <a:pt x="7393" y="225783"/>
                    </a:cubicBezTo>
                    <a:lnTo>
                      <a:pt x="0" y="221390"/>
                    </a:lnTo>
                    <a:lnTo>
                      <a:pt x="104053" y="159563"/>
                    </a:lnTo>
                    <a:cubicBezTo>
                      <a:pt x="295579" y="57802"/>
                      <a:pt x="515064" y="0"/>
                      <a:pt x="748351" y="0"/>
                    </a:cubicBezTo>
                    <a:close/>
                  </a:path>
                </a:pathLst>
              </a:custGeom>
              <a:solidFill>
                <a:schemeClr val="accent2">
                  <a:alpha val="36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168896" y="3237770"/>
                <a:ext cx="1298448" cy="12984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912864" y="3041682"/>
                <a:ext cx="197510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6107079" y="1557908"/>
              <a:ext cx="24080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/>
                <a:t>Inconsistency</a:t>
              </a:r>
              <a:endParaRPr lang="en-US" sz="320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-1309"/>
            <a:ext cx="3390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Case study 2: Regularizing learning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7179" y="4711100"/>
            <a:ext cx="3811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r>
              <a:rPr lang="en-US" sz="2400">
                <a:solidFill>
                  <a:schemeClr val="accent2"/>
                </a:solidFill>
              </a:rPr>
              <a:t>Inconsistency</a:t>
            </a:r>
            <a:r>
              <a:rPr lang="en-US" sz="2400"/>
              <a:t> = fraction of examples where the antecedent is true, but the consequent is not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51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Results: Consistency of NLI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617857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473145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34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20615" y="4374360"/>
            <a:ext cx="590277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1. Merely adding more data does not make models consistent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Regularizers</a:t>
            </a:r>
            <a:r>
              <a:rPr lang="en-US" dirty="0" smtClean="0"/>
              <a:t> help with consistency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309"/>
            <a:ext cx="3390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Case study 2: Regularizing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7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35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1293730"/>
            <a:ext cx="7242048" cy="5427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74739" y="4922123"/>
            <a:ext cx="512137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Logic can be a connection between these representations of meaning and vector representations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4535424" y="4315968"/>
            <a:ext cx="36576" cy="60615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0"/>
          </p:cNvCxnSpPr>
          <p:nvPr/>
        </p:nvCxnSpPr>
        <p:spPr>
          <a:xfrm flipV="1">
            <a:off x="4535424" y="4315968"/>
            <a:ext cx="2017776" cy="60615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0"/>
          </p:cNvCxnSpPr>
          <p:nvPr/>
        </p:nvCxnSpPr>
        <p:spPr>
          <a:xfrm flipV="1">
            <a:off x="4535424" y="3103829"/>
            <a:ext cx="2237232" cy="18182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72000" y="673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“What makes you so sure that mathematical logic corresponds to the way we think?”</a:t>
            </a:r>
          </a:p>
          <a:p>
            <a:pPr lvl="0" algn="r">
              <a:defRPr/>
            </a:pPr>
            <a:r>
              <a:rPr lang="en-US" dirty="0"/>
              <a:t>— Stanislaw </a:t>
            </a:r>
            <a:r>
              <a:rPr lang="en-US" dirty="0" err="1" smtClean="0"/>
              <a:t>Ulam</a:t>
            </a:r>
            <a:r>
              <a:rPr lang="en-US" dirty="0" smtClean="0"/>
              <a:t> (maybe)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Final, final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en-US" sz="2800" dirty="0" smtClean="0"/>
              <a:t>Logic is a convenient language to convey information to models</a:t>
            </a:r>
          </a:p>
          <a:p>
            <a:pPr defTabSz="914400">
              <a:spcBef>
                <a:spcPts val="0"/>
              </a:spcBef>
            </a:pPr>
            <a:endParaRPr lang="en-US" sz="2800" dirty="0"/>
          </a:p>
          <a:p>
            <a:pPr defTabSz="914400">
              <a:spcBef>
                <a:spcPts val="0"/>
              </a:spcBef>
            </a:pPr>
            <a:r>
              <a:rPr lang="en-US" sz="2800" dirty="0" smtClean="0"/>
              <a:t>Logic and neural networks can play nice with each other if we relax logic systematically</a:t>
            </a:r>
          </a:p>
          <a:p>
            <a:pPr lvl="1" defTabSz="914400">
              <a:spcBef>
                <a:spcPts val="0"/>
              </a:spcBef>
            </a:pPr>
            <a:r>
              <a:rPr lang="en-US" sz="2400" dirty="0" smtClean="0"/>
              <a:t>Either augment the model itself,</a:t>
            </a:r>
          </a:p>
          <a:p>
            <a:pPr lvl="1" defTabSz="914400">
              <a:spcBef>
                <a:spcPts val="0"/>
              </a:spcBef>
            </a:pPr>
            <a:r>
              <a:rPr lang="en-US" sz="2400" dirty="0" smtClean="0"/>
              <a:t>Or, modify the loss function for training the model</a:t>
            </a:r>
          </a:p>
          <a:p>
            <a:pPr defTabSz="914400">
              <a:spcBef>
                <a:spcPts val="0"/>
              </a:spcBef>
            </a:pPr>
            <a:endParaRPr lang="en-US" sz="2800" dirty="0"/>
          </a:p>
          <a:p>
            <a:pPr defTabSz="914400">
              <a:spcBef>
                <a:spcPts val="0"/>
              </a:spcBef>
            </a:pPr>
            <a:r>
              <a:rPr lang="en-US" sz="2800" dirty="0" smtClean="0"/>
              <a:t>Think about consistency of models</a:t>
            </a:r>
          </a:p>
          <a:p>
            <a:pPr lvl="1" defTabSz="914400">
              <a:spcBef>
                <a:spcPts val="0"/>
              </a:spcBef>
            </a:pPr>
            <a:endParaRPr lang="en-US" sz="2400" dirty="0" smtClean="0"/>
          </a:p>
          <a:p>
            <a:pPr defTabSz="914400">
              <a:spcBef>
                <a:spcPts val="0"/>
              </a:spcBef>
            </a:pPr>
            <a:endParaRPr lang="en-US" sz="2800" dirty="0"/>
          </a:p>
          <a:p>
            <a:pPr defTabSz="914400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97964" y="5687259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Questions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e:Nova-totius-terrarum-orbis-geographica-ac-hydrographica-tabul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5636" y="0"/>
            <a:ext cx="9975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4294967295"/>
          </p:nvPr>
        </p:nvSpPr>
        <p:spPr>
          <a:xfrm>
            <a:off x="2712995" y="4952047"/>
            <a:ext cx="3718009" cy="118840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Extra slides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Here be dragons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714 -0.24861" pathEditMode="relative" ptsTypes="AA">
                                      <p:cBhvr>
                                        <p:cTn id="6" dur="3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31714 -0.24861 L -0.31714 -0.24861" pathEditMode="relative" ptsTypes="AA">
                                      <p:cBhvr>
                                        <p:cTn id="11" dur="3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31714 -0.24861 L 0 0" pathEditMode="relative" ptsTypes="AA">
                                      <p:cBhvr>
                                        <p:cTn id="14" dur="3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6" dur="30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" dirty="0" smtClean="0"/>
              <a:t>Case Studies</a:t>
            </a:r>
            <a:endParaRPr lang="en" dirty="0"/>
          </a:p>
        </p:txBody>
      </p:sp>
      <p:sp>
        <p:nvSpPr>
          <p:cNvPr id="248" name="Google Shape;248;p30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Case study 1: Augmenting a reading comprehension model</a:t>
            </a:r>
            <a:endParaRPr lang="en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Case study </a:t>
            </a:r>
            <a:r>
              <a:rPr lang="en-US" dirty="0" smtClean="0"/>
              <a:t>2:  Augmenting a natural language inference model</a:t>
            </a:r>
            <a:endParaRPr lang="en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Case study 3: Making natural language inference more consistent</a:t>
            </a:r>
          </a:p>
        </p:txBody>
      </p:sp>
      <p:sp>
        <p:nvSpPr>
          <p:cNvPr id="249" name="Google Shape;249;p3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228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neural networks understand text?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00138" y="1417638"/>
            <a:ext cx="7586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</a:t>
            </a:r>
            <a:r>
              <a:rPr lang="en-US" sz="2400" dirty="0" smtClean="0"/>
              <a:t>	John </a:t>
            </a:r>
            <a:r>
              <a:rPr lang="en-US" sz="2400" dirty="0"/>
              <a:t>is on a train to Berlin. </a:t>
            </a:r>
            <a:endParaRPr lang="en-US" sz="2400" dirty="0" smtClean="0"/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H</a:t>
            </a:r>
            <a:r>
              <a:rPr lang="en-US" sz="2400" dirty="0" smtClean="0"/>
              <a:t> 	John is traveling to Berlin. 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Z</a:t>
            </a:r>
            <a:r>
              <a:rPr lang="en-US" sz="2400" dirty="0" smtClean="0"/>
              <a:t>	John is having lunch in Berlin.</a:t>
            </a:r>
            <a:endParaRPr lang="en-US" sz="2400" dirty="0"/>
          </a:p>
        </p:txBody>
      </p:sp>
      <p:sp>
        <p:nvSpPr>
          <p:cNvPr id="16" name="Google Shape;86;p14"/>
          <p:cNvSpPr txBox="1"/>
          <p:nvPr/>
        </p:nvSpPr>
        <p:spPr>
          <a:xfrm>
            <a:off x="0" y="5478085"/>
            <a:ext cx="9144000" cy="65057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dirty="0" smtClean="0">
                <a:ea typeface="Courier" charset="0"/>
                <a:cs typeface="Courier" charset="0"/>
                <a:sym typeface="Roboto"/>
              </a:rPr>
              <a:t>Can today’s neural networks use such “advice”?</a:t>
            </a:r>
            <a:endParaRPr sz="2400" dirty="0">
              <a:ea typeface="Courier" charset="0"/>
              <a:cs typeface="Courier" charset="0"/>
              <a:sym typeface="Robot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497" y="4001859"/>
            <a:ext cx="75713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If </a:t>
            </a:r>
            <a:r>
              <a:rPr lang="en-US" sz="2400" i="1" dirty="0" smtClean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P entails H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and </a:t>
            </a:r>
            <a:r>
              <a:rPr lang="en-US" sz="2400" i="1" dirty="0" smtClean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H contradicts Z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	</a:t>
            </a:r>
          </a:p>
          <a:p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	then </a:t>
            </a:r>
            <a:r>
              <a:rPr lang="en-US" sz="2400" dirty="0" smtClean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P contradicts Z</a:t>
            </a:r>
            <a:endParaRPr lang="en-US" sz="2400" dirty="0">
              <a:solidFill>
                <a:schemeClr val="accent2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 smtClean="0"/>
              <a:t>Reading Comprehension</a:t>
            </a:r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" dirty="0" smtClean="0">
                    <a:sym typeface="Roboto"/>
                  </a:rPr>
                  <a:t>SQuAD v1.1</a:t>
                </a:r>
                <a:r>
                  <a:rPr lang="en-US" dirty="0" smtClean="0">
                    <a:sym typeface="Roboto"/>
                  </a:rPr>
                  <a:t>dataset, </a:t>
                </a:r>
                <a:r>
                  <a:rPr lang="en-US" dirty="0" err="1" smtClean="0">
                    <a:sym typeface="Roboto"/>
                  </a:rPr>
                  <a:t>BiDAF</a:t>
                </a:r>
                <a:r>
                  <a:rPr lang="en-US" dirty="0" smtClean="0">
                    <a:sym typeface="Roboto"/>
                  </a:rPr>
                  <a:t> model </a:t>
                </a:r>
                <a:r>
                  <a:rPr lang="en-US" sz="2200" dirty="0" smtClean="0">
                    <a:sym typeface="Roboto"/>
                  </a:rPr>
                  <a:t>(</a:t>
                </a:r>
                <a:r>
                  <a:rPr lang="en-US" sz="2200" dirty="0" err="1" smtClean="0">
                    <a:sym typeface="Roboto"/>
                  </a:rPr>
                  <a:t>Seo</a:t>
                </a:r>
                <a:r>
                  <a:rPr lang="en-US" sz="2200" dirty="0" smtClean="0">
                    <a:sym typeface="Roboto"/>
                  </a:rPr>
                  <a:t> et al 2016)</a:t>
                </a:r>
              </a:p>
              <a:p>
                <a:endParaRPr lang="en-US" dirty="0" smtClean="0">
                  <a:sym typeface="Roboto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Roboto"/>
                  </a:rPr>
                  <a:t>One constraint: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Courier New"/>
                  </a:rPr>
                  <a:t>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>
                    <a:sym typeface="Courier New"/>
                  </a:rPr>
                  <a:t> word in the paragraph of text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ym typeface="Courier New"/>
                  </a:rPr>
                  <a:t>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ourier" charset="0"/>
                            <a:cs typeface="Courier" charset="0"/>
                            <a:sym typeface="Courier New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sym typeface="Courier New"/>
                  </a:rPr>
                  <a:t> </a:t>
                </a:r>
                <a:r>
                  <a:rPr lang="en-US" dirty="0" smtClean="0">
                    <a:sym typeface="Courier New"/>
                  </a:rPr>
                  <a:t>word in the question</a:t>
                </a:r>
              </a:p>
              <a:p>
                <a:pPr lvl="1"/>
                <a:endParaRPr lang="en-US" dirty="0" smtClean="0">
                  <a:sym typeface="Roboto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Related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  <a:ea typeface="Courier" charset="0"/>
                          <a:cs typeface="Courier" charset="0"/>
                          <a:sym typeface="Courier New"/>
                        </a:rPr>
                        <m:t>Align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ourier" charset="0"/>
                              <a:cs typeface="Courier" charset="0"/>
                              <a:sym typeface="Courier New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ourier" charset="0"/>
                                  <a:cs typeface="Courier" charset="0"/>
                                  <a:sym typeface="Courier New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" dirty="0">
                  <a:latin typeface="Courier" charset="0"/>
                  <a:ea typeface="Courier" charset="0"/>
                  <a:cs typeface="Courier" charset="0"/>
                  <a:sym typeface="Courier New"/>
                </a:endParaRPr>
              </a:p>
              <a:p>
                <a:endParaRPr lang="en-US" dirty="0" smtClean="0">
                  <a:sym typeface="Roboto"/>
                </a:endParaRPr>
              </a:p>
              <a:p>
                <a:endParaRPr lang="en-US" dirty="0" smtClean="0">
                  <a:sym typeface="Roboto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Roboto"/>
                  </a:rPr>
                  <a:t>Relatedness from </a:t>
                </a:r>
                <a:r>
                  <a:rPr lang="en-US" dirty="0" err="1" smtClean="0">
                    <a:sym typeface="Roboto"/>
                  </a:rPr>
                  <a:t>ConceptNet</a:t>
                </a:r>
                <a:r>
                  <a:rPr lang="en-US" dirty="0" smtClean="0">
                    <a:sym typeface="Roboto"/>
                  </a:rPr>
                  <a:t> </a:t>
                </a:r>
                <a:endParaRPr lang="en" dirty="0" smtClean="0">
                  <a:sym typeface="Roboto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3774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8" name="Google Shape;278;p3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39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2011680" y="4626864"/>
            <a:ext cx="476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(If two words are related, they should be aligned)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4451"/>
            <a:ext cx="149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Case Study</a:t>
            </a:r>
            <a:r>
              <a:rPr lang="en-US" dirty="0"/>
              <a:t> 1</a:t>
            </a:r>
            <a:r>
              <a:rPr lang="en" dirty="0"/>
              <a:t>: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078224"/>
            <a:ext cx="7827264" cy="22781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9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Results</a:t>
            </a:r>
            <a:r>
              <a:rPr lang="en" dirty="0"/>
              <a:t>: Reading Comprehension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277741"/>
              </p:ext>
            </p:extLst>
          </p:nvPr>
        </p:nvGraphicFramePr>
        <p:xfrm>
          <a:off x="457200" y="188442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40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83067" y="1856232"/>
            <a:ext cx="6559745" cy="1753350"/>
            <a:chOff x="918475" y="1600200"/>
            <a:chExt cx="6559745" cy="1753350"/>
          </a:xfrm>
        </p:grpSpPr>
        <p:cxnSp>
          <p:nvCxnSpPr>
            <p:cNvPr id="6" name="Google Shape;298;p34"/>
            <p:cNvCxnSpPr/>
            <p:nvPr/>
          </p:nvCxnSpPr>
          <p:spPr>
            <a:xfrm rot="10800000" flipH="1">
              <a:off x="918475" y="3094350"/>
              <a:ext cx="650700" cy="259200"/>
            </a:xfrm>
            <a:prstGeom prst="straightConnector1">
              <a:avLst/>
            </a:prstGeom>
            <a:ln w="31750"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" name="Google Shape;298;p34"/>
            <p:cNvCxnSpPr/>
            <p:nvPr/>
          </p:nvCxnSpPr>
          <p:spPr>
            <a:xfrm rot="10800000" flipH="1">
              <a:off x="2804425" y="2446650"/>
              <a:ext cx="650700" cy="259200"/>
            </a:xfrm>
            <a:prstGeom prst="straightConnector1">
              <a:avLst/>
            </a:prstGeom>
            <a:ln w="31750"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" name="Google Shape;298;p34"/>
            <p:cNvCxnSpPr/>
            <p:nvPr/>
          </p:nvCxnSpPr>
          <p:spPr>
            <a:xfrm rot="10800000" flipH="1">
              <a:off x="4756669" y="1987926"/>
              <a:ext cx="650700" cy="259200"/>
            </a:xfrm>
            <a:prstGeom prst="straightConnector1">
              <a:avLst/>
            </a:prstGeom>
            <a:ln w="31750"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Google Shape;298;p34"/>
            <p:cNvCxnSpPr/>
            <p:nvPr/>
          </p:nvCxnSpPr>
          <p:spPr>
            <a:xfrm rot="10800000" flipH="1">
              <a:off x="6827520" y="1600200"/>
              <a:ext cx="650700" cy="259200"/>
            </a:xfrm>
            <a:prstGeom prst="straightConnector1">
              <a:avLst/>
            </a:prstGeom>
            <a:ln w="31750"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11" name="Google Shape;294;p34"/>
          <p:cNvSpPr txBox="1"/>
          <p:nvPr/>
        </p:nvSpPr>
        <p:spPr>
          <a:xfrm>
            <a:off x="540060" y="1247266"/>
            <a:ext cx="3102300" cy="66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ea typeface="Roboto"/>
                <a:cs typeface="Roboto"/>
                <a:sym typeface="Roboto"/>
              </a:rPr>
              <a:t>1. </a:t>
            </a:r>
            <a:r>
              <a:rPr lang="en" sz="2000" dirty="0" smtClean="0">
                <a:ea typeface="Roboto"/>
                <a:cs typeface="Roboto"/>
                <a:sym typeface="Roboto"/>
              </a:rPr>
              <a:t>Constraints </a:t>
            </a:r>
            <a:r>
              <a:rPr lang="en" sz="2000" dirty="0">
                <a:ea typeface="Roboto"/>
                <a:cs typeface="Roboto"/>
                <a:sym typeface="Roboto"/>
              </a:rPr>
              <a:t>help with no extra trainable parameters!</a:t>
            </a:r>
            <a:endParaRPr sz="2000" dirty="0"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295;p34"/>
          <p:cNvSpPr txBox="1"/>
          <p:nvPr/>
        </p:nvSpPr>
        <p:spPr>
          <a:xfrm>
            <a:off x="4027072" y="1232004"/>
            <a:ext cx="3451148" cy="66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ea typeface="Roboto"/>
                <a:cs typeface="Roboto"/>
                <a:sym typeface="Roboto"/>
              </a:rPr>
              <a:t>2. </a:t>
            </a:r>
            <a:r>
              <a:rPr lang="en" sz="2000" dirty="0" smtClean="0">
                <a:ea typeface="Roboto"/>
                <a:cs typeface="Roboto"/>
                <a:sym typeface="Roboto"/>
              </a:rPr>
              <a:t>Large</a:t>
            </a:r>
            <a:r>
              <a:rPr lang="en-US" sz="2000" dirty="0" smtClean="0">
                <a:ea typeface="Roboto"/>
                <a:cs typeface="Roboto"/>
                <a:sym typeface="Roboto"/>
              </a:rPr>
              <a:t>r</a:t>
            </a:r>
            <a:r>
              <a:rPr lang="en" sz="2000" dirty="0" smtClean="0">
                <a:ea typeface="Roboto"/>
                <a:cs typeface="Roboto"/>
                <a:sym typeface="Roboto"/>
              </a:rPr>
              <a:t> improvement</a:t>
            </a:r>
            <a:r>
              <a:rPr lang="en-US" sz="2000" dirty="0" smtClean="0">
                <a:ea typeface="Roboto"/>
                <a:cs typeface="Roboto"/>
                <a:sym typeface="Roboto"/>
              </a:rPr>
              <a:t>s</a:t>
            </a:r>
            <a:r>
              <a:rPr lang="en" sz="2000" dirty="0" smtClean="0">
                <a:ea typeface="Roboto"/>
                <a:cs typeface="Roboto"/>
                <a:sym typeface="Roboto"/>
              </a:rPr>
              <a:t> </a:t>
            </a:r>
            <a:r>
              <a:rPr lang="en" sz="2000" dirty="0">
                <a:ea typeface="Roboto"/>
                <a:cs typeface="Roboto"/>
                <a:sym typeface="Roboto"/>
              </a:rPr>
              <a:t>if training data is limited (~4</a:t>
            </a:r>
            <a:r>
              <a:rPr lang="en" sz="2000" dirty="0" smtClean="0">
                <a:ea typeface="Roboto"/>
                <a:cs typeface="Roboto"/>
                <a:sym typeface="Roboto"/>
              </a:rPr>
              <a:t>%)</a:t>
            </a:r>
            <a:endParaRPr lang="en-US" sz="2000" dirty="0" smtClean="0">
              <a:ea typeface="Roboto"/>
              <a:cs typeface="Roboto"/>
              <a:sym typeface="Roboto"/>
            </a:endParaRPr>
          </a:p>
        </p:txBody>
      </p:sp>
      <p:sp>
        <p:nvSpPr>
          <p:cNvPr id="13" name="Oval 12"/>
          <p:cNvSpPr/>
          <p:nvPr/>
        </p:nvSpPr>
        <p:spPr>
          <a:xfrm rot="20545449">
            <a:off x="533115" y="3400298"/>
            <a:ext cx="2061703" cy="821526"/>
          </a:xfrm>
          <a:prstGeom prst="ellipse">
            <a:avLst/>
          </a:prstGeom>
          <a:noFill/>
          <a:ln w="88900"/>
          <a:effectLst>
            <a:softEdge rad="254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4451"/>
            <a:ext cx="149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Case Study</a:t>
            </a:r>
            <a:r>
              <a:rPr lang="en-US" dirty="0"/>
              <a:t> 1</a:t>
            </a:r>
            <a:r>
              <a:rPr lang="en" dirty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2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mr-IN" dirty="0" smtClean="0"/>
              <a:t>…</a:t>
            </a:r>
            <a:r>
              <a:rPr lang="en-US" dirty="0" smtClean="0"/>
              <a:t> we don</a:t>
            </a:r>
            <a:r>
              <a:rPr lang="mr-IN" dirty="0" smtClean="0"/>
              <a:t>’</a:t>
            </a:r>
            <a:r>
              <a:rPr lang="en-US" dirty="0" smtClean="0"/>
              <a:t>t have massive datasets?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mr-IN" dirty="0" smtClean="0"/>
              <a:t>…</a:t>
            </a:r>
            <a:r>
              <a:rPr lang="en-US" dirty="0" smtClean="0"/>
              <a:t> we have an expert who can state general principles about the problem at hand?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mr-IN" dirty="0" smtClean="0"/>
              <a:t>…</a:t>
            </a:r>
            <a:r>
              <a:rPr lang="en-US" dirty="0" smtClean="0"/>
              <a:t> we want neural networks to be interpretable?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mr-IN" dirty="0" smtClean="0"/>
              <a:t>…</a:t>
            </a:r>
            <a:r>
              <a:rPr lang="en-US" dirty="0" smtClean="0"/>
              <a:t> we want neural networks to be self consistent?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74228" y="1091067"/>
            <a:ext cx="3069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SQuAD</a:t>
            </a:r>
            <a:r>
              <a:rPr lang="en-US" dirty="0" smtClean="0"/>
              <a:t>, SNLI have hundreds of thousands of examples</a:t>
            </a:r>
          </a:p>
          <a:p>
            <a:endParaRPr lang="en-US" dirty="0" smtClean="0"/>
          </a:p>
          <a:p>
            <a:r>
              <a:rPr lang="en-US" dirty="0" smtClean="0"/>
              <a:t>Preposition </a:t>
            </a:r>
            <a:r>
              <a:rPr lang="en-US" dirty="0" err="1" smtClean="0"/>
              <a:t>supersenses</a:t>
            </a:r>
            <a:r>
              <a:rPr lang="en-US" dirty="0" smtClean="0"/>
              <a:t> dataset is </a:t>
            </a:r>
            <a:r>
              <a:rPr lang="en-US" i="1" dirty="0" smtClean="0"/>
              <a:t>much, much</a:t>
            </a:r>
            <a:r>
              <a:rPr lang="en-US" dirty="0" smtClean="0"/>
              <a:t> smaller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1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from experiments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we have a lot of data, believe the data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 test set evaluation by itself insufficient</a:t>
            </a:r>
          </a:p>
          <a:p>
            <a:pPr marL="914400" lvl="1" indent="-514350"/>
            <a:r>
              <a:rPr lang="en-US" dirty="0" smtClean="0"/>
              <a:t>Models may be bad in other ways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 can ‘read’ images!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43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1" y="1348268"/>
            <a:ext cx="3503246" cy="3187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20" y="2192818"/>
            <a:ext cx="245777" cy="685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28" name="Group 27"/>
          <p:cNvGrpSpPr/>
          <p:nvPr/>
        </p:nvGrpSpPr>
        <p:grpSpPr>
          <a:xfrm>
            <a:off x="394820" y="1982238"/>
            <a:ext cx="1519534" cy="1573832"/>
            <a:chOff x="394820" y="1982238"/>
            <a:chExt cx="1519534" cy="157383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41174" y="1982238"/>
              <a:ext cx="1273180" cy="2110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0597" y="2878618"/>
              <a:ext cx="1273757" cy="67745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4820" y="2894525"/>
              <a:ext cx="955504" cy="6615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94820" y="1982238"/>
              <a:ext cx="955504" cy="2105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324" y="1982238"/>
            <a:ext cx="564030" cy="157383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38" name="Group 37"/>
          <p:cNvGrpSpPr/>
          <p:nvPr/>
        </p:nvGrpSpPr>
        <p:grpSpPr>
          <a:xfrm>
            <a:off x="3795139" y="1376237"/>
            <a:ext cx="5069460" cy="3187960"/>
            <a:chOff x="3795139" y="1376237"/>
            <a:chExt cx="5069460" cy="31879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5139" y="1376237"/>
              <a:ext cx="5069460" cy="318796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61269" y="1637921"/>
              <a:ext cx="4937199" cy="369332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Where is </a:t>
              </a:r>
              <a:r>
                <a:rPr lang="en-US" smtClean="0"/>
                <a:t>the penguin?</a:t>
              </a:r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95139" y="4638378"/>
            <a:ext cx="5277853" cy="1501157"/>
            <a:chOff x="3795139" y="4536228"/>
            <a:chExt cx="5277853" cy="15011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5139" y="4536228"/>
              <a:ext cx="5277853" cy="150115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861269" y="4710439"/>
              <a:ext cx="4937199" cy="369332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Is there a penguin in the image?</a:t>
              </a:r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6246524"/>
            <a:ext cx="7506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From https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visualqa.org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uses Pythia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v0. 1: the winning entry to the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VQA challenge 2018 [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Jiang, Y et al 2018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0296" y="4746808"/>
            <a:ext cx="3466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2"/>
                </a:solidFill>
              </a:rPr>
              <a:t>But can </a:t>
            </a:r>
            <a:r>
              <a:rPr lang="en-US" sz="3200" dirty="0" smtClean="0">
                <a:solidFill>
                  <a:schemeClr val="accent2"/>
                </a:solidFill>
              </a:rPr>
              <a:t>they really ‘read’ images?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8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neural networks ‘read’ images?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44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1" y="1348268"/>
            <a:ext cx="3503246" cy="3187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20" y="2192818"/>
            <a:ext cx="245777" cy="685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28" name="Group 27"/>
          <p:cNvGrpSpPr/>
          <p:nvPr/>
        </p:nvGrpSpPr>
        <p:grpSpPr>
          <a:xfrm>
            <a:off x="394820" y="1982238"/>
            <a:ext cx="1519534" cy="1573832"/>
            <a:chOff x="394820" y="1982238"/>
            <a:chExt cx="1519534" cy="157383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41174" y="1982238"/>
              <a:ext cx="1273180" cy="211086"/>
            </a:xfrm>
            <a:prstGeom prst="line">
              <a:avLst/>
            </a:prstGeom>
            <a:ln w="12700"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0597" y="2878618"/>
              <a:ext cx="1273757" cy="677452"/>
            </a:xfrm>
            <a:prstGeom prst="line">
              <a:avLst/>
            </a:prstGeom>
            <a:ln w="12700"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4820" y="2894525"/>
              <a:ext cx="955504" cy="661545"/>
            </a:xfrm>
            <a:prstGeom prst="line">
              <a:avLst/>
            </a:prstGeom>
            <a:ln w="12700"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94820" y="1982238"/>
              <a:ext cx="955504" cy="210580"/>
            </a:xfrm>
            <a:prstGeom prst="line">
              <a:avLst/>
            </a:prstGeom>
            <a:ln w="12700"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324" y="1982238"/>
            <a:ext cx="564030" cy="1573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38" name="Group 37"/>
          <p:cNvGrpSpPr/>
          <p:nvPr/>
        </p:nvGrpSpPr>
        <p:grpSpPr>
          <a:xfrm>
            <a:off x="3795139" y="1376237"/>
            <a:ext cx="5069460" cy="3187960"/>
            <a:chOff x="3795139" y="1376237"/>
            <a:chExt cx="5069460" cy="31879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5139" y="1376237"/>
              <a:ext cx="5069460" cy="318796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61269" y="1637921"/>
              <a:ext cx="4937199" cy="369332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Where is the penguin?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95139" y="4638378"/>
            <a:ext cx="5277853" cy="1501157"/>
            <a:chOff x="3795139" y="4536228"/>
            <a:chExt cx="5277853" cy="15011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5139" y="4536228"/>
              <a:ext cx="5277853" cy="150115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861269" y="4710439"/>
              <a:ext cx="4937199" cy="369332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Is there a penguin in the image?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2627" y="3903707"/>
            <a:ext cx="8204173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Only one of these answers can be correct.</a:t>
            </a:r>
            <a:endParaRPr lang="en-US" sz="2400" dirty="0">
              <a:solidFill>
                <a:schemeClr val="accent2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8702" y="4319997"/>
            <a:ext cx="131292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An invariant</a:t>
            </a:r>
            <a:endParaRPr lang="en-US"/>
          </a:p>
        </p:txBody>
      </p:sp>
      <p:sp>
        <p:nvSpPr>
          <p:cNvPr id="24" name="Google Shape;86;p14"/>
          <p:cNvSpPr txBox="1"/>
          <p:nvPr/>
        </p:nvSpPr>
        <p:spPr>
          <a:xfrm>
            <a:off x="0" y="5478085"/>
            <a:ext cx="9144000" cy="65057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dirty="0">
                <a:ea typeface="Courier" charset="0"/>
                <a:cs typeface="Courier" charset="0"/>
                <a:sym typeface="Roboto"/>
              </a:rPr>
              <a:t>Can today’s neural networks use such relational advice?</a:t>
            </a:r>
          </a:p>
        </p:txBody>
      </p:sp>
    </p:spTree>
    <p:extLst>
      <p:ext uri="{BB962C8B-B14F-4D97-AF65-F5344CB8AC3E}">
        <p14:creationId xmlns:p14="http://schemas.microsoft.com/office/powerpoint/2010/main" val="98621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datasets: The assembly 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Step 1</a:t>
            </a:r>
            <a:r>
              <a:rPr lang="en-US" dirty="0" smtClean="0"/>
              <a:t>: Collect a large dataset</a:t>
            </a:r>
          </a:p>
          <a:p>
            <a:pPr marL="457200" lvl="1" indent="0">
              <a:buNone/>
            </a:pPr>
            <a:r>
              <a:rPr lang="en-US" dirty="0" smtClean="0"/>
              <a:t>Larger the better</a:t>
            </a:r>
          </a:p>
          <a:p>
            <a:pPr marL="457200" lvl="1" indent="0">
              <a:buNone/>
            </a:pPr>
            <a:r>
              <a:rPr lang="en-US" dirty="0" smtClean="0"/>
              <a:t>If possible avoid this step. </a:t>
            </a:r>
          </a:p>
          <a:p>
            <a:pPr marL="457200" lvl="1" indent="0">
              <a:buNone/>
            </a:pPr>
            <a:r>
              <a:rPr lang="en-US" dirty="0" smtClean="0"/>
              <a:t>(Use someone else’s dataset)</a:t>
            </a: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Step 2</a:t>
            </a:r>
            <a:r>
              <a:rPr lang="en-US" dirty="0" smtClean="0"/>
              <a:t>: Design a neural network</a:t>
            </a:r>
          </a:p>
          <a:p>
            <a:pPr marL="457200" lvl="1" indent="0">
              <a:buNone/>
            </a:pPr>
            <a:r>
              <a:rPr lang="en-US" dirty="0" smtClean="0"/>
              <a:t>Larger the better</a:t>
            </a:r>
          </a:p>
          <a:p>
            <a:pPr marL="457200" lvl="1" indent="0">
              <a:buNone/>
            </a:pPr>
            <a:r>
              <a:rPr lang="en-US" dirty="0" smtClean="0"/>
              <a:t>If possible avoid this step. </a:t>
            </a:r>
          </a:p>
          <a:p>
            <a:pPr marL="457200" lvl="1" indent="0">
              <a:buNone/>
            </a:pPr>
            <a:r>
              <a:rPr lang="en-US" dirty="0" smtClean="0"/>
              <a:t>(Use someone else’s pre-trained network &amp; fine tune)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Step 3</a:t>
            </a:r>
            <a:r>
              <a:rPr lang="en-US" dirty="0" smtClean="0"/>
              <a:t>: Submit results to a public leaderboard</a:t>
            </a:r>
          </a:p>
          <a:p>
            <a:pPr marL="457200" lvl="1" indent="0">
              <a:buNone/>
            </a:pPr>
            <a:r>
              <a:rPr lang="en-US" dirty="0" smtClean="0"/>
              <a:t>Top of the leaderboard = State-of-the-art = Victory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Step 4</a:t>
            </a:r>
            <a:r>
              <a:rPr lang="en-US" dirty="0" smtClean="0"/>
              <a:t>: Rinse, lather, repeat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https://i.giphy.com/media/cmx1gjLskcGWytbLm6/giphy-downsized.gif">
            <a:hlinkClick r:id="rId2" invalidUrl="https://giphy.com/gifs/usnationalarchives-vintage-bottles-distillery-cmx1gjLskcGWytbLm6?utm_source=media-link&amp;utm_medium=landing&amp;utm_campaign=Media Links&amp;utm_term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674" y="1417638"/>
            <a:ext cx="3807326" cy="214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8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from 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Clearly a success story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698" y="2099688"/>
            <a:ext cx="629920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Label examples (more = better)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Design a neural architecture (larger = better?)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Minimize loss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Declare victory (?)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93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 understanding = Leaderboards?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49" y="1777868"/>
            <a:ext cx="9034391" cy="45784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47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6364" y="1228077"/>
            <a:ext cx="511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Massive </a:t>
            </a:r>
            <a:r>
              <a:rPr lang="en-US" smtClean="0"/>
              <a:t>neural networks trained </a:t>
            </a:r>
            <a:r>
              <a:rPr lang="en-US" dirty="0" smtClean="0"/>
              <a:t>on massive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87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Glue leaderboard last month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Textual entailment: A running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48</a:t>
            </a:fld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2614630" y="2440254"/>
            <a:ext cx="4935634" cy="2802652"/>
            <a:chOff x="841248" y="2523744"/>
            <a:chExt cx="4935634" cy="2802652"/>
          </a:xfrm>
        </p:grpSpPr>
        <p:sp>
          <p:nvSpPr>
            <p:cNvPr id="50" name="Rectangle 49"/>
            <p:cNvSpPr/>
            <p:nvPr/>
          </p:nvSpPr>
          <p:spPr>
            <a:xfrm>
              <a:off x="841248" y="2523744"/>
              <a:ext cx="3194304" cy="28026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84064" y="3740404"/>
              <a:ext cx="692818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mtClean="0"/>
                <a:t>Entail</a:t>
              </a:r>
              <a:endParaRPr lang="en-US"/>
            </a:p>
          </p:txBody>
        </p:sp>
        <p:cxnSp>
          <p:nvCxnSpPr>
            <p:cNvPr id="53" name="Straight Arrow Connector 52"/>
            <p:cNvCxnSpPr>
              <a:stCxn id="50" idx="3"/>
              <a:endCxn id="51" idx="1"/>
            </p:cNvCxnSpPr>
            <p:nvPr/>
          </p:nvCxnSpPr>
          <p:spPr>
            <a:xfrm>
              <a:off x="4035552" y="3925070"/>
              <a:ext cx="1048512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142720" y="3517662"/>
              <a:ext cx="845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Predict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517920" y="1707779"/>
            <a:ext cx="3827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John </a:t>
            </a:r>
            <a:r>
              <a:rPr lang="en-US" sz="2400" dirty="0"/>
              <a:t>is on a train to Berlin. </a:t>
            </a:r>
            <a:endParaRPr lang="en-US" sz="2400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2497816" y="1335362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Premise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517920" y="5568579"/>
            <a:ext cx="3742795" cy="882192"/>
            <a:chOff x="744538" y="5652069"/>
            <a:chExt cx="3742795" cy="882192"/>
          </a:xfrm>
        </p:grpSpPr>
        <p:sp>
          <p:nvSpPr>
            <p:cNvPr id="6" name="Rectangle 5"/>
            <p:cNvSpPr/>
            <p:nvPr/>
          </p:nvSpPr>
          <p:spPr>
            <a:xfrm>
              <a:off x="744538" y="5652069"/>
              <a:ext cx="37427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John </a:t>
              </a:r>
              <a:r>
                <a:rPr lang="en-US" sz="2400" dirty="0"/>
                <a:t>is traveling to Berlin.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4538" y="6164929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Hypothesis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29259" y="2080764"/>
            <a:ext cx="3774649" cy="3487815"/>
            <a:chOff x="55877" y="2164254"/>
            <a:chExt cx="3774649" cy="3487815"/>
          </a:xfrm>
        </p:grpSpPr>
        <p:grpSp>
          <p:nvGrpSpPr>
            <p:cNvPr id="23" name="Group 22"/>
            <p:cNvGrpSpPr/>
            <p:nvPr/>
          </p:nvGrpSpPr>
          <p:grpSpPr>
            <a:xfrm>
              <a:off x="936977" y="2609160"/>
              <a:ext cx="2893549" cy="851889"/>
              <a:chOff x="936977" y="2760556"/>
              <a:chExt cx="2893549" cy="85188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36977" y="2766579"/>
                <a:ext cx="146756" cy="845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394776" y="2766579"/>
                <a:ext cx="146756" cy="845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52575" y="2766579"/>
                <a:ext cx="146756" cy="845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10374" y="2766579"/>
                <a:ext cx="146756" cy="845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68173" y="2766579"/>
                <a:ext cx="146756" cy="845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25972" y="2766579"/>
                <a:ext cx="146756" cy="845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83770" y="2760556"/>
                <a:ext cx="146756" cy="845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394776" y="4443954"/>
              <a:ext cx="1977952" cy="845866"/>
              <a:chOff x="1394776" y="4806203"/>
              <a:chExt cx="1977952" cy="84586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394776" y="4806203"/>
                <a:ext cx="146756" cy="845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852575" y="4806203"/>
                <a:ext cx="146756" cy="845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310374" y="4806203"/>
                <a:ext cx="146756" cy="845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768173" y="4806203"/>
                <a:ext cx="146756" cy="845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25972" y="4806203"/>
                <a:ext cx="146756" cy="845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5877" y="2751414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Encode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877" y="4682221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Encode</a:t>
              </a:r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2383302" y="2164254"/>
              <a:ext cx="0" cy="26024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2369447" y="5372847"/>
              <a:ext cx="3285" cy="27922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1829259" y="3365513"/>
            <a:ext cx="3726036" cy="988928"/>
            <a:chOff x="1829259" y="3365513"/>
            <a:chExt cx="3726036" cy="988928"/>
          </a:xfrm>
        </p:grpSpPr>
        <p:grpSp>
          <p:nvGrpSpPr>
            <p:cNvPr id="49" name="Group 48"/>
            <p:cNvGrpSpPr/>
            <p:nvPr/>
          </p:nvGrpSpPr>
          <p:grpSpPr>
            <a:xfrm>
              <a:off x="2808502" y="3365513"/>
              <a:ext cx="2746793" cy="988928"/>
              <a:chOff x="2783737" y="3371536"/>
              <a:chExt cx="2746793" cy="988928"/>
            </a:xfrm>
          </p:grpSpPr>
          <p:cxnSp>
            <p:nvCxnSpPr>
              <p:cNvPr id="26" name="Straight Connector 25"/>
              <p:cNvCxnSpPr>
                <a:stCxn id="10" idx="2"/>
                <a:endCxn id="18" idx="0"/>
              </p:cNvCxnSpPr>
              <p:nvPr/>
            </p:nvCxnSpPr>
            <p:spPr>
              <a:xfrm>
                <a:off x="2783737" y="3377559"/>
                <a:ext cx="457799" cy="982905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1" idx="2"/>
                <a:endCxn id="19" idx="0"/>
              </p:cNvCxnSpPr>
              <p:nvPr/>
            </p:nvCxnSpPr>
            <p:spPr>
              <a:xfrm>
                <a:off x="3241536" y="3377559"/>
                <a:ext cx="457799" cy="982905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4" idx="2"/>
                <a:endCxn id="20" idx="0"/>
              </p:cNvCxnSpPr>
              <p:nvPr/>
            </p:nvCxnSpPr>
            <p:spPr>
              <a:xfrm flipH="1">
                <a:off x="4157134" y="3377559"/>
                <a:ext cx="457799" cy="982905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5" idx="2"/>
                <a:endCxn id="21" idx="0"/>
              </p:cNvCxnSpPr>
              <p:nvPr/>
            </p:nvCxnSpPr>
            <p:spPr>
              <a:xfrm flipH="1">
                <a:off x="4614933" y="3377559"/>
                <a:ext cx="457799" cy="982905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6" idx="2"/>
                <a:endCxn id="22" idx="0"/>
              </p:cNvCxnSpPr>
              <p:nvPr/>
            </p:nvCxnSpPr>
            <p:spPr>
              <a:xfrm flipH="1">
                <a:off x="5072732" y="3371536"/>
                <a:ext cx="457798" cy="988928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3" idx="2"/>
                <a:endCxn id="20" idx="0"/>
              </p:cNvCxnSpPr>
              <p:nvPr/>
            </p:nvCxnSpPr>
            <p:spPr>
              <a:xfrm>
                <a:off x="4157134" y="3377559"/>
                <a:ext cx="0" cy="982905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2" idx="2"/>
                <a:endCxn id="20" idx="0"/>
              </p:cNvCxnSpPr>
              <p:nvPr/>
            </p:nvCxnSpPr>
            <p:spPr>
              <a:xfrm>
                <a:off x="3699335" y="3377559"/>
                <a:ext cx="457799" cy="982905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829259" y="3757635"/>
              <a:ext cx="835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Attend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251813" y="2285036"/>
            <a:ext cx="4974587" cy="461665"/>
            <a:chOff x="-487254" y="5652069"/>
            <a:chExt cx="4974587" cy="461665"/>
          </a:xfrm>
        </p:grpSpPr>
        <p:sp>
          <p:nvSpPr>
            <p:cNvPr id="79" name="Rectangle 78"/>
            <p:cNvSpPr/>
            <p:nvPr/>
          </p:nvSpPr>
          <p:spPr>
            <a:xfrm>
              <a:off x="744538" y="5652069"/>
              <a:ext cx="37427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John </a:t>
              </a:r>
              <a:r>
                <a:rPr lang="en-US" sz="2400" dirty="0"/>
                <a:t>is traveling to Berlin. 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-487254" y="5708037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Hypothesis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565999" y="1766454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Premise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8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reading comprehension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9626" y="1762011"/>
            <a:ext cx="747236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600"/>
              </a:spcAft>
            </a:pPr>
            <a:r>
              <a:rPr lang="en" sz="2400" i="1" dirty="0">
                <a:latin typeface="Roboto"/>
                <a:ea typeface="Roboto"/>
                <a:cs typeface="Roboto"/>
                <a:sym typeface="Roboto"/>
              </a:rPr>
              <a:t>….Gaius Julius Caesar, Roman general, statesman and notable author of Latin prose, ….</a:t>
            </a:r>
            <a:endParaRPr lang="en"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9626" y="3244334"/>
            <a:ext cx="7707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en-US" sz="2400" dirty="0" smtClean="0">
                <a:solidFill>
                  <a:schemeClr val="accent1"/>
                </a:solidFill>
              </a:rPr>
              <a:t>Question</a:t>
            </a:r>
            <a:r>
              <a:rPr lang="en-US" sz="2400" dirty="0" smtClean="0"/>
              <a:t>: </a:t>
            </a:r>
            <a:r>
              <a:rPr lang="en" sz="2400" dirty="0" smtClean="0"/>
              <a:t>Which </a:t>
            </a:r>
            <a:r>
              <a:rPr lang="en" sz="2400" dirty="0"/>
              <a:t>Roman general is known for writing prose?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15350" y="2258294"/>
            <a:ext cx="5836638" cy="1447704"/>
            <a:chOff x="2615350" y="2258294"/>
            <a:chExt cx="5836638" cy="1447704"/>
          </a:xfrm>
        </p:grpSpPr>
        <p:sp>
          <p:nvSpPr>
            <p:cNvPr id="7" name="Google Shape;81;p14"/>
            <p:cNvSpPr txBox="1"/>
            <p:nvPr/>
          </p:nvSpPr>
          <p:spPr>
            <a:xfrm>
              <a:off x="2615350" y="2258294"/>
              <a:ext cx="2957388" cy="335264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" name="Google Shape;82;p14"/>
            <p:cNvSpPr txBox="1"/>
            <p:nvPr/>
          </p:nvSpPr>
          <p:spPr>
            <a:xfrm>
              <a:off x="6755525" y="3304765"/>
              <a:ext cx="1696463" cy="401233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" name="Google Shape;83;p14"/>
            <p:cNvCxnSpPr>
              <a:stCxn id="8" idx="0"/>
              <a:endCxn id="7" idx="2"/>
            </p:cNvCxnSpPr>
            <p:nvPr/>
          </p:nvCxnSpPr>
          <p:spPr>
            <a:xfrm flipH="1" flipV="1">
              <a:off x="4094044" y="2593558"/>
              <a:ext cx="3509713" cy="711207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57200" y="3906280"/>
            <a:ext cx="231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we know that</a:t>
            </a:r>
            <a:endParaRPr lang="en-US" dirty="0"/>
          </a:p>
        </p:txBody>
      </p:sp>
      <p:sp>
        <p:nvSpPr>
          <p:cNvPr id="17" name="Google Shape;86;p14"/>
          <p:cNvSpPr txBox="1"/>
          <p:nvPr/>
        </p:nvSpPr>
        <p:spPr>
          <a:xfrm>
            <a:off x="0" y="5478085"/>
            <a:ext cx="9144000" cy="65057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dirty="0">
                <a:ea typeface="Courier" charset="0"/>
                <a:cs typeface="Courier" charset="0"/>
                <a:sym typeface="Roboto"/>
              </a:rPr>
              <a:t>Can today’s neural networks use such </a:t>
            </a:r>
            <a:r>
              <a:rPr lang="en-US" sz="2400" dirty="0" smtClean="0">
                <a:ea typeface="Courier" charset="0"/>
                <a:cs typeface="Courier" charset="0"/>
                <a:sym typeface="Roboto"/>
              </a:rPr>
              <a:t>advice</a:t>
            </a:r>
            <a:r>
              <a:rPr lang="en-US" sz="2400" dirty="0">
                <a:ea typeface="Courier" charset="0"/>
                <a:cs typeface="Courier" charset="0"/>
                <a:sym typeface="Roboto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5028" y="4419393"/>
            <a:ext cx="711394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" sz="2400">
                <a:latin typeface="Courier" charset="0"/>
                <a:ea typeface="Courier" charset="0"/>
                <a:cs typeface="Courier" charset="0"/>
                <a:sym typeface="Courier New"/>
              </a:rPr>
              <a:t>If words are related, then model should align them.</a:t>
            </a:r>
            <a:endParaRPr lang="en" sz="2400" dirty="0"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15" name="Google Shape;81;p14"/>
          <p:cNvSpPr txBox="1"/>
          <p:nvPr/>
        </p:nvSpPr>
        <p:spPr>
          <a:xfrm>
            <a:off x="1758419" y="1874229"/>
            <a:ext cx="2711981" cy="273816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3536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“Learning from examples”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“Learning with rules”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Neural networks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meet logic</a:t>
                </a:r>
              </a:p>
              <a:p>
                <a:pPr lvl="1"/>
                <a:r>
                  <a:rPr lang="en-US" dirty="0" smtClean="0"/>
                  <a:t>Predicates about neurons</a:t>
                </a:r>
              </a:p>
              <a:p>
                <a:pPr lvl="1"/>
                <a:r>
                  <a:rPr lang="en-US" dirty="0" smtClean="0"/>
                  <a:t>Relaxing rules into differentiable functions</a:t>
                </a:r>
              </a:p>
              <a:p>
                <a:pPr lvl="1"/>
                <a:r>
                  <a:rPr lang="en-US" dirty="0" smtClean="0"/>
                  <a:t>Two ways to use relaxed logic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Case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studies</a:t>
                </a:r>
                <a:r>
                  <a:rPr lang="en-US" dirty="0"/>
                  <a:t> </a:t>
                </a:r>
                <a:r>
                  <a:rPr lang="en-US" dirty="0" smtClean="0"/>
                  <a:t>in text understanding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2830" b="-4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Learning from examples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Learning with rules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53" t="-7175" b="-4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DCAD2807-2D0F-A548-8989-AA337FEC92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+mn-lt"/>
              </a:rPr>
              <a:t>Neural networks sans large datasets?</a:t>
            </a:r>
            <a:endParaRPr lang="en" dirty="0">
              <a:latin typeface="+mn-lt"/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" dirty="0" smtClean="0"/>
              <a:t>Neural networks are </a:t>
            </a:r>
            <a:r>
              <a:rPr lang="en-US" dirty="0" smtClean="0"/>
              <a:t>great</a:t>
            </a:r>
            <a:r>
              <a:rPr lang="en" dirty="0" smtClean="0"/>
              <a:t>, but </a:t>
            </a:r>
            <a:r>
              <a:rPr lang="en-US" dirty="0" smtClean="0"/>
              <a:t>are data hungry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>
                <a:ea typeface="Roboto"/>
                <a:cs typeface="Roboto"/>
                <a:sym typeface="Roboto"/>
              </a:rPr>
              <a:t>What if we </a:t>
            </a:r>
            <a:r>
              <a:rPr lang="en-US" dirty="0" smtClean="0">
                <a:solidFill>
                  <a:schemeClr val="accent2"/>
                </a:solidFill>
                <a:ea typeface="Roboto"/>
                <a:cs typeface="Roboto"/>
                <a:sym typeface="Roboto"/>
              </a:rPr>
              <a:t>do not have</a:t>
            </a:r>
            <a:r>
              <a:rPr lang="en-US" dirty="0" smtClean="0">
                <a:ea typeface="Roboto"/>
                <a:cs typeface="Roboto"/>
                <a:sym typeface="Roboto"/>
              </a:rPr>
              <a:t> the luxury of massive datasets,</a:t>
            </a:r>
            <a:r>
              <a:rPr lang="mr-IN" dirty="0" smtClean="0">
                <a:ea typeface="Roboto"/>
                <a:cs typeface="Roboto"/>
                <a:sym typeface="Roboto"/>
              </a:rPr>
              <a:t>…</a:t>
            </a:r>
            <a:endParaRPr lang="en-US" dirty="0" smtClean="0">
              <a:ea typeface="Roboto"/>
              <a:cs typeface="Roboto"/>
              <a:sym typeface="Roboto"/>
            </a:endParaRPr>
          </a:p>
          <a:p>
            <a:pPr marL="0" indent="0">
              <a:buNone/>
            </a:pPr>
            <a:r>
              <a:rPr lang="en-US" dirty="0" smtClean="0">
                <a:ea typeface="Roboto"/>
                <a:cs typeface="Roboto"/>
                <a:sym typeface="Roboto"/>
              </a:rPr>
              <a:t>	</a:t>
            </a:r>
            <a:r>
              <a:rPr lang="mr-IN" dirty="0" smtClean="0">
                <a:ea typeface="Roboto"/>
                <a:cs typeface="Roboto"/>
                <a:sym typeface="Roboto"/>
              </a:rPr>
              <a:t>…</a:t>
            </a:r>
            <a:r>
              <a:rPr lang="en-US" dirty="0" smtClean="0">
                <a:ea typeface="Roboto"/>
                <a:cs typeface="Roboto"/>
                <a:sym typeface="Roboto"/>
              </a:rPr>
              <a:t>but we </a:t>
            </a:r>
            <a:r>
              <a:rPr lang="en-US" dirty="0" smtClean="0">
                <a:solidFill>
                  <a:schemeClr val="accent1"/>
                </a:solidFill>
                <a:ea typeface="Roboto"/>
                <a:cs typeface="Roboto"/>
                <a:sym typeface="Roboto"/>
              </a:rPr>
              <a:t>do have </a:t>
            </a:r>
            <a:r>
              <a:rPr lang="en-US" dirty="0" smtClean="0">
                <a:ea typeface="Roboto"/>
                <a:cs typeface="Roboto"/>
                <a:sym typeface="Roboto"/>
              </a:rPr>
              <a:t>domain knowledge about the problem in the form of </a:t>
            </a:r>
            <a:r>
              <a:rPr lang="en-US" b="1" dirty="0" smtClean="0">
                <a:ea typeface="Courier New"/>
                <a:cs typeface="Courier New"/>
                <a:sym typeface="Courier New"/>
              </a:rPr>
              <a:t>rules</a:t>
            </a:r>
            <a:r>
              <a:rPr lang="en-US" dirty="0" smtClean="0">
                <a:ea typeface="Roboto"/>
                <a:cs typeface="Roboto"/>
                <a:sym typeface="Roboto"/>
              </a:rPr>
              <a:t>.</a:t>
            </a:r>
          </a:p>
          <a:p>
            <a:endParaRPr lang="en-US" dirty="0" smtClean="0">
              <a:ea typeface="Roboto"/>
              <a:cs typeface="Roboto"/>
              <a:sym typeface="Roboto"/>
            </a:endParaRPr>
          </a:p>
          <a:p>
            <a:endParaRPr lang="en" dirty="0"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Good datasets </a:t>
            </a:r>
            <a:r>
              <a:rPr lang="en-US" dirty="0" smtClean="0">
                <a:solidFill>
                  <a:schemeClr val="bg2"/>
                </a:solidFill>
              </a:rPr>
              <a:t>are </a:t>
            </a:r>
            <a:r>
              <a:rPr lang="en-US" dirty="0" smtClean="0">
                <a:solidFill>
                  <a:schemeClr val="bg2"/>
                </a:solidFill>
              </a:rPr>
              <a:t>not </a:t>
            </a:r>
            <a:r>
              <a:rPr lang="en-US" dirty="0" smtClean="0">
                <a:solidFill>
                  <a:schemeClr val="bg2"/>
                </a:solidFill>
              </a:rPr>
              <a:t>easy to make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00377"/>
            <a:ext cx="8229600" cy="1096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Takes time, money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054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Observation 1: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slides">
  <a:themeElements>
    <a:clrScheme name="myslides">
      <a:dk1>
        <a:srgbClr val="333333"/>
      </a:dk1>
      <a:lt1>
        <a:srgbClr val="FAFAFA"/>
      </a:lt1>
      <a:dk2>
        <a:srgbClr val="1F497D"/>
      </a:dk2>
      <a:lt2>
        <a:srgbClr val="EEECE1"/>
      </a:lt2>
      <a:accent1>
        <a:srgbClr val="3366CC"/>
      </a:accent1>
      <a:accent2>
        <a:srgbClr val="CC3333"/>
      </a:accent2>
      <a:accent3>
        <a:srgbClr val="99CC9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myslides</Template>
  <TotalTime>7930</TotalTime>
  <Words>2443</Words>
  <Application>Microsoft Macintosh PowerPoint</Application>
  <PresentationFormat>On-screen Show (4:3)</PresentationFormat>
  <Paragraphs>454</Paragraphs>
  <Slides>49</Slides>
  <Notes>15</Notes>
  <HiddenSlides>11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Calibri</vt:lpstr>
      <vt:lpstr>Cambria Math</vt:lpstr>
      <vt:lpstr>Corbel</vt:lpstr>
      <vt:lpstr>Courier</vt:lpstr>
      <vt:lpstr>Courier New</vt:lpstr>
      <vt:lpstr>Gill Sans MT</vt:lpstr>
      <vt:lpstr>Mangal</vt:lpstr>
      <vt:lpstr>Roboto</vt:lpstr>
      <vt:lpstr>Arial</vt:lpstr>
      <vt:lpstr>myslides</vt:lpstr>
      <vt:lpstr>What Logic can Teach Neural Networks:  Case Studies in Language</vt:lpstr>
      <vt:lpstr>Neural networks can understand text!</vt:lpstr>
      <vt:lpstr>Can neural networks understand text?</vt:lpstr>
      <vt:lpstr>Can neural networks understand text?</vt:lpstr>
      <vt:lpstr>A reading comprehension example</vt:lpstr>
      <vt:lpstr>This talk</vt:lpstr>
      <vt:lpstr>Learning from examples → Learning with rules </vt:lpstr>
      <vt:lpstr>Neural networks sans large datasets?</vt:lpstr>
      <vt:lpstr>Good datasets are not easy to make</vt:lpstr>
      <vt:lpstr>Easy to write rules about models</vt:lpstr>
      <vt:lpstr>Neural networks meet logic</vt:lpstr>
      <vt:lpstr>Neural Networks vs. Logic</vt:lpstr>
      <vt:lpstr>Opportunities for logic to be involved</vt:lpstr>
      <vt:lpstr>Three challenges facing logic in neural network land</vt:lpstr>
      <vt:lpstr>Bridging neural networks and logic</vt:lpstr>
      <vt:lpstr>Bridging neural networks and logic</vt:lpstr>
      <vt:lpstr>Bridging neural networks and logic</vt:lpstr>
      <vt:lpstr>Named neurons</vt:lpstr>
      <vt:lpstr>Three challenges facing logic in neural network land</vt:lpstr>
      <vt:lpstr>Relaxing Boolean operators</vt:lpstr>
      <vt:lpstr>Three challenges facing logic in neural network land</vt:lpstr>
      <vt:lpstr>What logic can do for neural networks?</vt:lpstr>
      <vt:lpstr>What logic can do for neural networks?</vt:lpstr>
      <vt:lpstr>Augmenting models: An example</vt:lpstr>
      <vt:lpstr>Augmenting models: An example</vt:lpstr>
      <vt:lpstr>What logic can do for neural networks?</vt:lpstr>
      <vt:lpstr>Unifying examples &amp; constraints</vt:lpstr>
      <vt:lpstr>Encouraging consistency of models</vt:lpstr>
      <vt:lpstr>Inconsistency loss</vt:lpstr>
      <vt:lpstr>Do rules help neural networks?</vt:lpstr>
      <vt:lpstr>Natural Language Inference</vt:lpstr>
      <vt:lpstr>Results: Natural Language Inference</vt:lpstr>
      <vt:lpstr>Consistency of NLI</vt:lpstr>
      <vt:lpstr>Inconsistency of a rule L(x)→R(x)</vt:lpstr>
      <vt:lpstr>Results: Consistency of NLI</vt:lpstr>
      <vt:lpstr>Final words</vt:lpstr>
      <vt:lpstr>Final, final words</vt:lpstr>
      <vt:lpstr>PowerPoint Presentation</vt:lpstr>
      <vt:lpstr>Three Case Studies</vt:lpstr>
      <vt:lpstr>Reading Comprehension</vt:lpstr>
      <vt:lpstr>Results: Reading Comprehension</vt:lpstr>
      <vt:lpstr>What if…</vt:lpstr>
      <vt:lpstr>Lessons from experiments</vt:lpstr>
      <vt:lpstr>Neural networks can ‘read’ images!</vt:lpstr>
      <vt:lpstr>Can neural networks ‘read’ images?</vt:lpstr>
      <vt:lpstr>Modeling datasets: The assembly line</vt:lpstr>
      <vt:lpstr>Learning from examples</vt:lpstr>
      <vt:lpstr>Text understanding = Leaderboards?</vt:lpstr>
      <vt:lpstr>Textual entailment: A running example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Processing in the Wild:  Challenges and Opportunities</dc:title>
  <dc:creator>Vivek Srikumar</dc:creator>
  <cp:lastModifiedBy>Vivek Srikumar</cp:lastModifiedBy>
  <cp:revision>1006</cp:revision>
  <dcterms:created xsi:type="dcterms:W3CDTF">2017-10-27T16:45:20Z</dcterms:created>
  <dcterms:modified xsi:type="dcterms:W3CDTF">2019-10-09T19:47:49Z</dcterms:modified>
</cp:coreProperties>
</file>