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804" r:id="rId1"/>
  </p:sldMasterIdLst>
  <p:notesMasterIdLst>
    <p:notesMasterId r:id="rId36"/>
  </p:notesMasterIdLst>
  <p:sldIdLst>
    <p:sldId id="256" r:id="rId2"/>
    <p:sldId id="668" r:id="rId3"/>
    <p:sldId id="669" r:id="rId4"/>
    <p:sldId id="602" r:id="rId5"/>
    <p:sldId id="666" r:id="rId6"/>
    <p:sldId id="617" r:id="rId7"/>
    <p:sldId id="618" r:id="rId8"/>
    <p:sldId id="612" r:id="rId9"/>
    <p:sldId id="665" r:id="rId10"/>
    <p:sldId id="615" r:id="rId11"/>
    <p:sldId id="619" r:id="rId12"/>
    <p:sldId id="660" r:id="rId13"/>
    <p:sldId id="645" r:id="rId14"/>
    <p:sldId id="624" r:id="rId15"/>
    <p:sldId id="630" r:id="rId16"/>
    <p:sldId id="629" r:id="rId17"/>
    <p:sldId id="631" r:id="rId18"/>
    <p:sldId id="644" r:id="rId19"/>
    <p:sldId id="639" r:id="rId20"/>
    <p:sldId id="643" r:id="rId21"/>
    <p:sldId id="646" r:id="rId22"/>
    <p:sldId id="641" r:id="rId23"/>
    <p:sldId id="579" r:id="rId24"/>
    <p:sldId id="647" r:id="rId25"/>
    <p:sldId id="648" r:id="rId26"/>
    <p:sldId id="650" r:id="rId27"/>
    <p:sldId id="649" r:id="rId28"/>
    <p:sldId id="583" r:id="rId29"/>
    <p:sldId id="667" r:id="rId30"/>
    <p:sldId id="634" r:id="rId31"/>
    <p:sldId id="652" r:id="rId32"/>
    <p:sldId id="661" r:id="rId33"/>
    <p:sldId id="653" r:id="rId34"/>
    <p:sldId id="611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5B6D8CF-5C27-A34A-A2D0-941A181A1AF7}">
          <p14:sldIdLst>
            <p14:sldId id="256"/>
          </p14:sldIdLst>
        </p14:section>
        <p14:section name="logic-intro" id="{8C94231C-9164-AA43-8E29-AF8E25DFA251}">
          <p14:sldIdLst>
            <p14:sldId id="668"/>
            <p14:sldId id="669"/>
            <p14:sldId id="602"/>
            <p14:sldId id="666"/>
            <p14:sldId id="617"/>
          </p14:sldIdLst>
        </p14:section>
        <p14:section name="learning with rules" id="{53455572-29A5-7747-BFD4-D3F291C0519F}">
          <p14:sldIdLst>
            <p14:sldId id="618"/>
            <p14:sldId id="612"/>
            <p14:sldId id="665"/>
          </p14:sldIdLst>
        </p14:section>
        <p14:section name="questions for logic" id="{4924611D-EB9E-9F41-99F3-0DA1B15139CE}">
          <p14:sldIdLst>
            <p14:sldId id="615"/>
            <p14:sldId id="619"/>
            <p14:sldId id="660"/>
          </p14:sldIdLst>
        </p14:section>
        <p14:section name="named neurons" id="{2C533E02-9CD8-2947-8586-4D15C7BE1290}">
          <p14:sldIdLst>
            <p14:sldId id="645"/>
            <p14:sldId id="624"/>
            <p14:sldId id="630"/>
            <p14:sldId id="629"/>
            <p14:sldId id="631"/>
          </p14:sldIdLst>
        </p14:section>
        <p14:section name="relaxing logic" id="{0620F2A6-FD83-0C4C-A82F-DE970BF39176}">
          <p14:sldIdLst>
            <p14:sldId id="644"/>
            <p14:sldId id="639"/>
            <p14:sldId id="643"/>
            <p14:sldId id="646"/>
          </p14:sldIdLst>
        </p14:section>
        <p14:section name="using logic" id="{A7D29905-90C0-2C4D-8DA7-CC345906A2EA}">
          <p14:sldIdLst>
            <p14:sldId id="641"/>
            <p14:sldId id="579"/>
            <p14:sldId id="647"/>
            <p14:sldId id="648"/>
            <p14:sldId id="650"/>
            <p14:sldId id="649"/>
          </p14:sldIdLst>
        </p14:section>
        <p14:section name="experiments" id="{F9E3BC31-66FA-5642-BB23-03B80EBF9947}">
          <p14:sldIdLst>
            <p14:sldId id="583"/>
            <p14:sldId id="667"/>
            <p14:sldId id="634"/>
            <p14:sldId id="652"/>
            <p14:sldId id="661"/>
            <p14:sldId id="653"/>
          </p14:sldIdLst>
        </p14:section>
        <p14:section name="conclusion" id="{70D800C5-CA32-E84E-87B6-3C6D0A867BA0}">
          <p14:sldIdLst>
            <p14:sldId id="61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 Poitras" initials="" lastIdx="2" clrIdx="0"/>
  <p:cmAuthor id="2" name="Vivek Srikumar" initials="" lastIdx="7" clrIdx="1"/>
  <p:cmAuthor id="3" name="Jiessie Cao" initials="" lastIdx="9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89"/>
    <p:restoredTop sz="81090"/>
  </p:normalViewPr>
  <p:slideViewPr>
    <p:cSldViewPr snapToGrid="0" snapToObjects="1">
      <p:cViewPr>
        <p:scale>
          <a:sx n="70" d="100"/>
          <a:sy n="70" d="100"/>
        </p:scale>
        <p:origin x="2280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commentAuthors" Target="commentAuthors.xml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Decomposable Attention Model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0%</c:formatCode>
                <c:ptCount val="5"/>
                <c:pt idx="0">
                  <c:v>0.01</c:v>
                </c:pt>
                <c:pt idx="1">
                  <c:v>0.02</c:v>
                </c:pt>
                <c:pt idx="2">
                  <c:v>0.05</c:v>
                </c:pt>
                <c:pt idx="3">
                  <c:v>0.1</c:v>
                </c:pt>
                <c:pt idx="4">
                  <c:v>1.0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61.2</c:v>
                </c:pt>
                <c:pt idx="1">
                  <c:v>66.5</c:v>
                </c:pt>
                <c:pt idx="2">
                  <c:v>73.4</c:v>
                </c:pt>
                <c:pt idx="3">
                  <c:v>78.9</c:v>
                </c:pt>
                <c:pt idx="4">
                  <c:v>87.1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With constraints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0%</c:formatCode>
                <c:ptCount val="5"/>
                <c:pt idx="0">
                  <c:v>0.01</c:v>
                </c:pt>
                <c:pt idx="1">
                  <c:v>0.02</c:v>
                </c:pt>
                <c:pt idx="2">
                  <c:v>0.05</c:v>
                </c:pt>
                <c:pt idx="3">
                  <c:v>0.1</c:v>
                </c:pt>
                <c:pt idx="4">
                  <c:v>1.0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64.2</c:v>
                </c:pt>
                <c:pt idx="1">
                  <c:v>70.2</c:v>
                </c:pt>
                <c:pt idx="2">
                  <c:v>76.4</c:v>
                </c:pt>
                <c:pt idx="3">
                  <c:v>80.3</c:v>
                </c:pt>
                <c:pt idx="4">
                  <c:v>86.9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27"/>
        <c:overlap val="-51"/>
        <c:axId val="2091068448"/>
        <c:axId val="2092961760"/>
      </c:barChart>
      <c:catAx>
        <c:axId val="20910684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Percentage of training set used</a:t>
                </a:r>
                <a:endParaRPr lang="en-US" sz="2000" dirty="0">
                  <a:solidFill>
                    <a:schemeClr val="tx1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2961760"/>
        <c:crosses val="autoZero"/>
        <c:auto val="1"/>
        <c:lblAlgn val="ctr"/>
        <c:lblOffset val="100"/>
        <c:noMultiLvlLbl val="0"/>
      </c:catAx>
      <c:valAx>
        <c:axId val="2092961760"/>
        <c:scaling>
          <c:orientation val="minMax"/>
          <c:max val="90.0"/>
          <c:min val="50.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out"/>
        <c:minorTickMark val="none"/>
        <c:tickLblPos val="nextTo"/>
        <c:crossAx val="2091068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000" b="0" dirty="0" smtClean="0">
                <a:solidFill>
                  <a:schemeClr val="tx1"/>
                </a:solidFill>
              </a:rPr>
              <a:t>Symmetry inconsistency</a:t>
            </a:r>
            <a:endParaRPr lang="en-US" sz="2000" b="0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BERT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0%</c:formatCode>
                <c:ptCount val="4"/>
                <c:pt idx="0">
                  <c:v>0.01</c:v>
                </c:pt>
                <c:pt idx="1">
                  <c:v>0.05</c:v>
                </c:pt>
                <c:pt idx="2">
                  <c:v>0.1</c:v>
                </c:pt>
                <c:pt idx="3">
                  <c:v>1.0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71.7</c:v>
                </c:pt>
                <c:pt idx="1">
                  <c:v>62.4</c:v>
                </c:pt>
                <c:pt idx="2">
                  <c:v>64.3</c:v>
                </c:pt>
                <c:pt idx="3">
                  <c:v>59.6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With regularizer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0%</c:formatCode>
                <c:ptCount val="4"/>
                <c:pt idx="0">
                  <c:v>0.01</c:v>
                </c:pt>
                <c:pt idx="1">
                  <c:v>0.05</c:v>
                </c:pt>
                <c:pt idx="2">
                  <c:v>0.1</c:v>
                </c:pt>
                <c:pt idx="3">
                  <c:v>1.0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38.2</c:v>
                </c:pt>
                <c:pt idx="1">
                  <c:v>32.5</c:v>
                </c:pt>
                <c:pt idx="2">
                  <c:v>31.2</c:v>
                </c:pt>
                <c:pt idx="3">
                  <c:v>26.8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091124768"/>
        <c:axId val="2090236944"/>
      </c:lineChart>
      <c:catAx>
        <c:axId val="2091124768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 w="25400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0236944"/>
        <c:crosses val="autoZero"/>
        <c:auto val="1"/>
        <c:lblAlgn val="ctr"/>
        <c:lblOffset val="100"/>
        <c:noMultiLvlLbl val="0"/>
      </c:catAx>
      <c:valAx>
        <c:axId val="2090236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1124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>
                <a:solidFill>
                  <a:schemeClr val="tx1"/>
                </a:solidFill>
              </a:rPr>
              <a:t>Transitivity Inconsistency</a:t>
            </a:r>
            <a:endParaRPr lang="en-US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BERT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0%</c:formatCode>
                <c:ptCount val="4"/>
                <c:pt idx="0">
                  <c:v>0.01</c:v>
                </c:pt>
                <c:pt idx="1">
                  <c:v>0.05</c:v>
                </c:pt>
                <c:pt idx="2">
                  <c:v>0.2</c:v>
                </c:pt>
                <c:pt idx="3">
                  <c:v>1.0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13.4</c:v>
                </c:pt>
                <c:pt idx="1">
                  <c:v>14.8</c:v>
                </c:pt>
                <c:pt idx="2">
                  <c:v>14.4</c:v>
                </c:pt>
                <c:pt idx="3">
                  <c:v>14.8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With regularizer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0%</c:formatCode>
                <c:ptCount val="4"/>
                <c:pt idx="0">
                  <c:v>0.01</c:v>
                </c:pt>
                <c:pt idx="1">
                  <c:v>0.05</c:v>
                </c:pt>
                <c:pt idx="2">
                  <c:v>0.2</c:v>
                </c:pt>
                <c:pt idx="3">
                  <c:v>1.0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10.4</c:v>
                </c:pt>
                <c:pt idx="1">
                  <c:v>7.9</c:v>
                </c:pt>
                <c:pt idx="2">
                  <c:v>5.7</c:v>
                </c:pt>
                <c:pt idx="3">
                  <c:v>4.2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089592976"/>
        <c:axId val="2089594752"/>
      </c:lineChart>
      <c:catAx>
        <c:axId val="2089592976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9594752"/>
        <c:crosses val="autoZero"/>
        <c:auto val="1"/>
        <c:lblAlgn val="ctr"/>
        <c:lblOffset val="100"/>
        <c:noMultiLvlLbl val="0"/>
      </c:catAx>
      <c:valAx>
        <c:axId val="2089594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9592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2E72C7-9974-3F46-9E06-7098A5DFBE4F}" type="datetimeFigureOut">
              <a:rPr lang="en-US" smtClean="0"/>
              <a:t>12/11/19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33E0D4-8877-F840-A5E4-540C0C1E0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686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5ddaa3cca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5ddaa3cca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763089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5df52f59ac_5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5df52f59ac_5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rule says</a:t>
            </a:r>
            <a:r>
              <a:rPr lang="en-US" baseline="0" dirty="0" smtClean="0"/>
              <a:t> that </a:t>
            </a:r>
            <a:r>
              <a:rPr lang="en-US" dirty="0" smtClean="0"/>
              <a:t>information from a_1 and a_2 to impact b_1 directly irrespective of what happens in the intervening layers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/>
              <a:t>Of course, the neural network can learn this information</a:t>
            </a:r>
            <a:r>
              <a:rPr lang="en-US" b="1" baseline="0" dirty="0" smtClean="0"/>
              <a:t> if it is expressive enough. But why learn what we know?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3862110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5df52f59ac_5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5df52f59ac_5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12609821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5df72f1f5b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5df72f1f5b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50334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5deac2f7b2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5deac2f7b2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14132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5df52f59ac_2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5df52f59ac_2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99679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5ddaa3cca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5ddaa3cca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025592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3E0D4-8877-F840-A5E4-540C0C1E031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8653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5df52f59ac_2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5df52f59ac_2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345496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5ddaa3cca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5ddaa3cca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265180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3E0D4-8877-F840-A5E4-540C0C1E031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7638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5ddaa3cca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5ddaa3cca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049814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3E0D4-8877-F840-A5E4-540C0C1E031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103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B6478-4E0E-A94C-AD8B-911ECBA8B5F8}" type="datetime1">
              <a:rPr lang="en-US" smtClean="0"/>
              <a:t>12/11/19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D2807-2D0F-A548-8989-AA337FEC929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383px-University_of_Utah_horizontal_logo.sv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409" y="5338973"/>
            <a:ext cx="2017183" cy="52668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244AE-3E2F-D646-B842-C2A0B1CEAFA0}" type="datetime1">
              <a:rPr lang="en-US" smtClean="0"/>
              <a:t>12/11/19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D2807-2D0F-A548-8989-AA337FEC929A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46C56-3897-C540-AA9D-FE4679CDE014}" type="datetime1">
              <a:rPr lang="en-US" smtClean="0"/>
              <a:t>12/11/19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D2807-2D0F-A548-8989-AA337FEC929A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90250" y="6241345"/>
            <a:ext cx="5487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702117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1" y="1758200"/>
            <a:ext cx="7688700" cy="7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1" y="2771833"/>
            <a:ext cx="7688700" cy="30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11143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377" lvl="1" indent="-298443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566" lvl="2" indent="-298443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754" lvl="3" indent="-298443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5943" lvl="4" indent="-298443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131" lvl="5" indent="-298443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320" lvl="6" indent="-298443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509" lvl="7" indent="-298443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697" lvl="8" indent="-298443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3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89779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F0958-C2CB-4B4D-BD48-697A474C6E9F}" type="datetime1">
              <a:rPr lang="en-US" smtClean="0"/>
              <a:t>12/11/19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D2807-2D0F-A548-8989-AA337FEC929A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978022"/>
            <a:ext cx="7772400" cy="1362075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340097"/>
            <a:ext cx="7772400" cy="1500187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/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64D01-749F-9744-97A6-0B6FD65DB866}" type="datetime1">
              <a:rPr lang="en-US" smtClean="0"/>
              <a:t>12/11/19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D2807-2D0F-A548-8989-AA337FEC929A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5A203-1110-A74F-B44C-DF6B991AA18E}" type="datetime1">
              <a:rPr lang="en-US" smtClean="0"/>
              <a:t>12/11/19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D2807-2D0F-A548-8989-AA337FEC929A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950A-63E0-C04F-B95F-74E2D5D4A44A}" type="datetime1">
              <a:rPr lang="en-US" smtClean="0"/>
              <a:t>12/11/19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D2807-2D0F-A548-8989-AA337FEC929A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9EF33-616F-7344-8DAC-47DF2A2E4F4C}" type="datetime1">
              <a:rPr lang="en-US" smtClean="0"/>
              <a:t>12/11/19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D2807-2D0F-A548-8989-AA337FEC929A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FE484-B524-7D42-A229-B62849B7030C}" type="datetime1">
              <a:rPr lang="en-US" smtClean="0"/>
              <a:t>12/11/19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D2807-2D0F-A548-8989-AA337FEC929A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46625-68E9-8740-8CD1-EA576B4EC106}" type="datetime1">
              <a:rPr lang="en-US" smtClean="0"/>
              <a:t>12/11/19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D2807-2D0F-A548-8989-AA337FEC929A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80FDF-4611-2F40-B314-5E73E29F34EB}" type="datetime1">
              <a:rPr lang="en-US" smtClean="0"/>
              <a:t>12/11/19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D2807-2D0F-A548-8989-AA337FEC9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22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6.png"/><Relationship Id="rId5" Type="http://schemas.openxmlformats.org/officeDocument/2006/relationships/image" Target="../media/image11.png"/><Relationship Id="rId6" Type="http://schemas.openxmlformats.org/officeDocument/2006/relationships/image" Target="../media/image90.png"/><Relationship Id="rId7" Type="http://schemas.openxmlformats.org/officeDocument/2006/relationships/image" Target="../media/image12.png"/><Relationship Id="rId8" Type="http://schemas.openxmlformats.org/officeDocument/2006/relationships/image" Target="../media/image110.png"/><Relationship Id="rId9" Type="http://schemas.openxmlformats.org/officeDocument/2006/relationships/image" Target="../media/image120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2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20.png"/><Relationship Id="rId14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4" Type="http://schemas.openxmlformats.org/officeDocument/2006/relationships/image" Target="../media/image26.png"/><Relationship Id="rId5" Type="http://schemas.openxmlformats.org/officeDocument/2006/relationships/image" Target="../media/image80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20.png"/><Relationship Id="rId10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microsoft.com/office/2007/relationships/hdphoto" Target="../media/hdphoto1.wdp"/><Relationship Id="rId5" Type="http://schemas.openxmlformats.org/officeDocument/2006/relationships/image" Target="../media/image7.jpeg"/><Relationship Id="rId6" Type="http://schemas.microsoft.com/office/2007/relationships/hdphoto" Target="../media/hdphoto2.wdp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2.xml"/><Relationship Id="rId3" Type="http://schemas.openxmlformats.org/officeDocument/2006/relationships/chart" Target="../charts/char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568" y="2130425"/>
            <a:ext cx="8822724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Training Neural Networks </a:t>
            </a:r>
            <a:br>
              <a:rPr lang="en-US" dirty="0" smtClean="0"/>
            </a:br>
            <a:r>
              <a:rPr lang="en-US" dirty="0" smtClean="0"/>
              <a:t>With </a:t>
            </a:r>
            <a:r>
              <a:rPr lang="en-US" dirty="0"/>
              <a:t>a </a:t>
            </a:r>
            <a:r>
              <a:rPr lang="en-US" dirty="0" smtClean="0"/>
              <a:t>Little Help </a:t>
            </a:r>
            <a:r>
              <a:rPr lang="en-US" dirty="0"/>
              <a:t>from </a:t>
            </a:r>
            <a:r>
              <a:rPr lang="en-US" dirty="0" smtClean="0"/>
              <a:t>Knowledge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Vivek Srikumar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Joint work with Tao Li,  Vivek Gupta and </a:t>
            </a:r>
            <a:r>
              <a:rPr lang="en-US" sz="2000" dirty="0" err="1" smtClean="0"/>
              <a:t>Maitrey</a:t>
            </a:r>
            <a:r>
              <a:rPr lang="en-US" sz="2000" dirty="0" smtClean="0"/>
              <a:t> Mehta.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166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Knowledge in neural network land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DCAD2807-2D0F-A548-8989-AA337FEC929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00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pPr algn="l"/>
            <a:r>
              <a:rPr lang="en" dirty="0">
                <a:latin typeface="+mn-lt"/>
              </a:rPr>
              <a:t>Neural </a:t>
            </a:r>
            <a:r>
              <a:rPr lang="en-US" dirty="0">
                <a:latin typeface="+mn-lt"/>
              </a:rPr>
              <a:t>n</a:t>
            </a:r>
            <a:r>
              <a:rPr lang="en" dirty="0" err="1" smtClean="0">
                <a:latin typeface="+mn-lt"/>
              </a:rPr>
              <a:t>etwork</a:t>
            </a:r>
            <a:r>
              <a:rPr lang="en-US" dirty="0" smtClean="0">
                <a:latin typeface="+mn-lt"/>
              </a:rPr>
              <a:t> land</a:t>
            </a:r>
            <a:r>
              <a:rPr lang="en" dirty="0" smtClean="0">
                <a:latin typeface="+mn-lt"/>
              </a:rPr>
              <a:t> vs. Logic</a:t>
            </a:r>
            <a:r>
              <a:rPr lang="en-US" dirty="0" smtClean="0">
                <a:latin typeface="+mn-lt"/>
              </a:rPr>
              <a:t> land</a:t>
            </a:r>
            <a:endParaRPr dirty="0">
              <a:latin typeface="+mn-lt"/>
            </a:endParaRPr>
          </a:p>
        </p:txBody>
      </p:sp>
      <p:sp>
        <p:nvSpPr>
          <p:cNvPr id="113" name="Google Shape;113;p17"/>
          <p:cNvSpPr txBox="1">
            <a:spLocks noGrp="1"/>
          </p:cNvSpPr>
          <p:nvPr>
            <p:ph sz="half" idx="1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15875" indent="0">
              <a:buNone/>
            </a:pPr>
            <a:r>
              <a:rPr lang="en" b="1" dirty="0"/>
              <a:t>Neural </a:t>
            </a:r>
            <a:r>
              <a:rPr lang="en" b="1" dirty="0" smtClean="0"/>
              <a:t>Networks</a:t>
            </a:r>
            <a:endParaRPr b="1" dirty="0" smtClean="0"/>
          </a:p>
          <a:p>
            <a:pPr marL="15875" indent="0">
              <a:spcBef>
                <a:spcPts val="1600"/>
              </a:spcBef>
              <a:buSzPts val="1800"/>
              <a:buNone/>
            </a:pPr>
            <a:r>
              <a:rPr lang="en" dirty="0" smtClean="0">
                <a:solidFill>
                  <a:schemeClr val="accent1"/>
                </a:solidFill>
              </a:rPr>
              <a:t>Differentiable learning</a:t>
            </a:r>
            <a:r>
              <a:rPr lang="en-US" dirty="0" smtClean="0">
                <a:solidFill>
                  <a:schemeClr val="accent1"/>
                </a:solidFill>
              </a:rPr>
              <a:t>, easy to use</a:t>
            </a:r>
            <a:endParaRPr dirty="0">
              <a:solidFill>
                <a:schemeClr val="accent1"/>
              </a:solidFill>
            </a:endParaRPr>
          </a:p>
          <a:p>
            <a:pPr marL="15875" indent="0">
              <a:spcBef>
                <a:spcPts val="1600"/>
              </a:spcBef>
              <a:buSzPts val="1800"/>
              <a:buChar char="-"/>
            </a:pPr>
            <a:endParaRPr lang="en-US" dirty="0"/>
          </a:p>
          <a:p>
            <a:pPr marL="15875" indent="0">
              <a:spcBef>
                <a:spcPts val="1600"/>
              </a:spcBef>
              <a:buSzPts val="1800"/>
              <a:buNone/>
            </a:pPr>
            <a:r>
              <a:rPr lang="en" dirty="0" smtClean="0">
                <a:solidFill>
                  <a:schemeClr val="accent2"/>
                </a:solidFill>
              </a:rPr>
              <a:t>Hard </a:t>
            </a:r>
            <a:r>
              <a:rPr lang="en" dirty="0">
                <a:solidFill>
                  <a:schemeClr val="accent2"/>
                </a:solidFill>
              </a:rPr>
              <a:t>to supervise except </a:t>
            </a:r>
            <a:r>
              <a:rPr lang="en-US" dirty="0" smtClean="0">
                <a:solidFill>
                  <a:schemeClr val="accent2"/>
                </a:solidFill>
              </a:rPr>
              <a:t>via </a:t>
            </a:r>
            <a:r>
              <a:rPr lang="en" dirty="0" smtClean="0">
                <a:solidFill>
                  <a:schemeClr val="accent2"/>
                </a:solidFill>
              </a:rPr>
              <a:t>labeled </a:t>
            </a:r>
            <a:r>
              <a:rPr lang="en" dirty="0">
                <a:solidFill>
                  <a:schemeClr val="accent2"/>
                </a:solidFill>
              </a:rPr>
              <a:t>examples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114" name="Google Shape;114;p17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15875" indent="-15875">
              <a:buNone/>
            </a:pPr>
            <a:r>
              <a:rPr lang="en" sz="2600" b="1" dirty="0"/>
              <a:t>First-order logic </a:t>
            </a:r>
            <a:endParaRPr lang="en-US" sz="2600" dirty="0" smtClean="0"/>
          </a:p>
          <a:p>
            <a:pPr marL="15875" indent="-15875">
              <a:buNone/>
            </a:pPr>
            <a:r>
              <a:rPr lang="en-US" sz="2600" dirty="0" smtClean="0">
                <a:solidFill>
                  <a:schemeClr val="accent2"/>
                </a:solidFill>
              </a:rPr>
              <a:t>Not differentiable, hard to use with today’s best infrastructure</a:t>
            </a:r>
          </a:p>
          <a:p>
            <a:pPr marL="15875" indent="-15875">
              <a:spcBef>
                <a:spcPts val="1600"/>
              </a:spcBef>
              <a:buSzPts val="1800"/>
              <a:buNone/>
            </a:pPr>
            <a:endParaRPr lang="en-US" sz="2600" dirty="0" smtClean="0"/>
          </a:p>
          <a:p>
            <a:pPr marL="15875" indent="-15875">
              <a:spcBef>
                <a:spcPts val="1600"/>
              </a:spcBef>
              <a:buSzPts val="1800"/>
              <a:buNone/>
            </a:pPr>
            <a:r>
              <a:rPr lang="en" sz="2600" dirty="0" smtClean="0">
                <a:solidFill>
                  <a:schemeClr val="accent1"/>
                </a:solidFill>
              </a:rPr>
              <a:t>Expressive </a:t>
            </a:r>
            <a:r>
              <a:rPr lang="en" sz="2600" dirty="0">
                <a:solidFill>
                  <a:schemeClr val="accent1"/>
                </a:solidFill>
              </a:rPr>
              <a:t>and easy to state for domain experts</a:t>
            </a:r>
            <a:endParaRPr sz="2600" dirty="0">
              <a:solidFill>
                <a:schemeClr val="accent1"/>
              </a:solidFill>
            </a:endParaRPr>
          </a:p>
          <a:p>
            <a:pPr marL="15875" indent="-15875">
              <a:spcBef>
                <a:spcPts val="1600"/>
              </a:spcBef>
              <a:buNone/>
            </a:pPr>
            <a:endParaRPr sz="2600" dirty="0"/>
          </a:p>
          <a:p>
            <a:pPr marL="15875" indent="-15875">
              <a:spcBef>
                <a:spcPts val="1600"/>
              </a:spcBef>
              <a:spcAft>
                <a:spcPts val="1600"/>
              </a:spcAft>
              <a:buNone/>
            </a:pPr>
            <a:endParaRPr sz="2600" dirty="0"/>
          </a:p>
        </p:txBody>
      </p:sp>
      <p:sp>
        <p:nvSpPr>
          <p:cNvPr id="115" name="Google Shape;115;p1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10</a:t>
            </a:fld>
            <a:endParaRPr/>
          </a:p>
        </p:txBody>
      </p:sp>
      <p:sp>
        <p:nvSpPr>
          <p:cNvPr id="116" name="Google Shape;116;p17"/>
          <p:cNvSpPr txBox="1"/>
          <p:nvPr/>
        </p:nvSpPr>
        <p:spPr>
          <a:xfrm>
            <a:off x="2092265" y="5544107"/>
            <a:ext cx="4959469" cy="69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2400">
                <a:ea typeface="Roboto"/>
                <a:cs typeface="Roboto"/>
                <a:sym typeface="Roboto"/>
              </a:rPr>
              <a:t>What we want: </a:t>
            </a:r>
            <a:r>
              <a:rPr lang="en" sz="3200" b="1">
                <a:ea typeface="Roboto"/>
                <a:cs typeface="Roboto"/>
                <a:sym typeface="Roboto"/>
              </a:rPr>
              <a:t>Best of </a:t>
            </a:r>
            <a:r>
              <a:rPr lang="en" sz="3200" b="1" smtClean="0">
                <a:ea typeface="Roboto"/>
                <a:cs typeface="Roboto"/>
                <a:sym typeface="Roboto"/>
              </a:rPr>
              <a:t>both</a:t>
            </a:r>
            <a:r>
              <a:rPr lang="en" sz="2400" b="1" smtClean="0">
                <a:ea typeface="Roboto"/>
                <a:cs typeface="Roboto"/>
                <a:sym typeface="Roboto"/>
              </a:rPr>
              <a:t>!</a:t>
            </a:r>
            <a:endParaRPr sz="2400" b="1" dirty="0"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50221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215745" y="1919016"/>
            <a:ext cx="5705857" cy="2989770"/>
            <a:chOff x="318183" y="2706624"/>
            <a:chExt cx="5705857" cy="2989770"/>
          </a:xfrm>
        </p:grpSpPr>
        <p:sp>
          <p:nvSpPr>
            <p:cNvPr id="22" name="Rectangle 21"/>
            <p:cNvSpPr/>
            <p:nvPr/>
          </p:nvSpPr>
          <p:spPr>
            <a:xfrm>
              <a:off x="318183" y="2706624"/>
              <a:ext cx="5705857" cy="2989770"/>
            </a:xfrm>
            <a:prstGeom prst="rect">
              <a:avLst/>
            </a:prstGeom>
            <a:solidFill>
              <a:schemeClr val="accent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57199" y="4407408"/>
              <a:ext cx="219455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Augmenting neural networks with logic (ACL 2019)</a:t>
              </a:r>
              <a:endParaRPr lang="en-US" sz="20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402761" y="4407408"/>
              <a:ext cx="262127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Logic-based  loss design (EMNLP 2019)</a:t>
              </a:r>
              <a:endParaRPr lang="en-US" sz="2000" dirty="0"/>
            </a:p>
          </p:txBody>
        </p:sp>
      </p:grp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Where can knowledge be involved?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D2807-2D0F-A548-8989-AA337FEC929A}" type="slidenum">
              <a:rPr lang="en-US" smtClean="0"/>
              <a:t>11</a:t>
            </a:fld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354761" y="2266488"/>
            <a:ext cx="8332039" cy="987552"/>
            <a:chOff x="457199" y="3054096"/>
            <a:chExt cx="8332039" cy="987552"/>
          </a:xfrm>
        </p:grpSpPr>
        <p:sp>
          <p:nvSpPr>
            <p:cNvPr id="13" name="Rectangle 12"/>
            <p:cNvSpPr/>
            <p:nvPr/>
          </p:nvSpPr>
          <p:spPr>
            <a:xfrm>
              <a:off x="457199" y="3054096"/>
              <a:ext cx="2338477" cy="987552"/>
            </a:xfrm>
            <a:prstGeom prst="rect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Model design</a:t>
              </a:r>
              <a:endParaRPr lang="en-US" sz="200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402761" y="3054096"/>
              <a:ext cx="2338477" cy="987552"/>
            </a:xfrm>
            <a:prstGeom prst="rect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Loss function design </a:t>
              </a:r>
              <a:r>
                <a:rPr lang="en-US" sz="2000" smtClean="0"/>
                <a:t>&amp; training</a:t>
              </a:r>
              <a:endParaRPr lang="en-US" sz="20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450761" y="3054096"/>
              <a:ext cx="2338477" cy="987552"/>
            </a:xfrm>
            <a:prstGeom prst="rect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Enforce </a:t>
              </a:r>
              <a:r>
                <a:rPr lang="en-US" sz="2000" dirty="0" smtClean="0"/>
                <a:t>congruent predictions</a:t>
              </a:r>
              <a:endParaRPr lang="en-US" sz="2000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081953" y="3655152"/>
            <a:ext cx="307609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Structured prediction</a:t>
            </a:r>
          </a:p>
          <a:p>
            <a:pPr marL="285750" indent="-285750">
              <a:buFont typeface="Arial" charset="0"/>
              <a:buChar char="•"/>
            </a:pPr>
            <a:endParaRPr lang="en-US" sz="20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Can be difficult to train due to discreteness</a:t>
            </a:r>
          </a:p>
          <a:p>
            <a:pPr marL="285750" indent="-285750">
              <a:buFont typeface="Arial" charset="0"/>
              <a:buChar char="•"/>
            </a:pPr>
            <a:endParaRPr lang="en-US" sz="20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Computational expense for each prediction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2181250" y="4951380"/>
            <a:ext cx="1774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1"/>
                </a:solidFill>
              </a:rPr>
              <a:t>This talk</a:t>
            </a:r>
            <a:endParaRPr lang="en-US" sz="3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3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Three challenges facing logic in neural network land</a:t>
            </a:r>
            <a:endParaRPr lang="en" dirty="0"/>
          </a:p>
        </p:txBody>
      </p:sp>
      <p:sp>
        <p:nvSpPr>
          <p:cNvPr id="126" name="Google Shape;126;p18"/>
          <p:cNvSpPr txBox="1"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Bridging </a:t>
            </a:r>
            <a:r>
              <a:rPr lang="en" dirty="0" smtClean="0"/>
              <a:t> </a:t>
            </a:r>
            <a:r>
              <a:rPr lang="en" dirty="0" smtClean="0"/>
              <a:t>predicates </a:t>
            </a:r>
            <a:r>
              <a:rPr lang="en" dirty="0" smtClean="0"/>
              <a:t>in rules with </a:t>
            </a:r>
            <a:r>
              <a:rPr lang="en" dirty="0" smtClean="0"/>
              <a:t>neural </a:t>
            </a:r>
            <a:r>
              <a:rPr lang="en" dirty="0" smtClean="0"/>
              <a:t>networks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</a:t>
            </a:r>
            <a:r>
              <a:rPr lang="en-US" dirty="0" smtClean="0"/>
              <a:t>king </a:t>
            </a:r>
            <a:r>
              <a:rPr lang="en" dirty="0" smtClean="0"/>
              <a:t>logic differentiable</a:t>
            </a:r>
            <a:endParaRPr lang="en-US" dirty="0" smtClean="0"/>
          </a:p>
          <a:p>
            <a:pPr marL="800100" lvl="2" indent="0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Answer: Use a </a:t>
            </a:r>
            <a:r>
              <a:rPr lang="en-US" sz="3200" dirty="0" smtClean="0">
                <a:solidFill>
                  <a:schemeClr val="bg1"/>
                </a:solidFill>
              </a:rPr>
              <a:t>t-norm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Using differentiable </a:t>
            </a:r>
            <a:r>
              <a:rPr lang="en-US" dirty="0" smtClean="0"/>
              <a:t>logic</a:t>
            </a:r>
            <a:endParaRPr lang="en" dirty="0"/>
          </a:p>
        </p:txBody>
      </p:sp>
      <p:sp>
        <p:nvSpPr>
          <p:cNvPr id="127" name="Google Shape;127;p18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uk-UA" smtClean="0"/>
              <a:pPr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250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Predicates in neural networks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D2807-2D0F-A548-8989-AA337FEC929A}" type="slidenum">
              <a:rPr lang="en-US" smtClean="0"/>
              <a:t>13</a:t>
            </a:fld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607122" y="2932886"/>
            <a:ext cx="7929755" cy="954107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r>
              <a:rPr lang="en-US" sz="2800" dirty="0"/>
              <a:t>All neural </a:t>
            </a:r>
            <a:r>
              <a:rPr lang="en-US" sz="2800" dirty="0" smtClean="0"/>
              <a:t>models expose </a:t>
            </a:r>
            <a:r>
              <a:rPr lang="en-US" sz="2800" i="1" dirty="0" smtClean="0">
                <a:solidFill>
                  <a:schemeClr val="accent1"/>
                </a:solidFill>
              </a:rPr>
              <a:t>interfaces</a:t>
            </a:r>
            <a:r>
              <a:rPr lang="en-US" sz="2800" dirty="0" smtClean="0">
                <a:solidFill>
                  <a:schemeClr val="accent1"/>
                </a:solidFill>
              </a:rPr>
              <a:t> </a:t>
            </a:r>
            <a:r>
              <a:rPr lang="en-US" sz="2800" dirty="0" smtClean="0"/>
              <a:t>in the form of nodes </a:t>
            </a:r>
            <a:r>
              <a:rPr lang="en-US" sz="2800" dirty="0"/>
              <a:t>that have </a:t>
            </a:r>
            <a:r>
              <a:rPr lang="en-US" sz="2800" dirty="0" smtClean="0"/>
              <a:t>externally </a:t>
            </a:r>
            <a:r>
              <a:rPr lang="en-US" sz="2800" dirty="0"/>
              <a:t>defined </a:t>
            </a:r>
            <a:r>
              <a:rPr lang="en-US" sz="2800" dirty="0" smtClean="0"/>
              <a:t>meaning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873197" y="4080123"/>
            <a:ext cx="7186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Let’s use a textual entailment example to illustrate this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8185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Predicates in neural networks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D2807-2D0F-A548-8989-AA337FEC929A}" type="slidenum">
              <a:rPr lang="en-US" smtClean="0"/>
              <a:t>14</a:t>
            </a:fld>
            <a:endParaRPr lang="en-US"/>
          </a:p>
        </p:txBody>
      </p:sp>
      <p:grpSp>
        <p:nvGrpSpPr>
          <p:cNvPr id="74" name="Group 73"/>
          <p:cNvGrpSpPr/>
          <p:nvPr/>
        </p:nvGrpSpPr>
        <p:grpSpPr>
          <a:xfrm>
            <a:off x="785371" y="2434182"/>
            <a:ext cx="4935634" cy="2802652"/>
            <a:chOff x="841248" y="2523744"/>
            <a:chExt cx="4935634" cy="2802652"/>
          </a:xfrm>
        </p:grpSpPr>
        <p:sp>
          <p:nvSpPr>
            <p:cNvPr id="50" name="Rectangle 49"/>
            <p:cNvSpPr/>
            <p:nvPr/>
          </p:nvSpPr>
          <p:spPr>
            <a:xfrm>
              <a:off x="841248" y="2523744"/>
              <a:ext cx="3194304" cy="280265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 neural network</a:t>
              </a:r>
              <a:endParaRPr lang="en-US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084064" y="3740404"/>
              <a:ext cx="692818" cy="3693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mtClean="0"/>
                <a:t>Entail</a:t>
              </a:r>
              <a:endParaRPr lang="en-US"/>
            </a:p>
          </p:txBody>
        </p:sp>
        <p:cxnSp>
          <p:nvCxnSpPr>
            <p:cNvPr id="53" name="Straight Arrow Connector 52"/>
            <p:cNvCxnSpPr>
              <a:stCxn id="50" idx="3"/>
              <a:endCxn id="51" idx="1"/>
            </p:cNvCxnSpPr>
            <p:nvPr/>
          </p:nvCxnSpPr>
          <p:spPr>
            <a:xfrm>
              <a:off x="4035552" y="3925070"/>
              <a:ext cx="1048512" cy="0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4142720" y="3517662"/>
              <a:ext cx="8452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Predict</a:t>
              </a:r>
              <a:endParaRPr lang="en-US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688661" y="1701707"/>
            <a:ext cx="38274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John </a:t>
            </a:r>
            <a:r>
              <a:rPr lang="en-US" sz="2400" dirty="0"/>
              <a:t>is on a train to Berlin. </a:t>
            </a:r>
            <a:endParaRPr lang="en-US" sz="2400" dirty="0" smtClean="0"/>
          </a:p>
        </p:txBody>
      </p:sp>
      <p:sp>
        <p:nvSpPr>
          <p:cNvPr id="59" name="TextBox 58"/>
          <p:cNvSpPr txBox="1"/>
          <p:nvPr/>
        </p:nvSpPr>
        <p:spPr>
          <a:xfrm>
            <a:off x="668557" y="1329290"/>
            <a:ext cx="927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Premise</a:t>
            </a:r>
            <a:endParaRPr lang="en-US" dirty="0">
              <a:solidFill>
                <a:schemeClr val="accent1"/>
              </a:solidFill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688661" y="5562507"/>
            <a:ext cx="3742795" cy="882192"/>
            <a:chOff x="744538" y="5652069"/>
            <a:chExt cx="3742795" cy="882192"/>
          </a:xfrm>
        </p:grpSpPr>
        <p:sp>
          <p:nvSpPr>
            <p:cNvPr id="6" name="Rectangle 5"/>
            <p:cNvSpPr/>
            <p:nvPr/>
          </p:nvSpPr>
          <p:spPr>
            <a:xfrm>
              <a:off x="744538" y="5652069"/>
              <a:ext cx="374279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 smtClean="0"/>
                <a:t>John </a:t>
              </a:r>
              <a:r>
                <a:rPr lang="en-US" sz="2400" dirty="0"/>
                <a:t>is traveling to Berlin. 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44538" y="6164929"/>
              <a:ext cx="1226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Hypothesis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</p:grpSp>
      <p:cxnSp>
        <p:nvCxnSpPr>
          <p:cNvPr id="63" name="Straight Arrow Connector 62"/>
          <p:cNvCxnSpPr/>
          <p:nvPr/>
        </p:nvCxnSpPr>
        <p:spPr>
          <a:xfrm>
            <a:off x="2327425" y="2074692"/>
            <a:ext cx="0" cy="26024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69" name="Straight Arrow Connector 68"/>
          <p:cNvCxnSpPr/>
          <p:nvPr/>
        </p:nvCxnSpPr>
        <p:spPr>
          <a:xfrm flipH="1" flipV="1">
            <a:off x="2313570" y="5283285"/>
            <a:ext cx="3285" cy="279222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85" name="Rectangle 84"/>
          <p:cNvSpPr/>
          <p:nvPr/>
        </p:nvSpPr>
        <p:spPr>
          <a:xfrm>
            <a:off x="4372361" y="1296871"/>
            <a:ext cx="4572000" cy="1815882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>
              <a:defRPr/>
            </a:pPr>
            <a:r>
              <a:rPr lang="en-US" sz="2800" dirty="0"/>
              <a:t>All neural models expose </a:t>
            </a:r>
            <a:r>
              <a:rPr lang="en-US" sz="2800" i="1" dirty="0" smtClean="0">
                <a:solidFill>
                  <a:schemeClr val="accent1"/>
                </a:solidFill>
              </a:rPr>
              <a:t>interfaces</a:t>
            </a:r>
            <a:r>
              <a:rPr lang="en-US" sz="2800" dirty="0" smtClean="0">
                <a:solidFill>
                  <a:schemeClr val="accent1"/>
                </a:solidFill>
              </a:rPr>
              <a:t> </a:t>
            </a:r>
            <a:r>
              <a:rPr lang="en-US" sz="2800" dirty="0"/>
              <a:t>in the form of nodes that have externally defined meaning</a:t>
            </a:r>
          </a:p>
        </p:txBody>
      </p:sp>
      <p:sp>
        <p:nvSpPr>
          <p:cNvPr id="86" name="Oval 85"/>
          <p:cNvSpPr/>
          <p:nvPr/>
        </p:nvSpPr>
        <p:spPr>
          <a:xfrm>
            <a:off x="4854828" y="3463902"/>
            <a:ext cx="1174726" cy="821526"/>
          </a:xfrm>
          <a:prstGeom prst="ellipse">
            <a:avLst/>
          </a:prstGeom>
          <a:noFill/>
          <a:ln w="88900"/>
          <a:effectLst>
            <a:softEdge rad="254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579595" y="1607489"/>
            <a:ext cx="3507248" cy="821526"/>
          </a:xfrm>
          <a:prstGeom prst="ellipse">
            <a:avLst/>
          </a:prstGeom>
          <a:noFill/>
          <a:ln w="88900"/>
          <a:effectLst>
            <a:softEdge rad="254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500873" y="5433755"/>
            <a:ext cx="3507248" cy="821526"/>
          </a:xfrm>
          <a:prstGeom prst="ellipse">
            <a:avLst/>
          </a:prstGeom>
          <a:noFill/>
          <a:ln w="88900"/>
          <a:effectLst>
            <a:softEdge rad="254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37233" y="4575114"/>
            <a:ext cx="43071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Outputs are predicates.</a:t>
            </a:r>
          </a:p>
          <a:p>
            <a:r>
              <a:rPr lang="en-US" sz="2400" dirty="0" smtClean="0"/>
              <a:t> </a:t>
            </a:r>
          </a:p>
          <a:p>
            <a:endParaRPr lang="en-US" sz="2400" dirty="0" smtClean="0"/>
          </a:p>
          <a:p>
            <a:r>
              <a:rPr lang="en-US" sz="2400" dirty="0" smtClean="0"/>
              <a:t>So are deterministic properties of inputs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4637233" y="5052168"/>
            <a:ext cx="3906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Entail(Premise, Hypothesis)</a:t>
            </a:r>
            <a:endParaRPr lang="en-US" dirty="0">
              <a:latin typeface="Courier" charset="0"/>
              <a:ea typeface="Courier" charset="0"/>
              <a:cs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76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7" grpId="0" animBg="1"/>
      <p:bldP spid="88" grpId="0" animBg="1"/>
      <p:bldP spid="3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Predicates in neural networks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D2807-2D0F-A548-8989-AA337FEC929A}" type="slidenum">
              <a:rPr lang="en-US" smtClean="0"/>
              <a:t>15</a:t>
            </a:fld>
            <a:endParaRPr lang="en-US"/>
          </a:p>
        </p:txBody>
      </p:sp>
      <p:grpSp>
        <p:nvGrpSpPr>
          <p:cNvPr id="84" name="Group 83"/>
          <p:cNvGrpSpPr/>
          <p:nvPr/>
        </p:nvGrpSpPr>
        <p:grpSpPr>
          <a:xfrm>
            <a:off x="0" y="1329290"/>
            <a:ext cx="5721005" cy="5115409"/>
            <a:chOff x="1829259" y="1335362"/>
            <a:chExt cx="5721005" cy="5115409"/>
          </a:xfrm>
        </p:grpSpPr>
        <p:grpSp>
          <p:nvGrpSpPr>
            <p:cNvPr id="74" name="Group 73"/>
            <p:cNvGrpSpPr/>
            <p:nvPr/>
          </p:nvGrpSpPr>
          <p:grpSpPr>
            <a:xfrm>
              <a:off x="2614630" y="2440254"/>
              <a:ext cx="4935634" cy="2802652"/>
              <a:chOff x="841248" y="2523744"/>
              <a:chExt cx="4935634" cy="2802652"/>
            </a:xfrm>
          </p:grpSpPr>
          <p:sp>
            <p:nvSpPr>
              <p:cNvPr id="50" name="Rectangle 49"/>
              <p:cNvSpPr/>
              <p:nvPr/>
            </p:nvSpPr>
            <p:spPr>
              <a:xfrm>
                <a:off x="841248" y="2523744"/>
                <a:ext cx="3194304" cy="280265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5084064" y="3740404"/>
                <a:ext cx="692818" cy="36933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mtClean="0"/>
                  <a:t>Entail</a:t>
                </a:r>
                <a:endParaRPr lang="en-US"/>
              </a:p>
            </p:txBody>
          </p:sp>
          <p:cxnSp>
            <p:nvCxnSpPr>
              <p:cNvPr id="53" name="Straight Arrow Connector 52"/>
              <p:cNvCxnSpPr>
                <a:stCxn id="50" idx="3"/>
                <a:endCxn id="51" idx="1"/>
              </p:cNvCxnSpPr>
              <p:nvPr/>
            </p:nvCxnSpPr>
            <p:spPr>
              <a:xfrm>
                <a:off x="4035552" y="3925070"/>
                <a:ext cx="1048512" cy="0"/>
              </a:xfrm>
              <a:prstGeom prst="straightConnector1">
                <a:avLst/>
              </a:prstGeom>
              <a:ln>
                <a:headEnd type="none" w="med" len="med"/>
                <a:tailEnd type="arrow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56" name="TextBox 55"/>
              <p:cNvSpPr txBox="1"/>
              <p:nvPr/>
            </p:nvSpPr>
            <p:spPr>
              <a:xfrm>
                <a:off x="4142720" y="3517662"/>
                <a:ext cx="8452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Predict</a:t>
                </a:r>
                <a:endParaRPr lang="en-US" dirty="0"/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2517920" y="1707779"/>
              <a:ext cx="382746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 smtClean="0"/>
                <a:t>John </a:t>
              </a:r>
              <a:r>
                <a:rPr lang="en-US" sz="2400" dirty="0"/>
                <a:t>is on a train to Berlin. </a:t>
              </a:r>
              <a:endParaRPr lang="en-US" sz="2400" dirty="0" smtClean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497816" y="1335362"/>
              <a:ext cx="9270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Premise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2517920" y="5568579"/>
              <a:ext cx="3742795" cy="882192"/>
              <a:chOff x="744538" y="5652069"/>
              <a:chExt cx="3742795" cy="882192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744538" y="5652069"/>
                <a:ext cx="374279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/>
                  <a:t>John </a:t>
                </a:r>
                <a:r>
                  <a:rPr lang="en-US" sz="2400" dirty="0"/>
                  <a:t>is traveling to Berlin. </a:t>
                </a: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744538" y="6164929"/>
                <a:ext cx="12266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1"/>
                    </a:solidFill>
                  </a:rPr>
                  <a:t>Hypothesis</a:t>
                </a:r>
                <a:endParaRPr lang="en-US" dirty="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>
              <a:off x="1829259" y="2080764"/>
              <a:ext cx="3774649" cy="3487815"/>
              <a:chOff x="55877" y="2164254"/>
              <a:chExt cx="3774649" cy="3487815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936977" y="2609160"/>
                <a:ext cx="2893549" cy="851889"/>
                <a:chOff x="936977" y="2760556"/>
                <a:chExt cx="2893549" cy="851889"/>
              </a:xfrm>
            </p:grpSpPr>
            <p:sp>
              <p:nvSpPr>
                <p:cNvPr id="10" name="Rectangle 9"/>
                <p:cNvSpPr/>
                <p:nvPr/>
              </p:nvSpPr>
              <p:spPr>
                <a:xfrm>
                  <a:off x="936977" y="2766579"/>
                  <a:ext cx="146756" cy="8458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>
                  <a:off x="1394776" y="2766579"/>
                  <a:ext cx="146756" cy="8458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>
                  <a:off x="1852575" y="2766579"/>
                  <a:ext cx="146756" cy="8458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ectangle 12"/>
                <p:cNvSpPr/>
                <p:nvPr/>
              </p:nvSpPr>
              <p:spPr>
                <a:xfrm>
                  <a:off x="2310374" y="2766579"/>
                  <a:ext cx="146756" cy="8458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>
                  <a:off x="2768173" y="2766579"/>
                  <a:ext cx="146756" cy="8458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3225972" y="2766579"/>
                  <a:ext cx="146756" cy="8458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3683770" y="2760556"/>
                  <a:ext cx="146756" cy="8458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" name="Group 23"/>
              <p:cNvGrpSpPr/>
              <p:nvPr/>
            </p:nvGrpSpPr>
            <p:grpSpPr>
              <a:xfrm>
                <a:off x="1394776" y="4443954"/>
                <a:ext cx="1977952" cy="845866"/>
                <a:chOff x="1394776" y="4806203"/>
                <a:chExt cx="1977952" cy="845866"/>
              </a:xfrm>
            </p:grpSpPr>
            <p:sp>
              <p:nvSpPr>
                <p:cNvPr id="18" name="Rectangle 17"/>
                <p:cNvSpPr/>
                <p:nvPr/>
              </p:nvSpPr>
              <p:spPr>
                <a:xfrm>
                  <a:off x="1394776" y="4806203"/>
                  <a:ext cx="146756" cy="8458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1852575" y="4806203"/>
                  <a:ext cx="146756" cy="8458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ectangle 19"/>
                <p:cNvSpPr/>
                <p:nvPr/>
              </p:nvSpPr>
              <p:spPr>
                <a:xfrm>
                  <a:off x="2310374" y="4806203"/>
                  <a:ext cx="146756" cy="8458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Rectangle 20"/>
                <p:cNvSpPr/>
                <p:nvPr/>
              </p:nvSpPr>
              <p:spPr>
                <a:xfrm>
                  <a:off x="2768173" y="4806203"/>
                  <a:ext cx="146756" cy="8458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3225972" y="4806203"/>
                  <a:ext cx="146756" cy="8458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6" name="TextBox 45"/>
              <p:cNvSpPr txBox="1"/>
              <p:nvPr/>
            </p:nvSpPr>
            <p:spPr>
              <a:xfrm>
                <a:off x="55877" y="2751414"/>
                <a:ext cx="8707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Encode</a:t>
                </a:r>
                <a:endParaRPr lang="en-US" dirty="0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55877" y="4682221"/>
                <a:ext cx="8707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mtClean="0"/>
                  <a:t>Encode</a:t>
                </a:r>
                <a:endParaRPr lang="en-US"/>
              </a:p>
            </p:txBody>
          </p:sp>
          <p:cxnSp>
            <p:nvCxnSpPr>
              <p:cNvPr id="63" name="Straight Arrow Connector 62"/>
              <p:cNvCxnSpPr/>
              <p:nvPr/>
            </p:nvCxnSpPr>
            <p:spPr>
              <a:xfrm>
                <a:off x="2383302" y="2164254"/>
                <a:ext cx="0" cy="260240"/>
              </a:xfrm>
              <a:prstGeom prst="straightConnector1">
                <a:avLst/>
              </a:prstGeom>
              <a:ln>
                <a:headEnd type="none" w="med" len="med"/>
                <a:tailEnd type="arrow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69" name="Straight Arrow Connector 68"/>
              <p:cNvCxnSpPr/>
              <p:nvPr/>
            </p:nvCxnSpPr>
            <p:spPr>
              <a:xfrm flipH="1" flipV="1">
                <a:off x="2369447" y="5372847"/>
                <a:ext cx="3285" cy="279222"/>
              </a:xfrm>
              <a:prstGeom prst="straightConnector1">
                <a:avLst/>
              </a:prstGeom>
              <a:ln>
                <a:headEnd type="none" w="med" len="med"/>
                <a:tailEnd type="arrow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83" name="Group 82"/>
            <p:cNvGrpSpPr/>
            <p:nvPr/>
          </p:nvGrpSpPr>
          <p:grpSpPr>
            <a:xfrm>
              <a:off x="1829259" y="3365513"/>
              <a:ext cx="3726036" cy="988928"/>
              <a:chOff x="1829259" y="3365513"/>
              <a:chExt cx="3726036" cy="988928"/>
            </a:xfrm>
          </p:grpSpPr>
          <p:grpSp>
            <p:nvGrpSpPr>
              <p:cNvPr id="49" name="Group 48"/>
              <p:cNvGrpSpPr/>
              <p:nvPr/>
            </p:nvGrpSpPr>
            <p:grpSpPr>
              <a:xfrm>
                <a:off x="2808502" y="3365513"/>
                <a:ext cx="2746793" cy="988928"/>
                <a:chOff x="2783737" y="3371536"/>
                <a:chExt cx="2746793" cy="988928"/>
              </a:xfrm>
            </p:grpSpPr>
            <p:cxnSp>
              <p:nvCxnSpPr>
                <p:cNvPr id="26" name="Straight Connector 25"/>
                <p:cNvCxnSpPr>
                  <a:stCxn id="10" idx="2"/>
                  <a:endCxn id="18" idx="0"/>
                </p:cNvCxnSpPr>
                <p:nvPr/>
              </p:nvCxnSpPr>
              <p:spPr>
                <a:xfrm>
                  <a:off x="2783737" y="3377559"/>
                  <a:ext cx="457799" cy="982905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>
                  <a:stCxn id="11" idx="2"/>
                  <a:endCxn id="19" idx="0"/>
                </p:cNvCxnSpPr>
                <p:nvPr/>
              </p:nvCxnSpPr>
              <p:spPr>
                <a:xfrm>
                  <a:off x="3241536" y="3377559"/>
                  <a:ext cx="457799" cy="982905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>
                  <a:stCxn id="14" idx="2"/>
                  <a:endCxn id="20" idx="0"/>
                </p:cNvCxnSpPr>
                <p:nvPr/>
              </p:nvCxnSpPr>
              <p:spPr>
                <a:xfrm flipH="1">
                  <a:off x="4157134" y="3377559"/>
                  <a:ext cx="457799" cy="982905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>
                  <a:stCxn id="15" idx="2"/>
                  <a:endCxn id="21" idx="0"/>
                </p:cNvCxnSpPr>
                <p:nvPr/>
              </p:nvCxnSpPr>
              <p:spPr>
                <a:xfrm flipH="1">
                  <a:off x="4614933" y="3377559"/>
                  <a:ext cx="457799" cy="982905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>
                  <a:stCxn id="16" idx="2"/>
                  <a:endCxn id="22" idx="0"/>
                </p:cNvCxnSpPr>
                <p:nvPr/>
              </p:nvCxnSpPr>
              <p:spPr>
                <a:xfrm flipH="1">
                  <a:off x="5072732" y="3371536"/>
                  <a:ext cx="457798" cy="988928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>
                  <a:stCxn id="13" idx="2"/>
                  <a:endCxn id="20" idx="0"/>
                </p:cNvCxnSpPr>
                <p:nvPr/>
              </p:nvCxnSpPr>
              <p:spPr>
                <a:xfrm>
                  <a:off x="4157134" y="3377559"/>
                  <a:ext cx="0" cy="982905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>
                  <a:stCxn id="12" idx="2"/>
                  <a:endCxn id="20" idx="0"/>
                </p:cNvCxnSpPr>
                <p:nvPr/>
              </p:nvCxnSpPr>
              <p:spPr>
                <a:xfrm>
                  <a:off x="3699335" y="3377559"/>
                  <a:ext cx="457799" cy="982905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8" name="TextBox 47"/>
              <p:cNvSpPr txBox="1"/>
              <p:nvPr/>
            </p:nvSpPr>
            <p:spPr>
              <a:xfrm>
                <a:off x="1829259" y="3757635"/>
                <a:ext cx="8354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mtClean="0"/>
                  <a:t>Attend</a:t>
                </a:r>
                <a:endParaRPr lang="en-US" dirty="0"/>
              </a:p>
            </p:txBody>
          </p:sp>
        </p:grpSp>
      </p:grpSp>
      <p:sp>
        <p:nvSpPr>
          <p:cNvPr id="85" name="Rectangle 84"/>
          <p:cNvSpPr/>
          <p:nvPr/>
        </p:nvSpPr>
        <p:spPr>
          <a:xfrm>
            <a:off x="4372361" y="1296871"/>
            <a:ext cx="4572000" cy="1815882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>
              <a:defRPr/>
            </a:pPr>
            <a:r>
              <a:rPr lang="en-US" sz="2800" dirty="0"/>
              <a:t>All neural models expose </a:t>
            </a:r>
            <a:r>
              <a:rPr lang="en-US" sz="2800" i="1" dirty="0" smtClean="0">
                <a:solidFill>
                  <a:schemeClr val="accent1"/>
                </a:solidFill>
              </a:rPr>
              <a:t>interfaces</a:t>
            </a:r>
            <a:r>
              <a:rPr lang="en-US" sz="2800" dirty="0" smtClean="0">
                <a:solidFill>
                  <a:schemeClr val="accent1"/>
                </a:solidFill>
              </a:rPr>
              <a:t> </a:t>
            </a:r>
            <a:r>
              <a:rPr lang="en-US" sz="2800" dirty="0"/>
              <a:t>in the form of nodes that have externally defined meaning</a:t>
            </a:r>
          </a:p>
        </p:txBody>
      </p:sp>
      <p:sp>
        <p:nvSpPr>
          <p:cNvPr id="88" name="Oval 87"/>
          <p:cNvSpPr/>
          <p:nvPr/>
        </p:nvSpPr>
        <p:spPr>
          <a:xfrm>
            <a:off x="881100" y="3427915"/>
            <a:ext cx="2893549" cy="821526"/>
          </a:xfrm>
          <a:prstGeom prst="ellipse">
            <a:avLst/>
          </a:prstGeom>
          <a:noFill/>
          <a:ln w="88900"/>
          <a:effectLst>
            <a:softEdge rad="254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791112" y="4444705"/>
            <a:ext cx="417891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Some internal nodes in the network have meaning by design</a:t>
            </a:r>
          </a:p>
          <a:p>
            <a:endParaRPr lang="en-US" sz="2400" dirty="0"/>
          </a:p>
          <a:p>
            <a:r>
              <a:rPr lang="en-US" sz="2000" dirty="0" smtClean="0">
                <a:latin typeface="Courier" charset="0"/>
                <a:ea typeface="Courier" charset="0"/>
                <a:cs typeface="Courier" charset="0"/>
              </a:rPr>
              <a:t>Align(train, traveling)</a:t>
            </a:r>
            <a:endParaRPr lang="en-US" sz="2400" dirty="0">
              <a:latin typeface="Courier" charset="0"/>
              <a:ea typeface="Courier" charset="0"/>
              <a:cs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06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0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Named neurons</a:t>
            </a:r>
            <a:endParaRPr lang="en" dirty="0"/>
          </a:p>
        </p:txBody>
      </p:sp>
      <p:sp>
        <p:nvSpPr>
          <p:cNvPr id="140" name="Google Shape;140;p20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>
                <a:sym typeface="Roboto"/>
              </a:rPr>
              <a:t>Nodes in a computation graph that </a:t>
            </a:r>
            <a:r>
              <a:rPr lang="en" sz="2800" dirty="0" smtClean="0">
                <a:sym typeface="Roboto"/>
              </a:rPr>
              <a:t>have externally defined meaning</a:t>
            </a:r>
            <a:endParaRPr lang="en" dirty="0"/>
          </a:p>
        </p:txBody>
      </p:sp>
      <p:sp>
        <p:nvSpPr>
          <p:cNvPr id="141" name="Google Shape;141;p20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is-IS" smtClean="0"/>
              <a:pPr/>
              <a:t>16</a:t>
            </a:fld>
            <a:endParaRPr lang="is-I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3" name="Google Shape;143;p20"/>
              <p:cNvSpPr txBox="1"/>
              <p:nvPr/>
            </p:nvSpPr>
            <p:spPr>
              <a:xfrm>
                <a:off x="2212847" y="4727426"/>
                <a:ext cx="4230815" cy="77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r>
                  <a:rPr lang="en" dirty="0" smtClean="0">
                    <a:ea typeface="Roboto"/>
                    <a:cs typeface="Roboto"/>
                    <a:sym typeface="Roboto"/>
                  </a:rPr>
                  <a:t>Neuron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 charset="0"/>
                        <a:ea typeface="Roboto"/>
                        <a:cs typeface="Roboto"/>
                        <a:sym typeface="Roboto"/>
                      </a:rPr>
                      <m:t>𝑎</m:t>
                    </m:r>
                  </m:oMath>
                </a14:m>
                <a:r>
                  <a:rPr lang="en" dirty="0">
                    <a:ea typeface="Roboto"/>
                    <a:cs typeface="Roboto"/>
                    <a:sym typeface="Roboto"/>
                  </a:rPr>
                  <a:t> is associated with </a:t>
                </a:r>
                <a:r>
                  <a:rPr lang="en-US" dirty="0" smtClean="0">
                    <a:ea typeface="Roboto"/>
                    <a:cs typeface="Roboto"/>
                    <a:sym typeface="Roboto"/>
                  </a:rPr>
                  <a:t>the predicate </a:t>
                </a:r>
                <a:r>
                  <a:rPr lang="en" b="1" dirty="0" smtClean="0">
                    <a:ea typeface="Courier New"/>
                    <a:cs typeface="Courier New"/>
                    <a:sym typeface="Courier New"/>
                  </a:rPr>
                  <a:t>Align</a:t>
                </a:r>
                <a:r>
                  <a:rPr lang="en" dirty="0" smtClean="0">
                    <a:ea typeface="Roboto"/>
                    <a:cs typeface="Roboto"/>
                    <a:sym typeface="Roboto"/>
                  </a:rPr>
                  <a:t>(</a:t>
                </a:r>
                <a:r>
                  <a:rPr lang="en-US" i="1" dirty="0" smtClean="0">
                    <a:ea typeface="Roboto"/>
                    <a:cs typeface="Roboto"/>
                    <a:sym typeface="Roboto"/>
                  </a:rPr>
                  <a:t>on a train to</a:t>
                </a:r>
                <a:r>
                  <a:rPr lang="en" dirty="0" smtClean="0">
                    <a:ea typeface="Roboto"/>
                    <a:cs typeface="Roboto"/>
                    <a:sym typeface="Roboto"/>
                  </a:rPr>
                  <a:t>, </a:t>
                </a:r>
                <a:r>
                  <a:rPr lang="en-US" i="1" dirty="0" smtClean="0">
                    <a:ea typeface="Roboto"/>
                    <a:cs typeface="Roboto"/>
                    <a:sym typeface="Roboto"/>
                  </a:rPr>
                  <a:t>traveling to</a:t>
                </a:r>
                <a:r>
                  <a:rPr lang="en" dirty="0" smtClean="0">
                    <a:ea typeface="Roboto"/>
                    <a:cs typeface="Roboto"/>
                    <a:sym typeface="Roboto"/>
                  </a:rPr>
                  <a:t>).</a:t>
                </a:r>
                <a:endParaRPr dirty="0">
                  <a:ea typeface="Roboto"/>
                  <a:cs typeface="Roboto"/>
                  <a:sym typeface="Roboto"/>
                </a:endParaRPr>
              </a:p>
            </p:txBody>
          </p:sp>
        </mc:Choice>
        <mc:Fallback>
          <p:sp>
            <p:nvSpPr>
              <p:cNvPr id="143" name="Google Shape;143;p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2847" y="4727426"/>
                <a:ext cx="4230815" cy="775700"/>
              </a:xfrm>
              <a:prstGeom prst="rect">
                <a:avLst/>
              </a:prstGeom>
              <a:blipFill rotWithShape="0">
                <a:blip r:embed="rId3"/>
                <a:stretch>
                  <a:fillRect l="-1297" b="-78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5" name="Google Shape;145;p20"/>
          <p:cNvCxnSpPr>
            <a:endCxn id="146" idx="2"/>
          </p:cNvCxnSpPr>
          <p:nvPr/>
        </p:nvCxnSpPr>
        <p:spPr>
          <a:xfrm flipH="1" flipV="1">
            <a:off x="2744303" y="4497239"/>
            <a:ext cx="269281" cy="37679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6" name="Google Shape;146;p20"/>
          <p:cNvSpPr txBox="1"/>
          <p:nvPr/>
        </p:nvSpPr>
        <p:spPr>
          <a:xfrm>
            <a:off x="1546334" y="4124014"/>
            <a:ext cx="2395937" cy="3732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dirty="0">
                <a:ea typeface="Roboto"/>
                <a:cs typeface="Roboto"/>
                <a:sym typeface="Roboto"/>
              </a:rPr>
              <a:t>Lower-case for neuron</a:t>
            </a:r>
            <a:endParaRPr dirty="0">
              <a:ea typeface="Roboto"/>
              <a:cs typeface="Roboto"/>
              <a:sym typeface="Roboto"/>
            </a:endParaRPr>
          </a:p>
        </p:txBody>
      </p:sp>
      <p:cxnSp>
        <p:nvCxnSpPr>
          <p:cNvPr id="147" name="Google Shape;147;p20"/>
          <p:cNvCxnSpPr>
            <a:endCxn id="148" idx="0"/>
          </p:cNvCxnSpPr>
          <p:nvPr/>
        </p:nvCxnSpPr>
        <p:spPr>
          <a:xfrm>
            <a:off x="2594284" y="5389964"/>
            <a:ext cx="285750" cy="384787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8" name="Google Shape;148;p20"/>
          <p:cNvSpPr txBox="1"/>
          <p:nvPr/>
        </p:nvSpPr>
        <p:spPr>
          <a:xfrm>
            <a:off x="1546334" y="5774751"/>
            <a:ext cx="2667400" cy="3911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dirty="0">
                <a:ea typeface="Roboto"/>
                <a:cs typeface="Roboto"/>
                <a:sym typeface="Roboto"/>
              </a:rPr>
              <a:t>Upper-case for predicate</a:t>
            </a:r>
            <a:endParaRPr dirty="0">
              <a:ea typeface="Roboto"/>
              <a:cs typeface="Roboto"/>
              <a:sym typeface="Roboto"/>
            </a:endParaRPr>
          </a:p>
        </p:txBody>
      </p:sp>
      <p:sp>
        <p:nvSpPr>
          <p:cNvPr id="149" name="Google Shape;149;p20"/>
          <p:cNvSpPr txBox="1"/>
          <p:nvPr/>
        </p:nvSpPr>
        <p:spPr>
          <a:xfrm>
            <a:off x="6076413" y="4345239"/>
            <a:ext cx="1330227" cy="4416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i="1" dirty="0" smtClean="0">
                <a:ea typeface="Roboto"/>
                <a:cs typeface="Roboto"/>
                <a:sym typeface="Roboto"/>
              </a:rPr>
              <a:t>on a train to</a:t>
            </a:r>
            <a:endParaRPr i="1" dirty="0">
              <a:ea typeface="Roboto"/>
              <a:cs typeface="Roboto"/>
              <a:sym typeface="Roboto"/>
            </a:endParaRPr>
          </a:p>
        </p:txBody>
      </p:sp>
      <p:cxnSp>
        <p:nvCxnSpPr>
          <p:cNvPr id="150" name="Google Shape;150;p20"/>
          <p:cNvCxnSpPr>
            <a:stCxn id="149" idx="2"/>
            <a:endCxn id="151" idx="0"/>
          </p:cNvCxnSpPr>
          <p:nvPr/>
        </p:nvCxnSpPr>
        <p:spPr>
          <a:xfrm flipH="1">
            <a:off x="6597050" y="4786839"/>
            <a:ext cx="144477" cy="714513"/>
          </a:xfrm>
          <a:prstGeom prst="straightConnector1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151" name="Google Shape;151;p20"/>
          <p:cNvSpPr txBox="1"/>
          <p:nvPr/>
        </p:nvSpPr>
        <p:spPr>
          <a:xfrm>
            <a:off x="5933763" y="5501352"/>
            <a:ext cx="1326573" cy="4416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i="1" smtClean="0">
                <a:ea typeface="Roboto"/>
                <a:cs typeface="Roboto"/>
                <a:sym typeface="Roboto"/>
              </a:rPr>
              <a:t>traveling to</a:t>
            </a:r>
            <a:endParaRPr i="1" dirty="0">
              <a:ea typeface="Roboto"/>
              <a:cs typeface="Roboto"/>
              <a:sym typeface="Roboto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790278" y="4922221"/>
                <a:ext cx="202433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solidFill>
                            <a:schemeClr val="accent1"/>
                          </a:solidFill>
                          <a:latin typeface="Cambria Math" charset="0"/>
                          <a:ea typeface="Roboto"/>
                          <a:cs typeface="Roboto"/>
                          <a:sym typeface="Roboto"/>
                        </a:rPr>
                        <m:t>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0278" y="4922221"/>
                <a:ext cx="2024335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934338" y="2765946"/>
            <a:ext cx="7579513" cy="52322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i="1">
                <a:sym typeface="Roboto"/>
              </a:rPr>
              <a:t>Named neurons give us the vocabulary for writing rules</a:t>
            </a:r>
            <a:endParaRPr lang="en" sz="2800" i="1" dirty="0"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8354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Three challenges facing logic in neural network land</a:t>
            </a:r>
            <a:endParaRPr lang="en" dirty="0"/>
          </a:p>
        </p:txBody>
      </p:sp>
      <p:sp>
        <p:nvSpPr>
          <p:cNvPr id="126" name="Google Shape;126;p18"/>
          <p:cNvSpPr txBox="1"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Br</a:t>
            </a:r>
            <a:r>
              <a:rPr lang="en" sz="2800" dirty="0" err="1" smtClean="0"/>
              <a:t>idg</a:t>
            </a:r>
            <a:r>
              <a:rPr lang="en-US" sz="2800" dirty="0" err="1" smtClean="0"/>
              <a:t>ing</a:t>
            </a:r>
            <a:r>
              <a:rPr lang="en" sz="2800" dirty="0" smtClean="0"/>
              <a:t> predicates in rules with neural networks?</a:t>
            </a:r>
            <a:r>
              <a:rPr lang="en-US" sz="2800" dirty="0" smtClean="0"/>
              <a:t> </a:t>
            </a:r>
          </a:p>
          <a:p>
            <a:pPr marL="800100" lvl="2" indent="0">
              <a:buNone/>
            </a:pPr>
            <a:r>
              <a:rPr lang="en-US" sz="2800" dirty="0" smtClean="0">
                <a:solidFill>
                  <a:schemeClr val="accent1"/>
                </a:solidFill>
              </a:rPr>
              <a:t>Answer: Named neurons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Ma</a:t>
            </a:r>
            <a:r>
              <a:rPr lang="en" sz="2800" dirty="0" smtClean="0"/>
              <a:t>k</a:t>
            </a:r>
            <a:r>
              <a:rPr lang="en-US" sz="2800" dirty="0" err="1" smtClean="0"/>
              <a:t>ing</a:t>
            </a:r>
            <a:r>
              <a:rPr lang="en" sz="2800" dirty="0" smtClean="0"/>
              <a:t> logic differentiable?</a:t>
            </a:r>
            <a:r>
              <a:rPr lang="en-US" sz="2800" dirty="0" smtClean="0"/>
              <a:t> </a:t>
            </a:r>
          </a:p>
          <a:p>
            <a:pPr marL="800100" lvl="2" indent="0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Answer: Use a t-norm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Using differentiable logic?</a:t>
            </a:r>
            <a:endParaRPr lang="en" sz="2800" dirty="0"/>
          </a:p>
        </p:txBody>
      </p:sp>
      <p:sp>
        <p:nvSpPr>
          <p:cNvPr id="127" name="Google Shape;127;p18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uk-UA" smtClean="0"/>
              <a:pPr/>
              <a:t>17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9874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Relaxing Boolean operators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i="1" dirty="0" smtClean="0">
                <a:solidFill>
                  <a:schemeClr val="accent1"/>
                </a:solidFill>
              </a:rPr>
              <a:t>Triangular norms </a:t>
            </a:r>
            <a:r>
              <a:rPr lang="en-US" sz="2800" dirty="0" smtClean="0"/>
              <a:t>provide systematic relaxations of logic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/>
              <a:t>Some are continuous and sub-differentiable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D2807-2D0F-A548-8989-AA337FEC929A}" type="slidenum">
              <a:rPr lang="en-US" smtClean="0"/>
              <a:t>18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07754"/>
            <a:ext cx="9144000" cy="2674112"/>
          </a:xfrm>
          <a:prstGeom prst="rect">
            <a:avLst/>
          </a:prstGeom>
        </p:spPr>
      </p:pic>
      <p:sp>
        <p:nvSpPr>
          <p:cNvPr id="8" name="Google Shape;193;p25"/>
          <p:cNvSpPr txBox="1"/>
          <p:nvPr/>
        </p:nvSpPr>
        <p:spPr>
          <a:xfrm>
            <a:off x="0" y="6464400"/>
            <a:ext cx="78399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1600" dirty="0" err="1"/>
              <a:t>Klement</a:t>
            </a:r>
            <a:r>
              <a:rPr lang="en" sz="1600" dirty="0"/>
              <a:t>, Erich Peter, </a:t>
            </a:r>
            <a:r>
              <a:rPr lang="en" sz="1600" dirty="0" err="1"/>
              <a:t>Radko</a:t>
            </a:r>
            <a:r>
              <a:rPr lang="en" sz="1600" dirty="0"/>
              <a:t> </a:t>
            </a:r>
            <a:r>
              <a:rPr lang="en" sz="1600" dirty="0" err="1"/>
              <a:t>Mesiar</a:t>
            </a:r>
            <a:r>
              <a:rPr lang="en" sz="1600" dirty="0"/>
              <a:t>, and </a:t>
            </a:r>
            <a:r>
              <a:rPr lang="en" sz="1600" dirty="0" err="1"/>
              <a:t>Endre</a:t>
            </a:r>
            <a:r>
              <a:rPr lang="en" sz="1600" dirty="0"/>
              <a:t> Pap. </a:t>
            </a:r>
            <a:r>
              <a:rPr lang="en" sz="1600" i="1" dirty="0"/>
              <a:t>Triangular norms</a:t>
            </a:r>
            <a:r>
              <a:rPr lang="en" sz="1600" dirty="0"/>
              <a:t>. Vol. 8. S2013</a:t>
            </a:r>
            <a:r>
              <a:rPr lang="en" sz="1600" dirty="0" smtClean="0"/>
              <a:t>.</a:t>
            </a:r>
            <a:endParaRPr sz="16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1609344" y="2666504"/>
            <a:ext cx="1719073" cy="1045960"/>
            <a:chOff x="1609344" y="2337320"/>
            <a:chExt cx="1719073" cy="1045960"/>
          </a:xfrm>
        </p:grpSpPr>
        <p:sp>
          <p:nvSpPr>
            <p:cNvPr id="9" name="Rectangle 8"/>
            <p:cNvSpPr/>
            <p:nvPr/>
          </p:nvSpPr>
          <p:spPr>
            <a:xfrm>
              <a:off x="1609344" y="3053575"/>
              <a:ext cx="1719072" cy="329705"/>
            </a:xfrm>
            <a:prstGeom prst="rect">
              <a:avLst/>
            </a:prstGeom>
            <a:solidFill>
              <a:schemeClr val="accent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609344" y="2337320"/>
                  <a:ext cx="1719073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Inputs, outputs live in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{0, 1}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9344" y="2337320"/>
                  <a:ext cx="1719073" cy="646331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2837" t="-4717" b="-14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3429000" y="2967906"/>
            <a:ext cx="5385816" cy="744558"/>
            <a:chOff x="3429000" y="2638722"/>
            <a:chExt cx="5385816" cy="74455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3712463" y="2638722"/>
                  <a:ext cx="510235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Inputs, outputs live in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[0, 1]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12463" y="2638722"/>
                  <a:ext cx="510235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t="-1000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Rectangle 11"/>
            <p:cNvSpPr/>
            <p:nvPr/>
          </p:nvSpPr>
          <p:spPr>
            <a:xfrm>
              <a:off x="3429000" y="3053575"/>
              <a:ext cx="5385816" cy="329705"/>
            </a:xfrm>
            <a:prstGeom prst="rect">
              <a:avLst/>
            </a:prstGeom>
            <a:solidFill>
              <a:schemeClr val="accent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116877" y="4205949"/>
            <a:ext cx="3697939" cy="1998551"/>
            <a:chOff x="5116877" y="4205949"/>
            <a:chExt cx="3697939" cy="1998551"/>
          </a:xfrm>
        </p:grpSpPr>
        <p:sp>
          <p:nvSpPr>
            <p:cNvPr id="15" name="TextBox 14"/>
            <p:cNvSpPr txBox="1"/>
            <p:nvPr/>
          </p:nvSpPr>
          <p:spPr>
            <a:xfrm>
              <a:off x="5116877" y="5835168"/>
              <a:ext cx="28726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Basically rectified linear units</a:t>
              </a:r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793992" y="4205949"/>
              <a:ext cx="2020824" cy="1196631"/>
            </a:xfrm>
            <a:prstGeom prst="rect">
              <a:avLst/>
            </a:prstGeom>
            <a:solidFill>
              <a:schemeClr val="accent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Arrow Connector 17"/>
            <p:cNvCxnSpPr>
              <a:stCxn id="15" idx="0"/>
              <a:endCxn id="16" idx="2"/>
            </p:cNvCxnSpPr>
            <p:nvPr/>
          </p:nvCxnSpPr>
          <p:spPr>
            <a:xfrm flipV="1">
              <a:off x="6553200" y="5402580"/>
              <a:ext cx="1251204" cy="432588"/>
            </a:xfrm>
            <a:prstGeom prst="straightConnector1">
              <a:avLst/>
            </a:prstGeom>
            <a:ln>
              <a:prstDash val="dash"/>
              <a:headEnd type="none" w="med" len="med"/>
              <a:tailEnd type="arrow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3444240" y="2666504"/>
            <a:ext cx="6217920" cy="345965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8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Neural networks can ‘read’ images!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D2807-2D0F-A548-8989-AA337FEC929A}" type="slidenum">
              <a:rPr lang="en-US" smtClean="0"/>
              <a:t>1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7801" y="1348268"/>
            <a:ext cx="3503246" cy="31879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4820" y="2192818"/>
            <a:ext cx="245777" cy="685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grpSp>
        <p:nvGrpSpPr>
          <p:cNvPr id="28" name="Group 27"/>
          <p:cNvGrpSpPr/>
          <p:nvPr/>
        </p:nvGrpSpPr>
        <p:grpSpPr>
          <a:xfrm>
            <a:off x="394820" y="1982238"/>
            <a:ext cx="1519534" cy="1573832"/>
            <a:chOff x="394820" y="1982238"/>
            <a:chExt cx="1519534" cy="1573832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641174" y="1982238"/>
              <a:ext cx="1273180" cy="211086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40597" y="2878618"/>
              <a:ext cx="1273757" cy="677452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94820" y="2894525"/>
              <a:ext cx="955504" cy="661545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394820" y="1982238"/>
              <a:ext cx="955504" cy="21058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0324" y="1982238"/>
            <a:ext cx="564030" cy="1573832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grpSp>
        <p:nvGrpSpPr>
          <p:cNvPr id="38" name="Group 37"/>
          <p:cNvGrpSpPr/>
          <p:nvPr/>
        </p:nvGrpSpPr>
        <p:grpSpPr>
          <a:xfrm>
            <a:off x="3795139" y="1376237"/>
            <a:ext cx="5069460" cy="3187960"/>
            <a:chOff x="3795139" y="1376237"/>
            <a:chExt cx="5069460" cy="3187960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795139" y="1376237"/>
              <a:ext cx="5069460" cy="3187960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3861269" y="1637921"/>
              <a:ext cx="4937199" cy="369332"/>
            </a:xfrm>
            <a:prstGeom prst="rect">
              <a:avLst/>
            </a:prstGeom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Where is </a:t>
              </a:r>
              <a:r>
                <a:rPr lang="en-US" smtClean="0"/>
                <a:t>the penguin?</a:t>
              </a:r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795139" y="4638378"/>
            <a:ext cx="5277853" cy="1501157"/>
            <a:chOff x="3795139" y="4536228"/>
            <a:chExt cx="5277853" cy="150115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795139" y="4536228"/>
              <a:ext cx="5277853" cy="1501157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3861269" y="4710439"/>
              <a:ext cx="4937199" cy="369332"/>
            </a:xfrm>
            <a:prstGeom prst="rect">
              <a:avLst/>
            </a:prstGeom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Is there a penguin in the image?</a:t>
              </a:r>
              <a:endParaRPr lang="en-US" dirty="0"/>
            </a:p>
          </p:txBody>
        </p:sp>
      </p:grpSp>
      <p:sp>
        <p:nvSpPr>
          <p:cNvPr id="40" name="Rectangle 39"/>
          <p:cNvSpPr/>
          <p:nvPr/>
        </p:nvSpPr>
        <p:spPr>
          <a:xfrm>
            <a:off x="0" y="6246524"/>
            <a:ext cx="75069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From https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://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visualqa.org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, uses Pythia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v0. 1: the winning entry to the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VQA challenge 2018 [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Jiang, Y et al 2018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.]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0296" y="4746808"/>
            <a:ext cx="34664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chemeClr val="accent2"/>
                </a:solidFill>
              </a:rPr>
              <a:t>But can </a:t>
            </a:r>
            <a:r>
              <a:rPr lang="en-US" sz="3200" dirty="0" smtClean="0">
                <a:solidFill>
                  <a:schemeClr val="accent2"/>
                </a:solidFill>
              </a:rPr>
              <a:t>they really ‘read’ images?</a:t>
            </a:r>
            <a:endParaRPr lang="en-US" sz="3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932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Three challenges facing logic in neural network land</a:t>
            </a:r>
            <a:endParaRPr lang="en" dirty="0"/>
          </a:p>
        </p:txBody>
      </p:sp>
      <p:sp>
        <p:nvSpPr>
          <p:cNvPr id="126" name="Google Shape;126;p18"/>
          <p:cNvSpPr txBox="1"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Bridging </a:t>
            </a:r>
            <a:r>
              <a:rPr lang="en" sz="2800" dirty="0" smtClean="0"/>
              <a:t>predicates in rules with neural networks?</a:t>
            </a:r>
            <a:r>
              <a:rPr lang="en-US" sz="2800" dirty="0" smtClean="0"/>
              <a:t> </a:t>
            </a:r>
          </a:p>
          <a:p>
            <a:pPr marL="800100" lvl="2" indent="0">
              <a:buNone/>
            </a:pPr>
            <a:r>
              <a:rPr lang="en-US" sz="2800" dirty="0" smtClean="0">
                <a:solidFill>
                  <a:schemeClr val="accent1"/>
                </a:solidFill>
              </a:rPr>
              <a:t>Answer: Named neurons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Ma</a:t>
            </a:r>
            <a:r>
              <a:rPr lang="en" sz="2800" dirty="0" smtClean="0"/>
              <a:t>k</a:t>
            </a:r>
            <a:r>
              <a:rPr lang="en-US" sz="2800" dirty="0" err="1" smtClean="0"/>
              <a:t>ing</a:t>
            </a:r>
            <a:r>
              <a:rPr lang="en" sz="2800" dirty="0" smtClean="0"/>
              <a:t> logic differentiable?</a:t>
            </a:r>
            <a:r>
              <a:rPr lang="en-US" sz="2800" dirty="0" smtClean="0"/>
              <a:t> </a:t>
            </a:r>
          </a:p>
          <a:p>
            <a:pPr marL="800100" lvl="2" indent="0">
              <a:buNone/>
            </a:pPr>
            <a:r>
              <a:rPr lang="en-US" sz="2800" dirty="0" smtClean="0">
                <a:solidFill>
                  <a:schemeClr val="accent1"/>
                </a:solidFill>
              </a:rPr>
              <a:t>Answer: Use a t-norm</a:t>
            </a: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Using differentiable logic?</a:t>
            </a:r>
            <a:endParaRPr lang="en" sz="2800" dirty="0"/>
          </a:p>
        </p:txBody>
      </p:sp>
      <p:sp>
        <p:nvSpPr>
          <p:cNvPr id="127" name="Google Shape;127;p18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uk-UA" smtClean="0"/>
              <a:pPr/>
              <a:t>19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1944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What logic can do for neural networks?</a:t>
            </a:r>
            <a:endParaRPr lang="en-US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Introduce inductive bias by</a:t>
            </a:r>
            <a:r>
              <a:rPr lang="mr-IN" dirty="0" smtClean="0"/>
              <a:t>…</a:t>
            </a:r>
            <a:endParaRPr lang="en-US" dirty="0" smtClean="0"/>
          </a:p>
          <a:p>
            <a:r>
              <a:rPr lang="mr-IN" dirty="0" smtClean="0"/>
              <a:t>…</a:t>
            </a:r>
            <a:r>
              <a:rPr lang="en-US" dirty="0" smtClean="0"/>
              <a:t>changing network </a:t>
            </a:r>
            <a:r>
              <a:rPr lang="en-US" dirty="0" smtClean="0"/>
              <a:t>architecture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o networks that prefer satisfying the </a:t>
            </a:r>
            <a:r>
              <a:rPr lang="en-US" dirty="0" smtClean="0"/>
              <a:t>constraints</a:t>
            </a:r>
          </a:p>
          <a:p>
            <a:endParaRPr lang="en-US" dirty="0" smtClean="0"/>
          </a:p>
          <a:p>
            <a:r>
              <a:rPr lang="mr-IN" dirty="0" smtClean="0"/>
              <a:t>…</a:t>
            </a:r>
            <a:r>
              <a:rPr lang="en-US" dirty="0" smtClean="0"/>
              <a:t>by regularizing learning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o penalize </a:t>
            </a:r>
            <a:r>
              <a:rPr lang="en-US" dirty="0" smtClean="0"/>
              <a:t>models that violate the constraints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D2807-2D0F-A548-8989-AA337FEC929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28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57200" y="2231136"/>
            <a:ext cx="8193024" cy="12435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What logic can do for neural networks?</a:t>
            </a:r>
            <a:endParaRPr lang="en-US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Introduce inductive bias by</a:t>
            </a:r>
            <a:r>
              <a:rPr lang="mr-IN" dirty="0"/>
              <a:t>…</a:t>
            </a:r>
            <a:endParaRPr lang="en-US" dirty="0"/>
          </a:p>
          <a:p>
            <a:r>
              <a:rPr lang="mr-IN" dirty="0"/>
              <a:t>…</a:t>
            </a:r>
            <a:r>
              <a:rPr lang="en-US" dirty="0"/>
              <a:t>changing network architecture</a:t>
            </a:r>
          </a:p>
          <a:p>
            <a:pPr lvl="1"/>
            <a:r>
              <a:rPr lang="en-US" dirty="0"/>
              <a:t>to networks that prefer satisfying the constraints</a:t>
            </a:r>
          </a:p>
          <a:p>
            <a:endParaRPr lang="en-US" dirty="0"/>
          </a:p>
          <a:p>
            <a:r>
              <a:rPr lang="mr-IN" dirty="0"/>
              <a:t>…</a:t>
            </a:r>
            <a:r>
              <a:rPr lang="en-US" dirty="0"/>
              <a:t>by regularizing learning</a:t>
            </a:r>
          </a:p>
          <a:p>
            <a:pPr lvl="1"/>
            <a:r>
              <a:rPr lang="en-US" dirty="0"/>
              <a:t>to penalize models that violate the constraints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D2807-2D0F-A548-8989-AA337FEC929A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126163"/>
            <a:ext cx="5566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Augmenting Neural Networks with First-order Logic.</a:t>
            </a:r>
            <a:r>
              <a:rPr lang="en-US" dirty="0" smtClean="0"/>
              <a:t> </a:t>
            </a:r>
          </a:p>
          <a:p>
            <a:r>
              <a:rPr lang="en-US" dirty="0" smtClean="0"/>
              <a:t>Li and Srikumar,  ACL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73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7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Augmenting </a:t>
            </a:r>
            <a:r>
              <a:rPr lang="en-US" dirty="0" smtClean="0"/>
              <a:t>models</a:t>
            </a:r>
            <a:r>
              <a:rPr lang="en-US" dirty="0"/>
              <a:t>:</a:t>
            </a:r>
            <a:r>
              <a:rPr lang="en-US" dirty="0" smtClean="0"/>
              <a:t>  An </a:t>
            </a:r>
            <a:r>
              <a:rPr lang="en-US" dirty="0" smtClean="0"/>
              <a:t>example</a:t>
            </a:r>
            <a:endParaRPr lang="en" dirty="0"/>
          </a:p>
        </p:txBody>
      </p:sp>
      <p:sp>
        <p:nvSpPr>
          <p:cNvPr id="213" name="Google Shape;213;p27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ru-RU" smtClean="0"/>
              <a:pPr/>
              <a:t>22</a:t>
            </a:fld>
            <a:endParaRPr lang="ru-RU"/>
          </a:p>
        </p:txBody>
      </p:sp>
      <p:cxnSp>
        <p:nvCxnSpPr>
          <p:cNvPr id="216" name="Google Shape;216;p27"/>
          <p:cNvCxnSpPr/>
          <p:nvPr/>
        </p:nvCxnSpPr>
        <p:spPr>
          <a:xfrm>
            <a:off x="4558000" y="2782075"/>
            <a:ext cx="7200" cy="20016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8" name="Google Shape;218;p27"/>
          <p:cNvSpPr txBox="1"/>
          <p:nvPr/>
        </p:nvSpPr>
        <p:spPr>
          <a:xfrm>
            <a:off x="4649798" y="3961927"/>
            <a:ext cx="3617492" cy="443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2400" dirty="0" smtClean="0">
                <a:ea typeface="Roboto"/>
                <a:cs typeface="Roboto"/>
                <a:sym typeface="Roboto"/>
              </a:rPr>
              <a:t>LHS</a:t>
            </a:r>
            <a:r>
              <a:rPr lang="en-US" sz="2400" dirty="0">
                <a:ea typeface="Roboto"/>
                <a:cs typeface="Roboto"/>
                <a:sym typeface="Roboto"/>
              </a:rPr>
              <a:t> </a:t>
            </a:r>
            <a:r>
              <a:rPr lang="en-US" sz="2400" dirty="0" smtClean="0">
                <a:ea typeface="Roboto"/>
                <a:cs typeface="Roboto"/>
                <a:sym typeface="Roboto"/>
              </a:rPr>
              <a:t>in </a:t>
            </a:r>
            <a:r>
              <a:rPr lang="en-US" sz="2400" dirty="0" err="1" smtClean="0"/>
              <a:t>Łukasiewicz</a:t>
            </a:r>
            <a:r>
              <a:rPr lang="en-US" sz="2400" dirty="0" smtClean="0"/>
              <a:t> </a:t>
            </a:r>
            <a:r>
              <a:rPr lang="en-US" sz="2400" dirty="0" smtClean="0">
                <a:ea typeface="Roboto"/>
                <a:cs typeface="Roboto"/>
                <a:sym typeface="Roboto"/>
              </a:rPr>
              <a:t>logic</a:t>
            </a:r>
            <a:endParaRPr sz="2400" dirty="0">
              <a:ea typeface="Roboto"/>
              <a:cs typeface="Roboto"/>
              <a:sym typeface="Roboto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775320" y="3074251"/>
                <a:ext cx="273773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charset="0"/>
                            </a:rPr>
                            <m:t>𝐴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3600" b="0" i="1" smtClean="0">
                          <a:latin typeface="Cambria Math" charset="0"/>
                        </a:rPr>
                        <m:t>∧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charset="0"/>
                            </a:rPr>
                            <m:t>𝐴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3600" b="0" i="1" smtClean="0">
                          <a:latin typeface="Cambria Math" charset="0"/>
                        </a:rPr>
                        <m:t>→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5320" y="3074251"/>
                <a:ext cx="2737737" cy="55399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4572000" y="4509569"/>
                <a:ext cx="453643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𝑑</m:t>
                      </m:r>
                      <m:d>
                        <m:dPr>
                          <m:ctrlPr>
                            <a:rPr lang="en-US" sz="2400" b="0" i="1" dirty="0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dirty="0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b="0" i="1" dirty="0" smtClean="0">
                          <a:latin typeface="Cambria Math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mr-IN" sz="2400" i="1" dirty="0">
                          <a:latin typeface="Cambria Math" charset="0"/>
                        </a:rPr>
                        <m:t>max</m:t>
                      </m:r>
                      <m:r>
                        <a:rPr lang="mr-IN" sz="2400" i="1" dirty="0">
                          <a:latin typeface="Cambria Math" charset="0"/>
                        </a:rPr>
                        <m:t>⁡(0, </m:t>
                      </m:r>
                      <m:sSub>
                        <m:sSubPr>
                          <m:ctrlPr>
                            <a:rPr lang="en-US" sz="2400" i="1" dirty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 dirty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mr-IN" sz="2400" i="1" dirty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 dirty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 dirty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mr-IN" sz="2400" i="1" dirty="0">
                          <a:latin typeface="Cambria Math" charset="0"/>
                        </a:rPr>
                        <m:t>−1)</m:t>
                      </m:r>
                    </m:oMath>
                  </m:oMathPara>
                </a14:m>
                <a:endParaRPr lang="mr-IN" sz="2400" dirty="0"/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09569"/>
                <a:ext cx="4536435" cy="461665"/>
              </a:xfrm>
              <a:prstGeom prst="rect">
                <a:avLst/>
              </a:prstGeom>
              <a:blipFill rotWithShape="0">
                <a:blip r:embed="rId5"/>
                <a:stretch>
                  <a:fillRect t="-108000" r="-3226" b="-1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471841" y="1606476"/>
                <a:ext cx="13510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</m:t>
                      </m:r>
                      <m:r>
                        <a:rPr lang="en-US" b="0" i="1" smtClean="0">
                          <a:latin typeface="Cambria Math" charset="0"/>
                        </a:rPr>
                        <m:t>𝜎</m:t>
                      </m:r>
                      <m:r>
                        <a:rPr lang="en-US" b="0" i="1" smtClean="0">
                          <a:latin typeface="Cambria Math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b="1" i="0" smtClean="0">
                              <a:latin typeface="Cambria Math" charset="0"/>
                            </a:rPr>
                            <m:t>𝐰</m:t>
                          </m:r>
                        </m:e>
                        <m:sup>
                          <m:r>
                            <a:rPr lang="en-US" b="0" i="1" smtClean="0">
                              <a:latin typeface="Cambria Math" charset="0"/>
                            </a:rPr>
                            <m:t>𝑇</m:t>
                          </m:r>
                        </m:sup>
                      </m:sSup>
                      <m:r>
                        <a:rPr lang="en-US" b="1" i="0" smtClean="0">
                          <a:latin typeface="Cambria Math" charset="0"/>
                        </a:rPr>
                        <m:t>𝐱</m:t>
                      </m:r>
                      <m:r>
                        <a:rPr lang="en-US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841" y="1606476"/>
                <a:ext cx="1351075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3604" t="-2222" r="-5856" b="-3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1168963" y="5384667"/>
                <a:ext cx="6778074" cy="11079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dirty="0" smtClean="0">
                    <a:ea typeface="Roboto"/>
                    <a:cs typeface="Roboto"/>
                    <a:sym typeface="Roboto"/>
                  </a:rPr>
                  <a:t>Define constrained </a:t>
                </a:r>
                <a:r>
                  <a:rPr lang="en" sz="2400" dirty="0" smtClean="0">
                    <a:ea typeface="Roboto"/>
                    <a:cs typeface="Roboto"/>
                    <a:sym typeface="Roboto"/>
                  </a:rPr>
                  <a:t>layer</a:t>
                </a:r>
                <a:r>
                  <a:rPr lang="en-US" sz="2400" dirty="0">
                    <a:ea typeface="Roboto"/>
                    <a:cs typeface="Roboto"/>
                    <a:sym typeface="Roboto"/>
                  </a:rPr>
                  <a:t>:</a:t>
                </a:r>
                <a:r>
                  <a:rPr lang="en-US" sz="2400" dirty="0" smtClean="0">
                    <a:ea typeface="Roboto"/>
                    <a:cs typeface="Roboto"/>
                    <a:sym typeface="Roboto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charset="0"/>
                      </a:rPr>
                      <m:t>′=</m:t>
                    </m:r>
                    <m:r>
                      <a:rPr lang="en-US" sz="2400" b="0" i="1" smtClean="0">
                        <a:latin typeface="Cambria Math" charset="0"/>
                      </a:rPr>
                      <m:t>𝜎</m:t>
                    </m:r>
                    <m:r>
                      <a:rPr lang="en-US" sz="2400" b="0" i="1" smtClean="0">
                        <a:latin typeface="Cambria Math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b="1" i="0" smtClean="0">
                            <a:latin typeface="Cambria Math" charset="0"/>
                          </a:rPr>
                          <m:t>𝐰</m:t>
                        </m:r>
                      </m:e>
                      <m:sup>
                        <m:r>
                          <a:rPr lang="en-US" sz="2400" b="0" i="1" smtClean="0">
                            <a:latin typeface="Cambria Math" charset="0"/>
                          </a:rPr>
                          <m:t>𝑇</m:t>
                        </m:r>
                      </m:sup>
                    </m:sSup>
                    <m:r>
                      <a:rPr lang="en-US" sz="2400" b="1" i="0" smtClean="0">
                        <a:latin typeface="Cambria Math" charset="0"/>
                      </a:rPr>
                      <m:t>𝐱</m:t>
                    </m:r>
                    <m:r>
                      <a:rPr lang="en-US" sz="2400" b="0" i="1" smtClean="0">
                        <a:latin typeface="Cambria Math" charset="0"/>
                      </a:rPr>
                      <m:t>+</m:t>
                    </m:r>
                    <m:r>
                      <a:rPr lang="en-US" sz="2400" b="0" i="1" smtClean="0">
                        <a:latin typeface="Cambria Math" charset="0"/>
                      </a:rPr>
                      <m:t>𝜌</m:t>
                    </m:r>
                    <m:r>
                      <a:rPr lang="en-US" sz="2400" b="0" i="1" smtClean="0">
                        <a:latin typeface="Cambria Math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charset="0"/>
                      </a:rPr>
                      <m:t>𝑑</m:t>
                    </m:r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charset="0"/>
                      </a:rPr>
                      <m:t>)</m:t>
                    </m:r>
                    <m:r>
                      <a:rPr lang="en-US" sz="2400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sz="2400" dirty="0" smtClean="0"/>
              </a:p>
              <a:p>
                <a:endParaRPr lang="en-US" sz="2400" dirty="0"/>
              </a:p>
              <a:p>
                <a:r>
                  <a:rPr lang="en-US" sz="2400" dirty="0" smtClean="0"/>
                  <a:t>Replace original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 smtClean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charset="0"/>
                      </a:rPr>
                      <m:t>′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8963" y="5384667"/>
                <a:ext cx="6778074" cy="1107996"/>
              </a:xfrm>
              <a:prstGeom prst="rect">
                <a:avLst/>
              </a:prstGeom>
              <a:blipFill rotWithShape="0">
                <a:blip r:embed="rId7"/>
                <a:stretch>
                  <a:fillRect l="-2788" t="-46703" r="-809" b="-15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1831823" y="1931335"/>
            <a:ext cx="1928064" cy="915399"/>
            <a:chOff x="-1829592" y="705555"/>
            <a:chExt cx="1928064" cy="915399"/>
          </a:xfrm>
        </p:grpSpPr>
        <p:sp>
          <p:nvSpPr>
            <p:cNvPr id="28" name="Rectangle 27"/>
            <p:cNvSpPr/>
            <p:nvPr/>
          </p:nvSpPr>
          <p:spPr>
            <a:xfrm>
              <a:off x="-1829592" y="705555"/>
              <a:ext cx="1928064" cy="91539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-1812625" y="762568"/>
              <a:ext cx="1911096" cy="768096"/>
              <a:chOff x="-1682496" y="932688"/>
              <a:chExt cx="1911096" cy="768096"/>
            </a:xfrm>
            <a:solidFill>
              <a:schemeClr val="tx2">
                <a:lumMod val="60000"/>
                <a:lumOff val="40000"/>
              </a:schemeClr>
            </a:solidFill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Oval 4"/>
                  <p:cNvSpPr/>
                  <p:nvPr/>
                </p:nvSpPr>
                <p:spPr>
                  <a:xfrm>
                    <a:off x="-1682496" y="932688"/>
                    <a:ext cx="768096" cy="768096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5" name="Oval 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1682496" y="932688"/>
                    <a:ext cx="768096" cy="768096"/>
                  </a:xfrm>
                  <a:prstGeom prst="ellipse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Oval 19"/>
                  <p:cNvSpPr/>
                  <p:nvPr/>
                </p:nvSpPr>
                <p:spPr>
                  <a:xfrm>
                    <a:off x="-539496" y="932688"/>
                    <a:ext cx="768096" cy="768096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0" name="Oval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539496" y="932688"/>
                    <a:ext cx="768096" cy="768096"/>
                  </a:xfrm>
                  <a:prstGeom prst="ellipse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0" name="Group 9"/>
          <p:cNvGrpSpPr/>
          <p:nvPr/>
        </p:nvGrpSpPr>
        <p:grpSpPr>
          <a:xfrm>
            <a:off x="1252801" y="3875044"/>
            <a:ext cx="3086109" cy="915399"/>
            <a:chOff x="-2332610" y="3591151"/>
            <a:chExt cx="3086109" cy="915399"/>
          </a:xfrm>
        </p:grpSpPr>
        <p:sp>
          <p:nvSpPr>
            <p:cNvPr id="9" name="Rectangle 8"/>
            <p:cNvSpPr/>
            <p:nvPr/>
          </p:nvSpPr>
          <p:spPr>
            <a:xfrm>
              <a:off x="-2332610" y="3591151"/>
              <a:ext cx="3086109" cy="91539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-2332610" y="3678034"/>
              <a:ext cx="3086109" cy="768096"/>
              <a:chOff x="-2117448" y="2704851"/>
              <a:chExt cx="3086109" cy="768096"/>
            </a:xfrm>
            <a:solidFill>
              <a:schemeClr val="tx2">
                <a:lumMod val="60000"/>
                <a:lumOff val="40000"/>
              </a:schemeClr>
            </a:solidFill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Oval 20"/>
                  <p:cNvSpPr/>
                  <p:nvPr/>
                </p:nvSpPr>
                <p:spPr>
                  <a:xfrm>
                    <a:off x="-2117448" y="2704851"/>
                    <a:ext cx="768096" cy="768096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1" name="Oval 2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2117448" y="2704851"/>
                    <a:ext cx="768096" cy="768096"/>
                  </a:xfrm>
                  <a:prstGeom prst="ellipse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Oval 22"/>
                  <p:cNvSpPr/>
                  <p:nvPr/>
                </p:nvSpPr>
                <p:spPr>
                  <a:xfrm>
                    <a:off x="-974448" y="2704851"/>
                    <a:ext cx="768096" cy="768096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3" name="Oval 2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974448" y="2704851"/>
                    <a:ext cx="768096" cy="768096"/>
                  </a:xfrm>
                  <a:prstGeom prst="ellipse">
                    <a:avLst/>
                  </a:prstGeom>
                  <a:blipFill rotWithShape="0"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Oval 23"/>
                  <p:cNvSpPr/>
                  <p:nvPr/>
                </p:nvSpPr>
                <p:spPr>
                  <a:xfrm>
                    <a:off x="200565" y="2704851"/>
                    <a:ext cx="768096" cy="768096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4" name="Oval 2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0565" y="2704851"/>
                    <a:ext cx="768096" cy="768096"/>
                  </a:xfrm>
                  <a:prstGeom prst="ellipse">
                    <a:avLst/>
                  </a:prstGeom>
                  <a:blipFill rotWithShape="0"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cxnSp>
        <p:nvCxnSpPr>
          <p:cNvPr id="33" name="Straight Arrow Connector 32"/>
          <p:cNvCxnSpPr>
            <a:stCxn id="9" idx="0"/>
            <a:endCxn id="28" idx="2"/>
          </p:cNvCxnSpPr>
          <p:nvPr/>
        </p:nvCxnSpPr>
        <p:spPr>
          <a:xfrm flipH="1" flipV="1">
            <a:off x="2795855" y="2846734"/>
            <a:ext cx="1" cy="10283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766759" y="3174774"/>
            <a:ext cx="2058192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mtClean="0"/>
              <a:t>Possibly many layers</a:t>
            </a:r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-2103120" y="39867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347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7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Augmenting models: </a:t>
            </a:r>
            <a:r>
              <a:rPr lang="en-US" dirty="0" smtClean="0"/>
              <a:t> An </a:t>
            </a:r>
            <a:r>
              <a:rPr lang="en-US" dirty="0" smtClean="0"/>
              <a:t>example</a:t>
            </a:r>
            <a:endParaRPr lang="en" dirty="0"/>
          </a:p>
        </p:txBody>
      </p:sp>
      <p:sp>
        <p:nvSpPr>
          <p:cNvPr id="213" name="Google Shape;213;p27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ru-RU" smtClean="0"/>
              <a:pPr/>
              <a:t>23</a:t>
            </a:fld>
            <a:endParaRPr lang="ru-RU"/>
          </a:p>
        </p:txBody>
      </p:sp>
      <p:cxnSp>
        <p:nvCxnSpPr>
          <p:cNvPr id="216" name="Google Shape;216;p27"/>
          <p:cNvCxnSpPr/>
          <p:nvPr/>
        </p:nvCxnSpPr>
        <p:spPr>
          <a:xfrm>
            <a:off x="4558000" y="2782075"/>
            <a:ext cx="7200" cy="20016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8" name="Google Shape;218;p27"/>
          <p:cNvSpPr txBox="1"/>
          <p:nvPr/>
        </p:nvSpPr>
        <p:spPr>
          <a:xfrm>
            <a:off x="4649798" y="3961927"/>
            <a:ext cx="3617492" cy="443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2400" dirty="0" smtClean="0">
                <a:ea typeface="Roboto"/>
                <a:cs typeface="Roboto"/>
                <a:sym typeface="Roboto"/>
              </a:rPr>
              <a:t>LHS</a:t>
            </a:r>
            <a:r>
              <a:rPr lang="en-US" sz="2400" dirty="0">
                <a:ea typeface="Roboto"/>
                <a:cs typeface="Roboto"/>
                <a:sym typeface="Roboto"/>
              </a:rPr>
              <a:t> </a:t>
            </a:r>
            <a:r>
              <a:rPr lang="en-US" sz="2400" dirty="0" smtClean="0">
                <a:ea typeface="Roboto"/>
                <a:cs typeface="Roboto"/>
                <a:sym typeface="Roboto"/>
              </a:rPr>
              <a:t>in </a:t>
            </a:r>
            <a:r>
              <a:rPr lang="en-US" sz="2400" dirty="0" err="1" smtClean="0"/>
              <a:t>Łukasiewicz</a:t>
            </a:r>
            <a:r>
              <a:rPr lang="en-US" sz="2400" dirty="0" smtClean="0"/>
              <a:t> </a:t>
            </a:r>
            <a:r>
              <a:rPr lang="en-US" sz="2400" dirty="0" smtClean="0">
                <a:ea typeface="Roboto"/>
                <a:cs typeface="Roboto"/>
                <a:sym typeface="Roboto"/>
              </a:rPr>
              <a:t>logic</a:t>
            </a:r>
            <a:endParaRPr sz="2400" dirty="0">
              <a:ea typeface="Roboto"/>
              <a:cs typeface="Roboto"/>
              <a:sym typeface="Roboto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775320" y="3074251"/>
                <a:ext cx="273773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charset="0"/>
                            </a:rPr>
                            <m:t>𝐴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3600" b="0" i="1" smtClean="0">
                          <a:latin typeface="Cambria Math" charset="0"/>
                        </a:rPr>
                        <m:t>∧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charset="0"/>
                            </a:rPr>
                            <m:t>𝐴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3600" b="0" i="1" smtClean="0">
                          <a:latin typeface="Cambria Math" charset="0"/>
                        </a:rPr>
                        <m:t>→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5320" y="3074251"/>
                <a:ext cx="2737737" cy="55399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572000" y="4509569"/>
                <a:ext cx="453643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charset="0"/>
                        </a:rPr>
                        <m:t>𝑑</m:t>
                      </m:r>
                      <m:d>
                        <m:dPr>
                          <m:ctrlPr>
                            <a:rPr lang="en-US" sz="2400" b="0" i="1" dirty="0" smtClean="0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dirty="0" smtClean="0">
                              <a:latin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b="0" i="1" dirty="0" smtClean="0">
                          <a:latin typeface="Cambria Math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mr-IN" sz="2400" i="1" dirty="0">
                          <a:latin typeface="Cambria Math" charset="0"/>
                        </a:rPr>
                        <m:t>max</m:t>
                      </m:r>
                      <m:r>
                        <a:rPr lang="mr-IN" sz="2400" i="1" dirty="0">
                          <a:latin typeface="Cambria Math" charset="0"/>
                        </a:rPr>
                        <m:t>⁡(0, </m:t>
                      </m:r>
                      <m:sSub>
                        <m:sSubPr>
                          <m:ctrlPr>
                            <a:rPr lang="en-US" sz="2400" i="1" dirty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 dirty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mr-IN" sz="2400" i="1" dirty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 dirty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 dirty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mr-IN" sz="2400" i="1" dirty="0">
                          <a:latin typeface="Cambria Math" charset="0"/>
                        </a:rPr>
                        <m:t>−1)</m:t>
                      </m:r>
                    </m:oMath>
                  </m:oMathPara>
                </a14:m>
                <a:endParaRPr lang="mr-IN" sz="2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09569"/>
                <a:ext cx="4536435" cy="461665"/>
              </a:xfrm>
              <a:prstGeom prst="rect">
                <a:avLst/>
              </a:prstGeom>
              <a:blipFill rotWithShape="0">
                <a:blip r:embed="rId5"/>
                <a:stretch>
                  <a:fillRect t="-108000" r="-3226" b="-1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471841" y="1222715"/>
                <a:ext cx="306051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accent1"/>
                          </a:solidFill>
                          <a:latin typeface="Cambria Math" charset="0"/>
                        </a:rPr>
                        <m:t>′=</m:t>
                      </m:r>
                      <m:r>
                        <a:rPr lang="en-US" sz="2000" i="1">
                          <a:solidFill>
                            <a:schemeClr val="accent1"/>
                          </a:solidFill>
                          <a:latin typeface="Cambria Math" charset="0"/>
                        </a:rPr>
                        <m:t>𝜎</m:t>
                      </m:r>
                      <m:r>
                        <a:rPr lang="en-US" sz="2000" i="1">
                          <a:solidFill>
                            <a:schemeClr val="accent1"/>
                          </a:solidFill>
                          <a:latin typeface="Cambria Math" charset="0"/>
                        </a:rPr>
                        <m:t>(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000" b="1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𝐰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𝑇</m:t>
                          </m:r>
                        </m:sup>
                      </m:sSup>
                      <m:r>
                        <a:rPr lang="en-US" sz="2000" b="1">
                          <a:solidFill>
                            <a:schemeClr val="accent1"/>
                          </a:solidFill>
                          <a:latin typeface="Cambria Math" charset="0"/>
                        </a:rPr>
                        <m:t>𝐱</m:t>
                      </m:r>
                      <m:r>
                        <a:rPr lang="en-US" sz="2000" i="1">
                          <a:solidFill>
                            <a:schemeClr val="accent1"/>
                          </a:solidFill>
                          <a:latin typeface="Cambria Math" charset="0"/>
                        </a:rPr>
                        <m:t>+</m:t>
                      </m:r>
                      <m:r>
                        <a:rPr lang="en-US" sz="2000" i="1">
                          <a:solidFill>
                            <a:schemeClr val="accent1"/>
                          </a:solidFill>
                          <a:latin typeface="Cambria Math" charset="0"/>
                        </a:rPr>
                        <m:t>𝜌</m:t>
                      </m:r>
                      <m:r>
                        <a:rPr lang="en-US" sz="2000" i="1">
                          <a:solidFill>
                            <a:schemeClr val="accent1"/>
                          </a:solidFill>
                          <a:latin typeface="Cambria Math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𝑑</m:t>
                      </m:r>
                      <m:r>
                        <a:rPr lang="en-US" sz="2000" b="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,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)</m:t>
                      </m:r>
                      <m:r>
                        <a:rPr lang="en-US" sz="2000" i="1">
                          <a:solidFill>
                            <a:schemeClr val="accent1"/>
                          </a:solidFill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841" y="1222715"/>
                <a:ext cx="3060518" cy="307777"/>
              </a:xfrm>
              <a:prstGeom prst="rect">
                <a:avLst/>
              </a:prstGeom>
              <a:blipFill rotWithShape="0">
                <a:blip r:embed="rId6"/>
                <a:stretch>
                  <a:fillRect l="-1394" t="-144000" r="-2390" b="-18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387023" y="5260160"/>
                <a:ext cx="8369953" cy="11079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400" dirty="0" smtClean="0"/>
                  <a:t>No additional trainable parameters introduced</a:t>
                </a:r>
              </a:p>
              <a:p>
                <a:endParaRPr lang="en-US" sz="2400" dirty="0"/>
              </a:p>
              <a:p>
                <a:r>
                  <a:rPr lang="en-US" sz="2400" dirty="0" err="1" smtClean="0"/>
                  <a:t>Hyperparameter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𝜌</m:t>
                    </m:r>
                    <m:r>
                      <a:rPr lang="en-US" sz="2400" i="1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sz="2400" dirty="0" smtClean="0"/>
                  <a:t>controls how strongly the constraint is </a:t>
                </a:r>
                <a:r>
                  <a:rPr lang="en-US" sz="2400" dirty="0" smtClean="0"/>
                  <a:t>enforced</a:t>
                </a:r>
                <a:endParaRPr lang="en-US" sz="2400" dirty="0" smtClean="0"/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023" y="5260160"/>
                <a:ext cx="8369953" cy="1107996"/>
              </a:xfrm>
              <a:prstGeom prst="rect">
                <a:avLst/>
              </a:prstGeom>
              <a:blipFill rotWithShape="0">
                <a:blip r:embed="rId7"/>
                <a:stretch>
                  <a:fillRect l="-2183" t="-8791" r="-2038" b="-58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1831823" y="1931335"/>
            <a:ext cx="1928064" cy="915399"/>
            <a:chOff x="-1829592" y="705555"/>
            <a:chExt cx="1928064" cy="915399"/>
          </a:xfrm>
        </p:grpSpPr>
        <p:sp>
          <p:nvSpPr>
            <p:cNvPr id="28" name="Rectangle 27"/>
            <p:cNvSpPr/>
            <p:nvPr/>
          </p:nvSpPr>
          <p:spPr>
            <a:xfrm>
              <a:off x="-1829592" y="705555"/>
              <a:ext cx="1928064" cy="91539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-1812625" y="762568"/>
              <a:ext cx="1911096" cy="768096"/>
              <a:chOff x="-1682496" y="932688"/>
              <a:chExt cx="1911096" cy="768096"/>
            </a:xfrm>
            <a:solidFill>
              <a:schemeClr val="tx2">
                <a:lumMod val="60000"/>
                <a:lumOff val="40000"/>
              </a:schemeClr>
            </a:solidFill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Oval 4"/>
                  <p:cNvSpPr/>
                  <p:nvPr/>
                </p:nvSpPr>
                <p:spPr>
                  <a:xfrm>
                    <a:off x="-1682496" y="932688"/>
                    <a:ext cx="768096" cy="768096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charset="0"/>
                            </a:rPr>
                            <m:t>′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5" name="Oval 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1682496" y="932688"/>
                    <a:ext cx="768096" cy="768096"/>
                  </a:xfrm>
                  <a:prstGeom prst="ellipse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Oval 19"/>
                  <p:cNvSpPr/>
                  <p:nvPr/>
                </p:nvSpPr>
                <p:spPr>
                  <a:xfrm>
                    <a:off x="-539496" y="932688"/>
                    <a:ext cx="768096" cy="768096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0" name="Oval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539496" y="932688"/>
                    <a:ext cx="768096" cy="768096"/>
                  </a:xfrm>
                  <a:prstGeom prst="ellipse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0" name="Group 9"/>
          <p:cNvGrpSpPr/>
          <p:nvPr/>
        </p:nvGrpSpPr>
        <p:grpSpPr>
          <a:xfrm>
            <a:off x="1252801" y="3875044"/>
            <a:ext cx="3086109" cy="915399"/>
            <a:chOff x="-2332610" y="3591151"/>
            <a:chExt cx="3086109" cy="915399"/>
          </a:xfrm>
        </p:grpSpPr>
        <p:sp>
          <p:nvSpPr>
            <p:cNvPr id="9" name="Rectangle 8"/>
            <p:cNvSpPr/>
            <p:nvPr/>
          </p:nvSpPr>
          <p:spPr>
            <a:xfrm>
              <a:off x="-2332610" y="3591151"/>
              <a:ext cx="3086109" cy="91539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-2332610" y="3678034"/>
              <a:ext cx="3086109" cy="768096"/>
              <a:chOff x="-2117448" y="2704851"/>
              <a:chExt cx="3086109" cy="768096"/>
            </a:xfrm>
            <a:solidFill>
              <a:schemeClr val="tx2">
                <a:lumMod val="60000"/>
                <a:lumOff val="40000"/>
              </a:schemeClr>
            </a:solidFill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Oval 20"/>
                  <p:cNvSpPr/>
                  <p:nvPr/>
                </p:nvSpPr>
                <p:spPr>
                  <a:xfrm>
                    <a:off x="-2117448" y="2704851"/>
                    <a:ext cx="768096" cy="768096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1" name="Oval 2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2117448" y="2704851"/>
                    <a:ext cx="768096" cy="768096"/>
                  </a:xfrm>
                  <a:prstGeom prst="ellipse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Oval 22"/>
                  <p:cNvSpPr/>
                  <p:nvPr/>
                </p:nvSpPr>
                <p:spPr>
                  <a:xfrm>
                    <a:off x="-974448" y="2704851"/>
                    <a:ext cx="768096" cy="768096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3" name="Oval 2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974448" y="2704851"/>
                    <a:ext cx="768096" cy="768096"/>
                  </a:xfrm>
                  <a:prstGeom prst="ellipse">
                    <a:avLst/>
                  </a:prstGeom>
                  <a:blipFill rotWithShape="0"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Oval 23"/>
                  <p:cNvSpPr/>
                  <p:nvPr/>
                </p:nvSpPr>
                <p:spPr>
                  <a:xfrm>
                    <a:off x="200565" y="2704851"/>
                    <a:ext cx="768096" cy="768096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4" name="Oval 2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0565" y="2704851"/>
                    <a:ext cx="768096" cy="768096"/>
                  </a:xfrm>
                  <a:prstGeom prst="ellipse">
                    <a:avLst/>
                  </a:prstGeom>
                  <a:blipFill rotWithShape="0"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cxnSp>
        <p:nvCxnSpPr>
          <p:cNvPr id="33" name="Straight Arrow Connector 32"/>
          <p:cNvCxnSpPr>
            <a:stCxn id="9" idx="0"/>
            <a:endCxn id="28" idx="2"/>
          </p:cNvCxnSpPr>
          <p:nvPr/>
        </p:nvCxnSpPr>
        <p:spPr>
          <a:xfrm flipH="1" flipV="1">
            <a:off x="2795855" y="2846734"/>
            <a:ext cx="1" cy="10283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766759" y="3174774"/>
            <a:ext cx="2058192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mtClean="0"/>
              <a:t>Possibly many layers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val 24"/>
              <p:cNvSpPr/>
              <p:nvPr/>
            </p:nvSpPr>
            <p:spPr>
              <a:xfrm>
                <a:off x="591167" y="2860153"/>
                <a:ext cx="768096" cy="768096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𝑑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Oval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167" y="2860153"/>
                <a:ext cx="768096" cy="768096"/>
              </a:xfrm>
              <a:prstGeom prst="ellipse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/>
          <p:cNvCxnSpPr>
            <a:stCxn id="21" idx="1"/>
          </p:cNvCxnSpPr>
          <p:nvPr/>
        </p:nvCxnSpPr>
        <p:spPr>
          <a:xfrm flipH="1" flipV="1">
            <a:off x="1102445" y="3627199"/>
            <a:ext cx="262841" cy="4472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3" idx="1"/>
            <a:endCxn id="25" idx="5"/>
          </p:cNvCxnSpPr>
          <p:nvPr/>
        </p:nvCxnSpPr>
        <p:spPr>
          <a:xfrm flipH="1" flipV="1">
            <a:off x="1246778" y="3515764"/>
            <a:ext cx="1261508" cy="5586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5" idx="7"/>
            <a:endCxn id="5" idx="3"/>
          </p:cNvCxnSpPr>
          <p:nvPr/>
        </p:nvCxnSpPr>
        <p:spPr>
          <a:xfrm flipV="1">
            <a:off x="1246778" y="2643959"/>
            <a:ext cx="714497" cy="32867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471841" y="1606476"/>
                <a:ext cx="13510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trike="sngStrike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trike="sngStrike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trike="sngStrike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b="0" i="1" strike="sngStrike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US" b="0" i="1" strike="sngStrike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charset="0"/>
                        </a:rPr>
                        <m:t>𝜎</m:t>
                      </m:r>
                      <m:r>
                        <a:rPr lang="en-US" b="0" i="1" strike="sngStrike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charset="0"/>
                        </a:rPr>
                        <m:t>(</m:t>
                      </m:r>
                      <m:sSup>
                        <m:sSupPr>
                          <m:ctrlPr>
                            <a:rPr lang="en-US" b="0" i="1" strike="sngStrike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b="1" i="0" strike="sngStrike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𝐰</m:t>
                          </m:r>
                        </m:e>
                        <m:sup>
                          <m:r>
                            <a:rPr lang="en-US" b="0" i="1" strike="sngStrike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𝑇</m:t>
                          </m:r>
                        </m:sup>
                      </m:sSup>
                      <m:r>
                        <a:rPr lang="en-US" b="1" i="0" strike="sngStrike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charset="0"/>
                        </a:rPr>
                        <m:t>𝐱</m:t>
                      </m:r>
                      <m:r>
                        <a:rPr lang="en-US" b="0" i="1" strike="sngStrike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trike="sngStrike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841" y="1606476"/>
                <a:ext cx="1351075" cy="276999"/>
              </a:xfrm>
              <a:prstGeom prst="rect">
                <a:avLst/>
              </a:prstGeom>
              <a:blipFill rotWithShape="0">
                <a:blip r:embed="rId14"/>
                <a:stretch>
                  <a:fillRect l="-3604" t="-2222" r="-5856" b="-3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043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57200" y="3863181"/>
            <a:ext cx="8193024" cy="123917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What logic can do for neural networks?</a:t>
            </a:r>
            <a:endParaRPr lang="en-US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Introduce inductive bias by</a:t>
            </a:r>
            <a:r>
              <a:rPr lang="mr-IN" dirty="0"/>
              <a:t>…</a:t>
            </a:r>
            <a:endParaRPr lang="en-US" dirty="0"/>
          </a:p>
          <a:p>
            <a:r>
              <a:rPr lang="mr-IN" dirty="0"/>
              <a:t>…</a:t>
            </a:r>
            <a:r>
              <a:rPr lang="en-US" dirty="0"/>
              <a:t>changing network architecture</a:t>
            </a:r>
          </a:p>
          <a:p>
            <a:pPr lvl="1"/>
            <a:r>
              <a:rPr lang="en-US" dirty="0"/>
              <a:t>to networks that prefer satisfying the constraints</a:t>
            </a:r>
          </a:p>
          <a:p>
            <a:endParaRPr lang="en-US" dirty="0"/>
          </a:p>
          <a:p>
            <a:r>
              <a:rPr lang="mr-IN" dirty="0"/>
              <a:t>…</a:t>
            </a:r>
            <a:r>
              <a:rPr lang="en-US" dirty="0"/>
              <a:t>by regularizing learning</a:t>
            </a:r>
          </a:p>
          <a:p>
            <a:pPr lvl="1"/>
            <a:r>
              <a:rPr lang="en-US" dirty="0"/>
              <a:t>to penalize models that violate the constraints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D2807-2D0F-A548-8989-AA337FEC929A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126163"/>
            <a:ext cx="5566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A Logic-Driven Framework for Consistency of Neural </a:t>
            </a:r>
            <a:r>
              <a:rPr lang="en-US" i="1" dirty="0" smtClean="0"/>
              <a:t>Models</a:t>
            </a:r>
            <a:r>
              <a:rPr lang="en-US" smtClean="0"/>
              <a:t>, Li</a:t>
            </a:r>
            <a:r>
              <a:rPr lang="en-US" dirty="0" smtClean="0"/>
              <a:t>, Gupta, Mehta and Srikumar EMNLP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15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Unifying examples &amp; constraints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500" dirty="0" smtClean="0"/>
                  <a:t>Examples </a:t>
                </a:r>
                <a:r>
                  <a:rPr lang="en-US" sz="2500" dirty="0"/>
                  <a:t>and constraints, together, </a:t>
                </a:r>
                <a:r>
                  <a:rPr lang="en-US" sz="2500" dirty="0" smtClean="0"/>
                  <a:t>a collection of rules</a:t>
                </a:r>
                <a:endParaRPr lang="en-US" sz="2500" i="1" dirty="0" smtClean="0">
                  <a:solidFill>
                    <a:schemeClr val="accent1"/>
                  </a:solidFill>
                  <a:latin typeface="Cambria Math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⋀"/>
                          <m:supHide m:val="on"/>
                          <m:ctrlPr>
                            <a:rPr lang="en-US" sz="2800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en-US" sz="2800" i="1">
                              <a:latin typeface="Cambria Math" charset="0"/>
                            </a:rPr>
                            <m:t>𝑥</m:t>
                          </m:r>
                        </m:sub>
                        <m:sup/>
                        <m:e>
                          <m:r>
                            <a:rPr lang="en-US" sz="2800" i="1">
                              <a:latin typeface="Cambria Math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800" i="1">
                              <a:latin typeface="Cambria Math" charset="0"/>
                            </a:rPr>
                            <m:t>→</m:t>
                          </m:r>
                          <m:r>
                            <a:rPr lang="en-US" sz="2800" i="1">
                              <a:latin typeface="Cambria Math" charset="0"/>
                            </a:rPr>
                            <m:t>𝑅</m:t>
                          </m:r>
                          <m:r>
                            <a:rPr lang="en-US" sz="2800" i="1">
                              <a:latin typeface="Cambria Math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charset="0"/>
                            </a:rPr>
                            <m:t>𝑥</m:t>
                          </m:r>
                          <m:r>
                            <a:rPr lang="en-US" sz="2800" i="1">
                              <a:latin typeface="Cambria Math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500" dirty="0"/>
              </a:p>
              <a:p>
                <a:pPr marL="0" indent="0">
                  <a:buNone/>
                </a:pPr>
                <a:endParaRPr lang="en-US" sz="2500" dirty="0" smtClean="0"/>
              </a:p>
              <a:p>
                <a:pPr marL="0" indent="0">
                  <a:buNone/>
                </a:pPr>
                <a:r>
                  <a:rPr lang="en-US" sz="2500" dirty="0" smtClean="0"/>
                  <a:t>A </a:t>
                </a:r>
                <a:r>
                  <a:rPr lang="en-US" sz="2500" dirty="0" smtClean="0"/>
                  <a:t>labeled example is a predicate about the example</a:t>
                </a:r>
              </a:p>
              <a:p>
                <a:pPr lvl="1"/>
                <a:r>
                  <a:rPr lang="en-US" sz="2500" dirty="0" smtClean="0"/>
                  <a:t>e.g. 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500" i="0" dirty="0" smtClean="0">
                        <a:latin typeface="Cambria Math" charset="0"/>
                      </a:rPr>
                      <m:t>Entail</m:t>
                    </m:r>
                    <m:d>
                      <m:dPr>
                        <m:ctrlPr>
                          <a:rPr lang="en-US" sz="2500" i="1" dirty="0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500" b="0" i="1" dirty="0" smtClean="0">
                            <a:latin typeface="Cambria Math" charset="0"/>
                          </a:rPr>
                          <m:t>𝑃</m:t>
                        </m:r>
                        <m:r>
                          <a:rPr lang="en-US" sz="2500" i="1" dirty="0" smtClean="0">
                            <a:latin typeface="Cambria Math" charset="0"/>
                          </a:rPr>
                          <m:t>, </m:t>
                        </m:r>
                        <m:r>
                          <a:rPr lang="en-US" sz="2500" b="0" i="1" dirty="0" smtClean="0">
                            <a:latin typeface="Cambria Math" charset="0"/>
                          </a:rPr>
                          <m:t>𝐻</m:t>
                        </m:r>
                      </m:e>
                    </m:d>
                  </m:oMath>
                </a14:m>
                <a:r>
                  <a:rPr lang="en-US" sz="2500" dirty="0" smtClean="0"/>
                  <a:t> or, equivalently </a:t>
                </a:r>
                <a14:m>
                  <m:oMath xmlns:m="http://schemas.openxmlformats.org/officeDocument/2006/math">
                    <m:r>
                      <a:rPr lang="en-US" sz="2500" b="0" i="1" dirty="0" smtClean="0">
                        <a:latin typeface="Cambria Math" charset="0"/>
                      </a:rPr>
                      <m:t>⊤→</m:t>
                    </m:r>
                    <m:r>
                      <m:rPr>
                        <m:sty m:val="p"/>
                      </m:rPr>
                      <a:rPr lang="en-US" sz="2500" dirty="0">
                        <a:latin typeface="Cambria Math" charset="0"/>
                      </a:rPr>
                      <m:t>Entail</m:t>
                    </m:r>
                    <m:r>
                      <a:rPr lang="en-US" sz="2500" i="1" dirty="0">
                        <a:latin typeface="Cambria Math" charset="0"/>
                      </a:rPr>
                      <m:t>(</m:t>
                    </m:r>
                    <m:r>
                      <a:rPr lang="en-US" sz="2500" b="0" i="1" dirty="0" smtClean="0">
                        <a:latin typeface="Cambria Math" charset="0"/>
                      </a:rPr>
                      <m:t>𝑃</m:t>
                    </m:r>
                    <m:r>
                      <a:rPr lang="en-US" sz="2500" i="1" dirty="0">
                        <a:latin typeface="Cambria Math" charset="0"/>
                      </a:rPr>
                      <m:t>, </m:t>
                    </m:r>
                    <m:r>
                      <a:rPr lang="en-US" sz="2500" b="0" i="1" dirty="0" smtClean="0">
                        <a:latin typeface="Cambria Math" charset="0"/>
                      </a:rPr>
                      <m:t>𝐻</m:t>
                    </m:r>
                    <m:r>
                      <a:rPr lang="en-US" sz="2500" i="1" dirty="0">
                        <a:latin typeface="Cambria Math" charset="0"/>
                      </a:rPr>
                      <m:t>)</m:t>
                    </m:r>
                  </m:oMath>
                </a14:m>
                <a:endParaRPr lang="en-US" sz="2500" dirty="0" smtClean="0"/>
              </a:p>
              <a:p>
                <a:pPr lvl="1"/>
                <a:endParaRPr lang="en-US" sz="2500" dirty="0"/>
              </a:p>
              <a:p>
                <a:pPr marL="0" indent="0">
                  <a:buNone/>
                </a:pPr>
                <a:r>
                  <a:rPr lang="en-US" sz="2500" dirty="0" smtClean="0"/>
                  <a:t>Constraints are naturally in this form </a:t>
                </a:r>
              </a:p>
              <a:p>
                <a:pPr lvl="1"/>
                <a:r>
                  <a:rPr lang="en-US" sz="2500" dirty="0" smtClean="0"/>
                  <a:t>e.g.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500">
                        <a:latin typeface="Cambria Math" charset="0"/>
                      </a:rPr>
                      <m:t>Entail</m:t>
                    </m:r>
                    <m:d>
                      <m:dPr>
                        <m:ctrlPr>
                          <a:rPr lang="en-US" sz="25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500" i="1">
                            <a:latin typeface="Cambria Math" charset="0"/>
                          </a:rPr>
                          <m:t>𝑃</m:t>
                        </m:r>
                        <m:r>
                          <a:rPr lang="en-US" sz="2500" i="1">
                            <a:latin typeface="Cambria Math" charset="0"/>
                          </a:rPr>
                          <m:t>,</m:t>
                        </m:r>
                        <m:r>
                          <a:rPr lang="en-US" sz="2500" i="1">
                            <a:latin typeface="Cambria Math" charset="0"/>
                          </a:rPr>
                          <m:t>𝐻</m:t>
                        </m:r>
                      </m:e>
                    </m:d>
                    <m:r>
                      <a:rPr lang="en-US" sz="2500" i="1">
                        <a:latin typeface="Cambria Math" charset="0"/>
                      </a:rPr>
                      <m:t>∧</m:t>
                    </m:r>
                    <m:r>
                      <m:rPr>
                        <m:sty m:val="p"/>
                      </m:rPr>
                      <a:rPr lang="en-US" sz="2500">
                        <a:latin typeface="Cambria Math" charset="0"/>
                      </a:rPr>
                      <m:t>Entail</m:t>
                    </m:r>
                    <m:d>
                      <m:dPr>
                        <m:ctrlPr>
                          <a:rPr lang="en-US" sz="25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500" i="1">
                            <a:latin typeface="Cambria Math" charset="0"/>
                          </a:rPr>
                          <m:t>𝐻</m:t>
                        </m:r>
                        <m:r>
                          <a:rPr lang="en-US" sz="2500" i="1">
                            <a:latin typeface="Cambria Math" charset="0"/>
                          </a:rPr>
                          <m:t>, </m:t>
                        </m:r>
                        <m:r>
                          <a:rPr lang="en-US" sz="2500" i="1">
                            <a:latin typeface="Cambria Math" charset="0"/>
                          </a:rPr>
                          <m:t>𝑍</m:t>
                        </m:r>
                      </m:e>
                    </m:d>
                    <m:r>
                      <a:rPr lang="en-US" sz="2500" i="1">
                        <a:latin typeface="Cambria Math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sz="2500">
                        <a:latin typeface="Cambria Math" charset="0"/>
                      </a:rPr>
                      <m:t>Entail</m:t>
                    </m:r>
                    <m:d>
                      <m:dPr>
                        <m:ctrlPr>
                          <a:rPr lang="en-US" sz="25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500" i="1">
                            <a:latin typeface="Cambria Math" charset="0"/>
                          </a:rPr>
                          <m:t>𝑃</m:t>
                        </m:r>
                        <m:r>
                          <a:rPr lang="en-US" sz="2500" i="1">
                            <a:latin typeface="Cambria Math" charset="0"/>
                          </a:rPr>
                          <m:t>, </m:t>
                        </m:r>
                        <m:r>
                          <a:rPr lang="en-US" sz="2500" i="1">
                            <a:latin typeface="Cambria Math" charset="0"/>
                          </a:rPr>
                          <m:t>𝑍</m:t>
                        </m:r>
                      </m:e>
                    </m:d>
                  </m:oMath>
                </a14:m>
                <a:endParaRPr lang="en-US" sz="2500" dirty="0" smtClean="0"/>
              </a:p>
              <a:p>
                <a:pPr lvl="1"/>
                <a:r>
                  <a:rPr lang="en-US" sz="2500" dirty="0" smtClean="0"/>
                  <a:t>Universally </a:t>
                </a:r>
                <a:r>
                  <a:rPr lang="en-US" sz="2500" dirty="0" smtClean="0"/>
                  <a:t>quantified</a:t>
                </a:r>
                <a:endParaRPr lang="en-US" sz="250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213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D2807-2D0F-A548-8989-AA337FEC929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25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Encouraging consistency of models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⋀"/>
                          <m:supHide m:val="on"/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charset="0"/>
                            </a:rPr>
                            <m:t>𝑥</m:t>
                          </m:r>
                        </m:sub>
                        <m:sup/>
                        <m:e>
                          <m:r>
                            <a:rPr lang="en-US" i="1">
                              <a:latin typeface="Cambria Math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1">
                              <a:latin typeface="Cambria Math" charset="0"/>
                            </a:rPr>
                            <m:t>→</m:t>
                          </m:r>
                          <m:r>
                            <a:rPr lang="en-US" i="1">
                              <a:latin typeface="Cambria Math" charset="0"/>
                            </a:rPr>
                            <m:t>𝑅</m:t>
                          </m:r>
                          <m:r>
                            <a:rPr lang="en-US" i="1">
                              <a:latin typeface="Cambria Math" charset="0"/>
                            </a:rPr>
                            <m:t>(</m:t>
                          </m:r>
                          <m:r>
                            <a:rPr lang="en-US" i="1">
                              <a:latin typeface="Cambria Math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accent1"/>
                    </a:solidFill>
                  </a:rPr>
                  <a:t>Learning 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goal</a:t>
                </a:r>
                <a:r>
                  <a:rPr lang="en-US" dirty="0" smtClean="0"/>
                  <a:t>:  Prefer models that set the </a:t>
                </a:r>
                <a:r>
                  <a:rPr lang="en-US" dirty="0" smtClean="0"/>
                  <a:t>conjunction to </a:t>
                </a:r>
                <a:r>
                  <a:rPr lang="en-US" dirty="0" smtClean="0"/>
                  <a:t>be true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accent1"/>
                    </a:solidFill>
                  </a:rPr>
                  <a:t>Relaxed version: </a:t>
                </a:r>
                <a:r>
                  <a:rPr lang="en-US" dirty="0" smtClean="0"/>
                  <a:t>Find models maximize a </a:t>
                </a:r>
                <a:r>
                  <a:rPr lang="en-US" dirty="0" smtClean="0"/>
                  <a:t>t-norm relaxation of this </a:t>
                </a:r>
                <a:r>
                  <a:rPr lang="en-US" dirty="0" smtClean="0"/>
                  <a:t>conjunction</a:t>
                </a: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52" r="-2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D2807-2D0F-A548-8989-AA337FEC929A}" type="slidenum">
              <a:rPr lang="en-US" smtClean="0"/>
              <a:t>26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711878" y="5200607"/>
            <a:ext cx="2798138" cy="52322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i="1" smtClean="0">
                <a:solidFill>
                  <a:schemeClr val="accent1"/>
                </a:solidFill>
              </a:rPr>
              <a:t>Inconsistency </a:t>
            </a:r>
            <a:r>
              <a:rPr lang="en-US" sz="2800" i="1" dirty="0" smtClean="0">
                <a:solidFill>
                  <a:schemeClr val="accent1"/>
                </a:solidFill>
              </a:rPr>
              <a:t>losses</a:t>
            </a:r>
            <a:endParaRPr lang="en-US" sz="2800" i="1" dirty="0">
              <a:solidFill>
                <a:schemeClr val="accent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5723827"/>
            <a:ext cx="6821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Use any neural model, any library and any </a:t>
            </a:r>
            <a:r>
              <a:rPr lang="en-US" dirty="0" smtClean="0"/>
              <a:t>optimizer</a:t>
            </a:r>
          </a:p>
          <a:p>
            <a:r>
              <a:rPr lang="en-US" dirty="0" smtClean="0"/>
              <a:t>Product t-norm + labeled examples gives cross entropy loss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95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5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rules help neural networks?</a:t>
            </a:r>
            <a:endParaRPr lang="e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97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2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Natural Language Inference</a:t>
            </a:r>
            <a:endParaRPr lang="en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>
                <a:sym typeface="Roboto"/>
              </a:rPr>
              <a:t>SNLI dataset, decomposable Attention Model </a:t>
            </a:r>
            <a:r>
              <a:rPr lang="en-US" sz="2300" dirty="0" smtClean="0">
                <a:sym typeface="Roboto"/>
              </a:rPr>
              <a:t>(Parikh et al 2016</a:t>
            </a:r>
            <a:r>
              <a:rPr lang="en-US" sz="2300" dirty="0" smtClean="0">
                <a:sym typeface="Roboto"/>
              </a:rPr>
              <a:t>)</a:t>
            </a:r>
            <a:endParaRPr lang="en-US" dirty="0" smtClean="0">
              <a:sym typeface="Roboto"/>
            </a:endParaRPr>
          </a:p>
          <a:p>
            <a:pPr marL="0" indent="0">
              <a:buNone/>
            </a:pPr>
            <a:endParaRPr lang="en-US" dirty="0" smtClean="0">
              <a:sym typeface="Roboto"/>
            </a:endParaRPr>
          </a:p>
          <a:p>
            <a:pPr marL="0" indent="0">
              <a:buNone/>
            </a:pPr>
            <a:r>
              <a:rPr lang="en-US" dirty="0" smtClean="0">
                <a:sym typeface="Roboto"/>
              </a:rPr>
              <a:t>Two constraints (formalized in first order logic):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latin typeface="Courier" charset="0"/>
              <a:ea typeface="Courier" charset="0"/>
              <a:cs typeface="Courier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ea typeface="Courier" charset="0"/>
                <a:cs typeface="Courier" charset="0"/>
              </a:rPr>
              <a:t>If two words are related, they should be aligned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ea typeface="Courier" charset="0"/>
              <a:cs typeface="Courier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ea typeface="Courier" charset="0"/>
                <a:cs typeface="Courier" charset="0"/>
              </a:rPr>
              <a:t>If </a:t>
            </a:r>
            <a:r>
              <a:rPr lang="en-US" dirty="0">
                <a:ea typeface="Courier" charset="0"/>
                <a:cs typeface="Courier" charset="0"/>
              </a:rPr>
              <a:t>no content word in the hypothesis is aligned, then the label can not be </a:t>
            </a:r>
            <a:r>
              <a:rPr lang="en-US" dirty="0" smtClean="0">
                <a:ea typeface="Courier" charset="0"/>
                <a:cs typeface="Courier" charset="0"/>
              </a:rPr>
              <a:t>Entail</a:t>
            </a:r>
            <a:endParaRPr lang="en-US" dirty="0">
              <a:ea typeface="Courier" charset="0"/>
              <a:cs typeface="Courier" charset="0"/>
            </a:endParaRPr>
          </a:p>
          <a:p>
            <a:pPr marL="0" indent="0">
              <a:buNone/>
            </a:pPr>
            <a:endParaRPr lang="en-US" dirty="0">
              <a:sym typeface="Roboto"/>
            </a:endParaRPr>
          </a:p>
        </p:txBody>
      </p:sp>
      <p:sp>
        <p:nvSpPr>
          <p:cNvPr id="278" name="Google Shape;278;p32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28</a:t>
            </a:fld>
            <a:endParaRPr lang="en"/>
          </a:p>
        </p:txBody>
      </p:sp>
      <p:sp>
        <p:nvSpPr>
          <p:cNvPr id="3" name="Rectangle 2"/>
          <p:cNvSpPr/>
          <p:nvPr/>
        </p:nvSpPr>
        <p:spPr>
          <a:xfrm>
            <a:off x="617" y="92076"/>
            <a:ext cx="3670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dirty="0"/>
              <a:t>Case Study</a:t>
            </a:r>
            <a:r>
              <a:rPr lang="en-US" dirty="0"/>
              <a:t> </a:t>
            </a:r>
            <a:r>
              <a:rPr lang="en-US" dirty="0" smtClean="0"/>
              <a:t>1</a:t>
            </a:r>
            <a:r>
              <a:rPr lang="en" dirty="0" smtClean="0"/>
              <a:t>: </a:t>
            </a:r>
            <a:r>
              <a:rPr lang="en-US" dirty="0" smtClean="0"/>
              <a:t> Augmenting a 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52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Can neural networks ‘read’ images?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D2807-2D0F-A548-8989-AA337FEC929A}" type="slidenum">
              <a:rPr lang="en-US" smtClean="0"/>
              <a:t>2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7801" y="1348268"/>
            <a:ext cx="3503246" cy="3187960"/>
          </a:xfrm>
          <a:prstGeom prst="rect">
            <a:avLst/>
          </a:prstGeom>
        </p:spPr>
      </p:pic>
      <p:grpSp>
        <p:nvGrpSpPr>
          <p:cNvPr id="38" name="Group 37"/>
          <p:cNvGrpSpPr/>
          <p:nvPr/>
        </p:nvGrpSpPr>
        <p:grpSpPr>
          <a:xfrm>
            <a:off x="3795139" y="1376237"/>
            <a:ext cx="5069460" cy="3187960"/>
            <a:chOff x="3795139" y="1376237"/>
            <a:chExt cx="5069460" cy="3187960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 amt="7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795139" y="1376237"/>
              <a:ext cx="5069460" cy="3187960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3861269" y="1637921"/>
              <a:ext cx="4937199" cy="369332"/>
            </a:xfrm>
            <a:prstGeom prst="rect">
              <a:avLst/>
            </a:prstGeom>
            <a:ln w="3175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Where is the penguin?</a:t>
              </a:r>
              <a:endParaRPr 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795139" y="4638378"/>
            <a:ext cx="5277853" cy="1501157"/>
            <a:chOff x="3795139" y="4536228"/>
            <a:chExt cx="5277853" cy="150115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 amt="75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795139" y="4536228"/>
              <a:ext cx="5277853" cy="1501157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3861269" y="4710439"/>
              <a:ext cx="4937199" cy="369332"/>
            </a:xfrm>
            <a:prstGeom prst="rect">
              <a:avLst/>
            </a:prstGeom>
            <a:ln w="3175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Is there a penguin in the image?</a:t>
              </a:r>
              <a:endParaRPr 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482627" y="3903707"/>
            <a:ext cx="8204173" cy="46166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urier" charset="0"/>
                <a:ea typeface="Courier" charset="0"/>
                <a:cs typeface="Courier" charset="0"/>
              </a:rPr>
              <a:t>Only one of these answers can be correct.</a:t>
            </a:r>
            <a:endParaRPr lang="en-US" sz="2400" dirty="0">
              <a:solidFill>
                <a:schemeClr val="accent2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09038" y="3643244"/>
            <a:ext cx="1312924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mtClean="0"/>
              <a:t>An invariant</a:t>
            </a:r>
            <a:endParaRPr lang="en-US"/>
          </a:p>
        </p:txBody>
      </p:sp>
      <p:sp>
        <p:nvSpPr>
          <p:cNvPr id="23" name="Google Shape;86;p14"/>
          <p:cNvSpPr txBox="1"/>
          <p:nvPr/>
        </p:nvSpPr>
        <p:spPr>
          <a:xfrm>
            <a:off x="1572768" y="5313492"/>
            <a:ext cx="5998464" cy="878265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sz="2400" dirty="0" smtClean="0">
                <a:ea typeface="Courier" charset="0"/>
                <a:cs typeface="Courier" charset="0"/>
                <a:sym typeface="Roboto"/>
              </a:rPr>
              <a:t>Can today’s neural networks use such “advice</a:t>
            </a:r>
            <a:r>
              <a:rPr lang="en-US" sz="2400" dirty="0" smtClean="0">
                <a:ea typeface="Courier" charset="0"/>
                <a:cs typeface="Courier" charset="0"/>
                <a:sym typeface="Roboto"/>
              </a:rPr>
              <a:t>” in the form of invariant knowledge?</a:t>
            </a:r>
            <a:endParaRPr sz="2400" dirty="0">
              <a:ea typeface="Courier" charset="0"/>
              <a:cs typeface="Courier" charset="0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578482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 smtClean="0"/>
              <a:t>Results</a:t>
            </a:r>
            <a:r>
              <a:rPr lang="en" dirty="0"/>
              <a:t>: </a:t>
            </a:r>
            <a:r>
              <a:rPr lang="en-US" dirty="0" smtClean="0"/>
              <a:t>Natural Language Inference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8142239"/>
              </p:ext>
            </p:extLst>
          </p:nvPr>
        </p:nvGraphicFramePr>
        <p:xfrm>
          <a:off x="457200" y="1884423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D2807-2D0F-A548-8989-AA337FEC929A}" type="slidenum">
              <a:rPr lang="en-US" smtClean="0"/>
              <a:t>29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18475" y="2233989"/>
            <a:ext cx="5484871" cy="1449087"/>
            <a:chOff x="918475" y="1794735"/>
            <a:chExt cx="5484871" cy="1449087"/>
          </a:xfrm>
        </p:grpSpPr>
        <p:cxnSp>
          <p:nvCxnSpPr>
            <p:cNvPr id="6" name="Google Shape;298;p34"/>
            <p:cNvCxnSpPr/>
            <p:nvPr/>
          </p:nvCxnSpPr>
          <p:spPr>
            <a:xfrm rot="10800000" flipH="1">
              <a:off x="918475" y="2984622"/>
              <a:ext cx="650700" cy="259200"/>
            </a:xfrm>
            <a:prstGeom prst="straightConnector1">
              <a:avLst/>
            </a:prstGeom>
            <a:ln w="31750">
              <a:headEnd type="none" w="med" len="med"/>
              <a:tailEnd type="arrow" w="lg" len="lg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7" name="Google Shape;298;p34"/>
            <p:cNvCxnSpPr/>
            <p:nvPr/>
          </p:nvCxnSpPr>
          <p:spPr>
            <a:xfrm rot="10800000" flipH="1">
              <a:off x="2670734" y="2540918"/>
              <a:ext cx="650700" cy="259200"/>
            </a:xfrm>
            <a:prstGeom prst="straightConnector1">
              <a:avLst/>
            </a:prstGeom>
            <a:ln w="31750">
              <a:headEnd type="none" w="med" len="med"/>
              <a:tailEnd type="arrow" w="lg" len="lg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8" name="Google Shape;298;p34"/>
            <p:cNvCxnSpPr/>
            <p:nvPr/>
          </p:nvCxnSpPr>
          <p:spPr>
            <a:xfrm rot="10800000" flipH="1">
              <a:off x="4179797" y="2053935"/>
              <a:ext cx="650700" cy="259200"/>
            </a:xfrm>
            <a:prstGeom prst="straightConnector1">
              <a:avLst/>
            </a:prstGeom>
            <a:ln w="31750">
              <a:headEnd type="none" w="med" len="med"/>
              <a:tailEnd type="arrow" w="lg" len="lg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9" name="Google Shape;298;p34"/>
            <p:cNvCxnSpPr/>
            <p:nvPr/>
          </p:nvCxnSpPr>
          <p:spPr>
            <a:xfrm rot="10800000" flipH="1">
              <a:off x="5752646" y="1794735"/>
              <a:ext cx="650700" cy="259200"/>
            </a:xfrm>
            <a:prstGeom prst="straightConnector1">
              <a:avLst/>
            </a:prstGeom>
            <a:ln w="31750">
              <a:headEnd type="none" w="med" len="med"/>
              <a:tailEnd type="arrow" w="lg" len="lg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sp>
        <p:nvSpPr>
          <p:cNvPr id="11" name="Google Shape;294;p34"/>
          <p:cNvSpPr txBox="1"/>
          <p:nvPr/>
        </p:nvSpPr>
        <p:spPr>
          <a:xfrm>
            <a:off x="431178" y="1420500"/>
            <a:ext cx="2879796" cy="41256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000" dirty="0" smtClean="0">
                <a:ea typeface="Roboto"/>
                <a:cs typeface="Roboto"/>
                <a:sym typeface="Roboto"/>
              </a:rPr>
              <a:t>1. Constraints help</a:t>
            </a:r>
            <a:endParaRPr sz="2000" dirty="0">
              <a:ea typeface="Roboto"/>
              <a:cs typeface="Roboto"/>
              <a:sym typeface="Roboto"/>
            </a:endParaRPr>
          </a:p>
        </p:txBody>
      </p:sp>
      <p:sp>
        <p:nvSpPr>
          <p:cNvPr id="12" name="Google Shape;295;p34"/>
          <p:cNvSpPr txBox="1"/>
          <p:nvPr/>
        </p:nvSpPr>
        <p:spPr>
          <a:xfrm>
            <a:off x="457200" y="1901589"/>
            <a:ext cx="3210229" cy="66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000" dirty="0" smtClean="0">
                <a:ea typeface="Roboto"/>
                <a:cs typeface="Roboto"/>
                <a:sym typeface="Roboto"/>
              </a:rPr>
              <a:t>2. </a:t>
            </a:r>
            <a:r>
              <a:rPr lang="en" sz="2000" dirty="0" smtClean="0">
                <a:ea typeface="Roboto"/>
                <a:cs typeface="Roboto"/>
                <a:sym typeface="Roboto"/>
              </a:rPr>
              <a:t>Large</a:t>
            </a:r>
            <a:r>
              <a:rPr lang="en-US" sz="2000" dirty="0" smtClean="0">
                <a:ea typeface="Roboto"/>
                <a:cs typeface="Roboto"/>
                <a:sym typeface="Roboto"/>
              </a:rPr>
              <a:t>r</a:t>
            </a:r>
            <a:r>
              <a:rPr lang="en" sz="2000" dirty="0" smtClean="0">
                <a:ea typeface="Roboto"/>
                <a:cs typeface="Roboto"/>
                <a:sym typeface="Roboto"/>
              </a:rPr>
              <a:t> improvement</a:t>
            </a:r>
            <a:r>
              <a:rPr lang="en-US" sz="2000" dirty="0" smtClean="0">
                <a:ea typeface="Roboto"/>
                <a:cs typeface="Roboto"/>
                <a:sym typeface="Roboto"/>
              </a:rPr>
              <a:t>s</a:t>
            </a:r>
            <a:r>
              <a:rPr lang="en" sz="2000" dirty="0" smtClean="0">
                <a:ea typeface="Roboto"/>
                <a:cs typeface="Roboto"/>
                <a:sym typeface="Roboto"/>
              </a:rPr>
              <a:t> </a:t>
            </a:r>
            <a:r>
              <a:rPr lang="en" sz="2000" dirty="0">
                <a:ea typeface="Roboto"/>
                <a:cs typeface="Roboto"/>
                <a:sym typeface="Roboto"/>
              </a:rPr>
              <a:t>if training data is limited </a:t>
            </a:r>
            <a:r>
              <a:rPr lang="en" sz="2000" dirty="0" smtClean="0">
                <a:ea typeface="Roboto"/>
                <a:cs typeface="Roboto"/>
                <a:sym typeface="Roboto"/>
              </a:rPr>
              <a:t>(~</a:t>
            </a:r>
            <a:r>
              <a:rPr lang="en-US" sz="2000" dirty="0" smtClean="0">
                <a:ea typeface="Roboto"/>
                <a:cs typeface="Roboto"/>
                <a:sym typeface="Roboto"/>
              </a:rPr>
              <a:t>3</a:t>
            </a:r>
            <a:r>
              <a:rPr lang="en" sz="2000" dirty="0" smtClean="0">
                <a:ea typeface="Roboto"/>
                <a:cs typeface="Roboto"/>
                <a:sym typeface="Roboto"/>
              </a:rPr>
              <a:t>%)</a:t>
            </a:r>
            <a:endParaRPr lang="en-US" sz="2000" dirty="0" smtClean="0">
              <a:ea typeface="Roboto"/>
              <a:cs typeface="Roboto"/>
              <a:sym typeface="Roboto"/>
            </a:endParaRPr>
          </a:p>
        </p:txBody>
      </p:sp>
      <p:sp>
        <p:nvSpPr>
          <p:cNvPr id="13" name="Oval 12"/>
          <p:cNvSpPr/>
          <p:nvPr/>
        </p:nvSpPr>
        <p:spPr>
          <a:xfrm rot="20545449">
            <a:off x="544486" y="3473845"/>
            <a:ext cx="1574582" cy="821526"/>
          </a:xfrm>
          <a:prstGeom prst="ellipse">
            <a:avLst/>
          </a:prstGeom>
          <a:noFill/>
          <a:ln w="88900"/>
          <a:effectLst>
            <a:softEdge rad="254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44451"/>
            <a:ext cx="3670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dirty="0"/>
              <a:t>Case Study</a:t>
            </a:r>
            <a:r>
              <a:rPr lang="en-US" dirty="0"/>
              <a:t> 1</a:t>
            </a:r>
            <a:r>
              <a:rPr lang="en" dirty="0"/>
              <a:t>: </a:t>
            </a:r>
            <a:r>
              <a:rPr lang="en-US" dirty="0"/>
              <a:t> Augmenting a network</a:t>
            </a:r>
          </a:p>
        </p:txBody>
      </p:sp>
      <p:sp>
        <p:nvSpPr>
          <p:cNvPr id="4" name="Rectangle 3"/>
          <p:cNvSpPr/>
          <p:nvPr/>
        </p:nvSpPr>
        <p:spPr>
          <a:xfrm>
            <a:off x="3484297" y="1371520"/>
            <a:ext cx="34718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ea typeface="Roboto"/>
                <a:cs typeface="Roboto"/>
                <a:sym typeface="Roboto"/>
              </a:rPr>
              <a:t>3. </a:t>
            </a:r>
            <a:r>
              <a:rPr lang="en" sz="2000" dirty="0" smtClean="0">
                <a:ea typeface="Roboto"/>
                <a:cs typeface="Roboto"/>
                <a:sym typeface="Roboto"/>
              </a:rPr>
              <a:t>With </a:t>
            </a:r>
            <a:r>
              <a:rPr lang="en" sz="2000" dirty="0">
                <a:ea typeface="Roboto"/>
                <a:cs typeface="Roboto"/>
                <a:sym typeface="Roboto"/>
              </a:rPr>
              <a:t>0.5M data, constraints don’t help, or even slightly hurt</a:t>
            </a:r>
          </a:p>
        </p:txBody>
      </p:sp>
      <p:sp>
        <p:nvSpPr>
          <p:cNvPr id="16" name="Oval 15"/>
          <p:cNvSpPr/>
          <p:nvPr/>
        </p:nvSpPr>
        <p:spPr>
          <a:xfrm rot="21314120">
            <a:off x="6947113" y="1771102"/>
            <a:ext cx="1574582" cy="821526"/>
          </a:xfrm>
          <a:prstGeom prst="ellipse">
            <a:avLst/>
          </a:prstGeom>
          <a:noFill/>
          <a:ln w="88900"/>
          <a:effectLst>
            <a:softEdge rad="254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Google Shape;356;p38"/>
          <p:cNvSpPr txBox="1"/>
          <p:nvPr/>
        </p:nvSpPr>
        <p:spPr>
          <a:xfrm>
            <a:off x="6865828" y="3148929"/>
            <a:ext cx="2139562" cy="99847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2000" dirty="0">
                <a:ea typeface="Roboto"/>
                <a:cs typeface="Roboto"/>
                <a:sym typeface="Roboto"/>
              </a:rPr>
              <a:t>Have very large dataset? Just believe the data.</a:t>
            </a:r>
            <a:endParaRPr sz="2000" dirty="0"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91721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4" grpId="0"/>
      <p:bldP spid="16" grpId="0" animBg="1"/>
      <p:bldP spid="16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Consistency of NLI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600" dirty="0" smtClean="0"/>
                  <a:t>BERT based models </a:t>
                </a:r>
                <a:r>
                  <a:rPr lang="en-US" sz="2600" dirty="0" smtClean="0"/>
                  <a:t>for SNLI </a:t>
                </a:r>
                <a:r>
                  <a:rPr lang="en-US" sz="2600" dirty="0" smtClean="0"/>
                  <a:t>&amp; </a:t>
                </a:r>
                <a:r>
                  <a:rPr lang="en-US" sz="2600" dirty="0" err="1" smtClean="0"/>
                  <a:t>MultiNLI</a:t>
                </a:r>
                <a:r>
                  <a:rPr lang="en-US" sz="2600" dirty="0" smtClean="0"/>
                  <a:t> datasets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2600" dirty="0" smtClean="0"/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600" dirty="0" smtClean="0"/>
                  <a:t>Two kinds of </a:t>
                </a:r>
                <a:r>
                  <a:rPr lang="en-US" sz="2600" dirty="0" err="1" smtClean="0"/>
                  <a:t>regularizers</a:t>
                </a:r>
                <a:r>
                  <a:rPr lang="en-US" sz="2600" dirty="0" smtClean="0"/>
                  <a:t> from constraints</a:t>
                </a:r>
              </a:p>
              <a:p>
                <a:pPr marL="514350" indent="-514350" defTabSz="914400">
                  <a:spcBef>
                    <a:spcPts val="0"/>
                  </a:spcBef>
                  <a:buAutoNum type="arabicPeriod"/>
                </a:pPr>
                <a:r>
                  <a:rPr lang="en-US" sz="2600" dirty="0" smtClean="0"/>
                  <a:t>Symmetry: </a:t>
                </a:r>
                <a:endParaRPr lang="en-US" sz="2600" i="1" dirty="0" smtClean="0">
                  <a:latin typeface="Cambria Math" charset="0"/>
                </a:endParaRPr>
              </a:p>
              <a:p>
                <a:pPr marL="400050" lvl="1" indent="0" defTabSz="91440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>
                          <a:latin typeface="Cambria Math" charset="0"/>
                        </a:rPr>
                        <m:t>∀</m:t>
                      </m:r>
                      <m:r>
                        <a:rPr lang="en-US" sz="2600" i="1">
                          <a:latin typeface="Cambria Math" charset="0"/>
                        </a:rPr>
                        <m:t>𝑃</m:t>
                      </m:r>
                      <m:r>
                        <a:rPr lang="en-US" sz="2600" i="1">
                          <a:latin typeface="Cambria Math" charset="0"/>
                        </a:rPr>
                        <m:t>, </m:t>
                      </m:r>
                      <m:r>
                        <a:rPr lang="en-US" sz="2600" i="1">
                          <a:latin typeface="Cambria Math" charset="0"/>
                        </a:rPr>
                        <m:t>𝐻</m:t>
                      </m:r>
                      <m:r>
                        <a:rPr lang="en-US" sz="2600" i="1">
                          <a:latin typeface="Cambria Math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2600" i="0">
                          <a:latin typeface="Cambria Math" charset="0"/>
                        </a:rPr>
                        <m:t>Contradict</m:t>
                      </m:r>
                      <m:d>
                        <m:dPr>
                          <m:ctrlPr>
                            <a:rPr lang="en-US" sz="26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600" i="1">
                              <a:latin typeface="Cambria Math" charset="0"/>
                            </a:rPr>
                            <m:t>𝑃</m:t>
                          </m:r>
                          <m:r>
                            <a:rPr lang="en-US" sz="2600" i="1">
                              <a:latin typeface="Cambria Math" charset="0"/>
                            </a:rPr>
                            <m:t>,</m:t>
                          </m:r>
                          <m:r>
                            <a:rPr lang="en-US" sz="2600" i="1">
                              <a:latin typeface="Cambria Math" charset="0"/>
                            </a:rPr>
                            <m:t>𝐻</m:t>
                          </m:r>
                        </m:e>
                      </m:d>
                      <m:r>
                        <a:rPr lang="en-US" sz="2600" i="1">
                          <a:latin typeface="Cambria Math" charset="0"/>
                        </a:rPr>
                        <m:t>↔</m:t>
                      </m:r>
                      <m:r>
                        <m:rPr>
                          <m:sty m:val="p"/>
                        </m:rPr>
                        <a:rPr lang="en-US" sz="2600" i="0">
                          <a:latin typeface="Cambria Math" charset="0"/>
                        </a:rPr>
                        <m:t>Contradict</m:t>
                      </m:r>
                      <m:r>
                        <a:rPr lang="en-US" sz="2600" i="1">
                          <a:latin typeface="Cambria Math" charset="0"/>
                        </a:rPr>
                        <m:t>(</m:t>
                      </m:r>
                      <m:r>
                        <a:rPr lang="en-US" sz="2600" i="1">
                          <a:latin typeface="Cambria Math" charset="0"/>
                        </a:rPr>
                        <m:t>𝐻</m:t>
                      </m:r>
                      <m:r>
                        <a:rPr lang="en-US" sz="2600" i="1">
                          <a:latin typeface="Cambria Math" charset="0"/>
                        </a:rPr>
                        <m:t>, </m:t>
                      </m:r>
                      <m:r>
                        <a:rPr lang="en-US" sz="2600" i="1">
                          <a:latin typeface="Cambria Math" charset="0"/>
                        </a:rPr>
                        <m:t>𝑃</m:t>
                      </m:r>
                      <m:r>
                        <a:rPr lang="en-US" sz="2600" i="1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600" dirty="0" smtClean="0"/>
              </a:p>
              <a:p>
                <a:pPr marL="514350" indent="-514350" defTabSz="914400">
                  <a:spcBef>
                    <a:spcPts val="0"/>
                  </a:spcBef>
                  <a:buAutoNum type="arabicPeriod"/>
                </a:pPr>
                <a:endParaRPr lang="en-US" sz="2600" dirty="0"/>
              </a:p>
              <a:p>
                <a:pPr marL="514350" indent="-514350" defTabSz="914400">
                  <a:spcBef>
                    <a:spcPts val="0"/>
                  </a:spcBef>
                  <a:buAutoNum type="arabicPeriod"/>
                </a:pPr>
                <a:r>
                  <a:rPr lang="en-US" sz="2600" dirty="0" smtClean="0"/>
                  <a:t>Four transitivity constraints of the form</a:t>
                </a:r>
              </a:p>
              <a:p>
                <a:pPr marL="400050" lvl="1" indent="0" defTabSz="91440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600">
                          <a:latin typeface="Cambria Math" charset="0"/>
                        </a:rPr>
                        <m:t>Entail</m:t>
                      </m:r>
                      <m:d>
                        <m:dPr>
                          <m:ctrlPr>
                            <a:rPr lang="en-US" sz="26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600" i="1">
                              <a:latin typeface="Cambria Math" charset="0"/>
                            </a:rPr>
                            <m:t>𝑃</m:t>
                          </m:r>
                          <m:r>
                            <a:rPr lang="en-US" sz="2600" i="1">
                              <a:latin typeface="Cambria Math" charset="0"/>
                            </a:rPr>
                            <m:t>,</m:t>
                          </m:r>
                          <m:r>
                            <a:rPr lang="en-US" sz="2600" i="1">
                              <a:latin typeface="Cambria Math" charset="0"/>
                            </a:rPr>
                            <m:t>𝐻</m:t>
                          </m:r>
                        </m:e>
                      </m:d>
                      <m:r>
                        <a:rPr lang="en-US" sz="2600" i="1">
                          <a:latin typeface="Cambria Math" charset="0"/>
                        </a:rPr>
                        <m:t>∧</m:t>
                      </m:r>
                      <m:r>
                        <m:rPr>
                          <m:sty m:val="p"/>
                        </m:rPr>
                        <a:rPr lang="en-US" sz="2600">
                          <a:latin typeface="Cambria Math" charset="0"/>
                        </a:rPr>
                        <m:t>Entail</m:t>
                      </m:r>
                      <m:d>
                        <m:dPr>
                          <m:ctrlPr>
                            <a:rPr lang="en-US" sz="26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600" i="1">
                              <a:latin typeface="Cambria Math" charset="0"/>
                            </a:rPr>
                            <m:t>𝐻</m:t>
                          </m:r>
                          <m:r>
                            <a:rPr lang="en-US" sz="2600" i="1">
                              <a:latin typeface="Cambria Math" charset="0"/>
                            </a:rPr>
                            <m:t>, </m:t>
                          </m:r>
                          <m:r>
                            <a:rPr lang="en-US" sz="2600" i="1">
                              <a:latin typeface="Cambria Math" charset="0"/>
                            </a:rPr>
                            <m:t>𝑍</m:t>
                          </m:r>
                        </m:e>
                      </m:d>
                      <m:r>
                        <a:rPr lang="en-US" sz="2600" i="1">
                          <a:latin typeface="Cambria Math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n-US" sz="2600">
                          <a:latin typeface="Cambria Math" charset="0"/>
                        </a:rPr>
                        <m:t>Entail</m:t>
                      </m:r>
                      <m:d>
                        <m:dPr>
                          <m:ctrlPr>
                            <a:rPr lang="en-US" sz="26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600" i="1">
                              <a:latin typeface="Cambria Math" charset="0"/>
                            </a:rPr>
                            <m:t>𝑃</m:t>
                          </m:r>
                          <m:r>
                            <a:rPr lang="en-US" sz="2600" i="1">
                              <a:latin typeface="Cambria Math" charset="0"/>
                            </a:rPr>
                            <m:t>, </m:t>
                          </m:r>
                          <m:r>
                            <a:rPr lang="en-US" sz="2600" i="1">
                              <a:latin typeface="Cambria Math" charset="0"/>
                            </a:rPr>
                            <m:t>𝑍</m:t>
                          </m:r>
                        </m:e>
                      </m:d>
                    </m:oMath>
                  </m:oMathPara>
                </a14:m>
                <a:endParaRPr lang="en-US" sz="2600" dirty="0" smtClean="0"/>
              </a:p>
              <a:p>
                <a:pPr marL="400050" lvl="1" indent="0" defTabSz="914400">
                  <a:spcBef>
                    <a:spcPts val="0"/>
                  </a:spcBef>
                  <a:buNone/>
                </a:pPr>
                <a:endParaRPr lang="en-US" sz="26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33" t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D2807-2D0F-A548-8989-AA337FEC929A}" type="slidenum">
              <a:rPr lang="en-US" smtClean="0"/>
              <a:t>30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-1309"/>
            <a:ext cx="33900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Case study </a:t>
            </a:r>
            <a:r>
              <a:rPr lang="en-US" dirty="0" smtClean="0"/>
              <a:t>2: Regularizing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26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1963816"/>
            <a:ext cx="5266944" cy="31455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Inconsistency of a rule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𝐿</m:t>
                    </m:r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charset="0"/>
                      </a:rPr>
                      <m:t>→</m:t>
                    </m:r>
                    <m:r>
                      <a:rPr lang="en-US" i="1">
                        <a:latin typeface="Cambria Math" charset="0"/>
                      </a:rPr>
                      <m:t>𝑅</m:t>
                    </m:r>
                    <m:r>
                      <a:rPr lang="en-US" i="1">
                        <a:latin typeface="Cambria Math" charset="0"/>
                      </a:rPr>
                      <m:t>(</m:t>
                    </m:r>
                    <m:r>
                      <a:rPr lang="en-US" i="1">
                        <a:latin typeface="Cambria Math" charset="0"/>
                      </a:rPr>
                      <m:t>𝑥</m:t>
                    </m:r>
                    <m:r>
                      <a:rPr lang="en-US" i="1"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593" b="-3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D2807-2D0F-A548-8989-AA337FEC929A}" type="slidenum">
              <a:rPr lang="en-US" smtClean="0"/>
              <a:t>31</a:t>
            </a:fld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7200" y="1963816"/>
            <a:ext cx="5266944" cy="3145536"/>
          </a:xfrm>
          <a:custGeom>
            <a:avLst/>
            <a:gdLst>
              <a:gd name="connsiteX0" fmla="*/ 0 w 5266944"/>
              <a:gd name="connsiteY0" fmla="*/ 0 h 3145536"/>
              <a:gd name="connsiteX1" fmla="*/ 5266944 w 5266944"/>
              <a:gd name="connsiteY1" fmla="*/ 0 h 3145536"/>
              <a:gd name="connsiteX2" fmla="*/ 5266944 w 5266944"/>
              <a:gd name="connsiteY2" fmla="*/ 3145536 h 3145536"/>
              <a:gd name="connsiteX3" fmla="*/ 0 w 5266944"/>
              <a:gd name="connsiteY3" fmla="*/ 3145536 h 3145536"/>
              <a:gd name="connsiteX4" fmla="*/ 0 w 5266944"/>
              <a:gd name="connsiteY4" fmla="*/ 0 h 3145536"/>
              <a:gd name="connsiteX5" fmla="*/ 1817795 w 5266944"/>
              <a:gd name="connsiteY5" fmla="*/ 251391 h 3145536"/>
              <a:gd name="connsiteX6" fmla="*/ 466101 w 5266944"/>
              <a:gd name="connsiteY6" fmla="*/ 1573428 h 3145536"/>
              <a:gd name="connsiteX7" fmla="*/ 1817795 w 5266944"/>
              <a:gd name="connsiteY7" fmla="*/ 2895465 h 3145536"/>
              <a:gd name="connsiteX8" fmla="*/ 2462093 w 5266944"/>
              <a:gd name="connsiteY8" fmla="*/ 2735902 h 3145536"/>
              <a:gd name="connsiteX9" fmla="*/ 2566147 w 5266944"/>
              <a:gd name="connsiteY9" fmla="*/ 2674075 h 3145536"/>
              <a:gd name="connsiteX10" fmla="*/ 2670200 w 5266944"/>
              <a:gd name="connsiteY10" fmla="*/ 2735902 h 3145536"/>
              <a:gd name="connsiteX11" fmla="*/ 3314498 w 5266944"/>
              <a:gd name="connsiteY11" fmla="*/ 2895465 h 3145536"/>
              <a:gd name="connsiteX12" fmla="*/ 4666192 w 5266944"/>
              <a:gd name="connsiteY12" fmla="*/ 1573428 h 3145536"/>
              <a:gd name="connsiteX13" fmla="*/ 3314498 w 5266944"/>
              <a:gd name="connsiteY13" fmla="*/ 251391 h 3145536"/>
              <a:gd name="connsiteX14" fmla="*/ 2670200 w 5266944"/>
              <a:gd name="connsiteY14" fmla="*/ 410954 h 3145536"/>
              <a:gd name="connsiteX15" fmla="*/ 2566147 w 5266944"/>
              <a:gd name="connsiteY15" fmla="*/ 472781 h 3145536"/>
              <a:gd name="connsiteX16" fmla="*/ 2462093 w 5266944"/>
              <a:gd name="connsiteY16" fmla="*/ 410954 h 3145536"/>
              <a:gd name="connsiteX17" fmla="*/ 1817795 w 5266944"/>
              <a:gd name="connsiteY17" fmla="*/ 251391 h 3145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266944" h="3145536">
                <a:moveTo>
                  <a:pt x="0" y="0"/>
                </a:moveTo>
                <a:lnTo>
                  <a:pt x="5266944" y="0"/>
                </a:lnTo>
                <a:lnTo>
                  <a:pt x="5266944" y="3145536"/>
                </a:lnTo>
                <a:lnTo>
                  <a:pt x="0" y="3145536"/>
                </a:lnTo>
                <a:lnTo>
                  <a:pt x="0" y="0"/>
                </a:lnTo>
                <a:close/>
                <a:moveTo>
                  <a:pt x="1817795" y="251391"/>
                </a:moveTo>
                <a:cubicBezTo>
                  <a:pt x="1071275" y="251391"/>
                  <a:pt x="466101" y="843287"/>
                  <a:pt x="466101" y="1573428"/>
                </a:cubicBezTo>
                <a:cubicBezTo>
                  <a:pt x="466101" y="2303569"/>
                  <a:pt x="1071275" y="2895465"/>
                  <a:pt x="1817795" y="2895465"/>
                </a:cubicBezTo>
                <a:cubicBezTo>
                  <a:pt x="2051083" y="2895465"/>
                  <a:pt x="2270567" y="2837663"/>
                  <a:pt x="2462093" y="2735902"/>
                </a:cubicBezTo>
                <a:lnTo>
                  <a:pt x="2566147" y="2674075"/>
                </a:lnTo>
                <a:lnTo>
                  <a:pt x="2670200" y="2735902"/>
                </a:lnTo>
                <a:cubicBezTo>
                  <a:pt x="2861726" y="2837663"/>
                  <a:pt x="3081211" y="2895465"/>
                  <a:pt x="3314498" y="2895465"/>
                </a:cubicBezTo>
                <a:cubicBezTo>
                  <a:pt x="4061018" y="2895465"/>
                  <a:pt x="4666192" y="2303569"/>
                  <a:pt x="4666192" y="1573428"/>
                </a:cubicBezTo>
                <a:cubicBezTo>
                  <a:pt x="4666192" y="843287"/>
                  <a:pt x="4061018" y="251391"/>
                  <a:pt x="3314498" y="251391"/>
                </a:cubicBezTo>
                <a:cubicBezTo>
                  <a:pt x="3081211" y="251391"/>
                  <a:pt x="2861726" y="309193"/>
                  <a:pt x="2670200" y="410954"/>
                </a:cubicBezTo>
                <a:lnTo>
                  <a:pt x="2566147" y="472781"/>
                </a:lnTo>
                <a:lnTo>
                  <a:pt x="2462093" y="410954"/>
                </a:lnTo>
                <a:cubicBezTo>
                  <a:pt x="2270567" y="309193"/>
                  <a:pt x="2051083" y="251391"/>
                  <a:pt x="1817795" y="251391"/>
                </a:cubicBez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57200" y="1631240"/>
            <a:ext cx="15039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All examples</a:t>
            </a:r>
            <a:endParaRPr lang="en-US" sz="2000" dirty="0"/>
          </a:p>
        </p:txBody>
      </p:sp>
      <p:grpSp>
        <p:nvGrpSpPr>
          <p:cNvPr id="37" name="Group 36"/>
          <p:cNvGrpSpPr/>
          <p:nvPr/>
        </p:nvGrpSpPr>
        <p:grpSpPr>
          <a:xfrm>
            <a:off x="237744" y="2215207"/>
            <a:ext cx="5358384" cy="3881806"/>
            <a:chOff x="237744" y="2215207"/>
            <a:chExt cx="5358384" cy="3881806"/>
          </a:xfrm>
        </p:grpSpPr>
        <p:sp>
          <p:nvSpPr>
            <p:cNvPr id="12" name="Freeform 11"/>
            <p:cNvSpPr/>
            <p:nvPr/>
          </p:nvSpPr>
          <p:spPr>
            <a:xfrm>
              <a:off x="941589" y="2215207"/>
              <a:ext cx="2100046" cy="2644074"/>
            </a:xfrm>
            <a:custGeom>
              <a:avLst/>
              <a:gdLst>
                <a:gd name="connsiteX0" fmla="*/ 1351694 w 2100046"/>
                <a:gd name="connsiteY0" fmla="*/ 0 h 2644074"/>
                <a:gd name="connsiteX1" fmla="*/ 1995992 w 2100046"/>
                <a:gd name="connsiteY1" fmla="*/ 159563 h 2644074"/>
                <a:gd name="connsiteX2" fmla="*/ 2100046 w 2100046"/>
                <a:gd name="connsiteY2" fmla="*/ 221390 h 2644074"/>
                <a:gd name="connsiteX3" fmla="*/ 2092652 w 2100046"/>
                <a:gd name="connsiteY3" fmla="*/ 225783 h 2644074"/>
                <a:gd name="connsiteX4" fmla="*/ 1496703 w 2100046"/>
                <a:gd name="connsiteY4" fmla="*/ 1322037 h 2644074"/>
                <a:gd name="connsiteX5" fmla="*/ 2092652 w 2100046"/>
                <a:gd name="connsiteY5" fmla="*/ 2418291 h 2644074"/>
                <a:gd name="connsiteX6" fmla="*/ 2100046 w 2100046"/>
                <a:gd name="connsiteY6" fmla="*/ 2422684 h 2644074"/>
                <a:gd name="connsiteX7" fmla="*/ 1995992 w 2100046"/>
                <a:gd name="connsiteY7" fmla="*/ 2484511 h 2644074"/>
                <a:gd name="connsiteX8" fmla="*/ 1351694 w 2100046"/>
                <a:gd name="connsiteY8" fmla="*/ 2644074 h 2644074"/>
                <a:gd name="connsiteX9" fmla="*/ 0 w 2100046"/>
                <a:gd name="connsiteY9" fmla="*/ 1322037 h 2644074"/>
                <a:gd name="connsiteX10" fmla="*/ 1351694 w 2100046"/>
                <a:gd name="connsiteY10" fmla="*/ 0 h 2644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00046" h="2644074">
                  <a:moveTo>
                    <a:pt x="1351694" y="0"/>
                  </a:moveTo>
                  <a:cubicBezTo>
                    <a:pt x="1584982" y="0"/>
                    <a:pt x="1804466" y="57802"/>
                    <a:pt x="1995992" y="159563"/>
                  </a:cubicBezTo>
                  <a:lnTo>
                    <a:pt x="2100046" y="221390"/>
                  </a:lnTo>
                  <a:lnTo>
                    <a:pt x="2092652" y="225783"/>
                  </a:lnTo>
                  <a:cubicBezTo>
                    <a:pt x="1733099" y="463363"/>
                    <a:pt x="1496703" y="865699"/>
                    <a:pt x="1496703" y="1322037"/>
                  </a:cubicBezTo>
                  <a:cubicBezTo>
                    <a:pt x="1496703" y="1778375"/>
                    <a:pt x="1733099" y="2180712"/>
                    <a:pt x="2092652" y="2418291"/>
                  </a:cubicBezTo>
                  <a:lnTo>
                    <a:pt x="2100046" y="2422684"/>
                  </a:lnTo>
                  <a:lnTo>
                    <a:pt x="1995992" y="2484511"/>
                  </a:lnTo>
                  <a:cubicBezTo>
                    <a:pt x="1804466" y="2586272"/>
                    <a:pt x="1584982" y="2644074"/>
                    <a:pt x="1351694" y="2644074"/>
                  </a:cubicBezTo>
                  <a:cubicBezTo>
                    <a:pt x="605174" y="2644074"/>
                    <a:pt x="0" y="2052178"/>
                    <a:pt x="0" y="1322037"/>
                  </a:cubicBezTo>
                  <a:cubicBezTo>
                    <a:pt x="0" y="591896"/>
                    <a:pt x="605174" y="0"/>
                    <a:pt x="1351694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3023348" y="2215207"/>
              <a:ext cx="2100045" cy="2644074"/>
            </a:xfrm>
            <a:custGeom>
              <a:avLst/>
              <a:gdLst>
                <a:gd name="connsiteX0" fmla="*/ 748351 w 2100045"/>
                <a:gd name="connsiteY0" fmla="*/ 0 h 2644074"/>
                <a:gd name="connsiteX1" fmla="*/ 2100045 w 2100045"/>
                <a:gd name="connsiteY1" fmla="*/ 1322037 h 2644074"/>
                <a:gd name="connsiteX2" fmla="*/ 748351 w 2100045"/>
                <a:gd name="connsiteY2" fmla="*/ 2644074 h 2644074"/>
                <a:gd name="connsiteX3" fmla="*/ 104053 w 2100045"/>
                <a:gd name="connsiteY3" fmla="*/ 2484511 h 2644074"/>
                <a:gd name="connsiteX4" fmla="*/ 0 w 2100045"/>
                <a:gd name="connsiteY4" fmla="*/ 2422684 h 2644074"/>
                <a:gd name="connsiteX5" fmla="*/ 7393 w 2100045"/>
                <a:gd name="connsiteY5" fmla="*/ 2418291 h 2644074"/>
                <a:gd name="connsiteX6" fmla="*/ 603342 w 2100045"/>
                <a:gd name="connsiteY6" fmla="*/ 1322037 h 2644074"/>
                <a:gd name="connsiteX7" fmla="*/ 7393 w 2100045"/>
                <a:gd name="connsiteY7" fmla="*/ 225783 h 2644074"/>
                <a:gd name="connsiteX8" fmla="*/ 0 w 2100045"/>
                <a:gd name="connsiteY8" fmla="*/ 221390 h 2644074"/>
                <a:gd name="connsiteX9" fmla="*/ 104053 w 2100045"/>
                <a:gd name="connsiteY9" fmla="*/ 159563 h 2644074"/>
                <a:gd name="connsiteX10" fmla="*/ 748351 w 2100045"/>
                <a:gd name="connsiteY10" fmla="*/ 0 h 2644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00045" h="2644074">
                  <a:moveTo>
                    <a:pt x="748351" y="0"/>
                  </a:moveTo>
                  <a:cubicBezTo>
                    <a:pt x="1494871" y="0"/>
                    <a:pt x="2100045" y="591896"/>
                    <a:pt x="2100045" y="1322037"/>
                  </a:cubicBezTo>
                  <a:cubicBezTo>
                    <a:pt x="2100045" y="2052178"/>
                    <a:pt x="1494871" y="2644074"/>
                    <a:pt x="748351" y="2644074"/>
                  </a:cubicBezTo>
                  <a:cubicBezTo>
                    <a:pt x="515064" y="2644074"/>
                    <a:pt x="295579" y="2586272"/>
                    <a:pt x="104053" y="2484511"/>
                  </a:cubicBezTo>
                  <a:lnTo>
                    <a:pt x="0" y="2422684"/>
                  </a:lnTo>
                  <a:lnTo>
                    <a:pt x="7393" y="2418291"/>
                  </a:lnTo>
                  <a:cubicBezTo>
                    <a:pt x="366946" y="2180712"/>
                    <a:pt x="603342" y="1778375"/>
                    <a:pt x="603342" y="1322037"/>
                  </a:cubicBezTo>
                  <a:cubicBezTo>
                    <a:pt x="603342" y="865699"/>
                    <a:pt x="366946" y="463363"/>
                    <a:pt x="7393" y="225783"/>
                  </a:cubicBezTo>
                  <a:lnTo>
                    <a:pt x="0" y="221390"/>
                  </a:lnTo>
                  <a:lnTo>
                    <a:pt x="104053" y="159563"/>
                  </a:lnTo>
                  <a:cubicBezTo>
                    <a:pt x="295579" y="57802"/>
                    <a:pt x="515064" y="0"/>
                    <a:pt x="748351" y="0"/>
                  </a:cubicBezTo>
                  <a:close/>
                </a:path>
              </a:pathLst>
            </a:custGeom>
            <a:solidFill>
              <a:schemeClr val="accent2">
                <a:alpha val="36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2420005" y="2436597"/>
              <a:ext cx="1206685" cy="2201294"/>
            </a:xfrm>
            <a:custGeom>
              <a:avLst/>
              <a:gdLst>
                <a:gd name="connsiteX0" fmla="*/ 603343 w 1206685"/>
                <a:gd name="connsiteY0" fmla="*/ 0 h 2201294"/>
                <a:gd name="connsiteX1" fmla="*/ 610736 w 1206685"/>
                <a:gd name="connsiteY1" fmla="*/ 4393 h 2201294"/>
                <a:gd name="connsiteX2" fmla="*/ 1206685 w 1206685"/>
                <a:gd name="connsiteY2" fmla="*/ 1100647 h 2201294"/>
                <a:gd name="connsiteX3" fmla="*/ 610736 w 1206685"/>
                <a:gd name="connsiteY3" fmla="*/ 2196901 h 2201294"/>
                <a:gd name="connsiteX4" fmla="*/ 603343 w 1206685"/>
                <a:gd name="connsiteY4" fmla="*/ 2201294 h 2201294"/>
                <a:gd name="connsiteX5" fmla="*/ 595949 w 1206685"/>
                <a:gd name="connsiteY5" fmla="*/ 2196901 h 2201294"/>
                <a:gd name="connsiteX6" fmla="*/ 0 w 1206685"/>
                <a:gd name="connsiteY6" fmla="*/ 1100647 h 2201294"/>
                <a:gd name="connsiteX7" fmla="*/ 595949 w 1206685"/>
                <a:gd name="connsiteY7" fmla="*/ 4393 h 2201294"/>
                <a:gd name="connsiteX8" fmla="*/ 603343 w 1206685"/>
                <a:gd name="connsiteY8" fmla="*/ 0 h 2201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06685" h="2201294">
                  <a:moveTo>
                    <a:pt x="603343" y="0"/>
                  </a:moveTo>
                  <a:lnTo>
                    <a:pt x="610736" y="4393"/>
                  </a:lnTo>
                  <a:cubicBezTo>
                    <a:pt x="970289" y="241973"/>
                    <a:pt x="1206685" y="644309"/>
                    <a:pt x="1206685" y="1100647"/>
                  </a:cubicBezTo>
                  <a:cubicBezTo>
                    <a:pt x="1206685" y="1556985"/>
                    <a:pt x="970289" y="1959322"/>
                    <a:pt x="610736" y="2196901"/>
                  </a:cubicBezTo>
                  <a:lnTo>
                    <a:pt x="603343" y="2201294"/>
                  </a:lnTo>
                  <a:lnTo>
                    <a:pt x="595949" y="2196901"/>
                  </a:lnTo>
                  <a:cubicBezTo>
                    <a:pt x="236396" y="1959322"/>
                    <a:pt x="0" y="1556985"/>
                    <a:pt x="0" y="1100647"/>
                  </a:cubicBezTo>
                  <a:cubicBezTo>
                    <a:pt x="0" y="644309"/>
                    <a:pt x="236396" y="241973"/>
                    <a:pt x="595949" y="4393"/>
                  </a:cubicBezTo>
                  <a:lnTo>
                    <a:pt x="603343" y="0"/>
                  </a:lnTo>
                  <a:close/>
                </a:path>
              </a:pathLst>
            </a:cu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237744" y="5389127"/>
                  <a:ext cx="2116073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 smtClean="0"/>
                    <a:t>Examples where 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 charset="0"/>
                        </a:rPr>
                        <m:t>𝐿</m:t>
                      </m:r>
                      <m:d>
                        <m:dPr>
                          <m:ctrlPr>
                            <a:rPr lang="en-US" sz="20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charset="0"/>
                            </a:rPr>
                            <m:t>𝑥</m:t>
                          </m:r>
                        </m:e>
                      </m:d>
                    </m:oMath>
                  </a14:m>
                  <a:r>
                    <a:rPr lang="en-US" sz="2000" dirty="0" smtClean="0"/>
                    <a:t>holds </a:t>
                  </a:r>
                  <a:endParaRPr lang="en-US" sz="2000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7744" y="5389127"/>
                  <a:ext cx="2116073" cy="707886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2882" t="-4310" b="-146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3626690" y="5389126"/>
                  <a:ext cx="1969438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 smtClean="0"/>
                    <a:t>Examples where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𝑅</m:t>
                      </m:r>
                      <m:d>
                        <m:dPr>
                          <m:ctrlPr>
                            <a:rPr lang="en-US" sz="20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charset="0"/>
                            </a:rPr>
                            <m:t>𝑥</m:t>
                          </m:r>
                        </m:e>
                      </m:d>
                    </m:oMath>
                  </a14:m>
                  <a:r>
                    <a:rPr lang="en-US" sz="2000" dirty="0" smtClean="0"/>
                    <a:t>holds </a:t>
                  </a:r>
                  <a:endParaRPr lang="en-US" sz="2000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26690" y="5389126"/>
                  <a:ext cx="1969438" cy="707886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3406" t="-4310" r="-1238" b="-146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Straight Arrow Connector 17"/>
            <p:cNvCxnSpPr>
              <a:stCxn id="15" idx="0"/>
            </p:cNvCxnSpPr>
            <p:nvPr/>
          </p:nvCxnSpPr>
          <p:spPr>
            <a:xfrm flipV="1">
              <a:off x="1295781" y="4637891"/>
              <a:ext cx="258699" cy="75123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6" idx="0"/>
            </p:cNvCxnSpPr>
            <p:nvPr/>
          </p:nvCxnSpPr>
          <p:spPr>
            <a:xfrm flipH="1" flipV="1">
              <a:off x="4187955" y="4859282"/>
              <a:ext cx="423454" cy="52984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6278768" y="1525437"/>
            <a:ext cx="2408032" cy="2837523"/>
            <a:chOff x="6107079" y="1557908"/>
            <a:chExt cx="2408032" cy="2837523"/>
          </a:xfrm>
        </p:grpSpPr>
        <p:grpSp>
          <p:nvGrpSpPr>
            <p:cNvPr id="28" name="Group 27"/>
            <p:cNvGrpSpPr/>
            <p:nvPr/>
          </p:nvGrpSpPr>
          <p:grpSpPr>
            <a:xfrm>
              <a:off x="6594667" y="2529261"/>
              <a:ext cx="1432855" cy="1866170"/>
              <a:chOff x="6912864" y="1963816"/>
              <a:chExt cx="1975104" cy="2572402"/>
            </a:xfrm>
          </p:grpSpPr>
          <p:sp>
            <p:nvSpPr>
              <p:cNvPr id="22" name="Freeform 21"/>
              <p:cNvSpPr/>
              <p:nvPr/>
            </p:nvSpPr>
            <p:spPr>
              <a:xfrm>
                <a:off x="7473807" y="1963816"/>
                <a:ext cx="797990" cy="1004714"/>
              </a:xfrm>
              <a:custGeom>
                <a:avLst/>
                <a:gdLst>
                  <a:gd name="connsiteX0" fmla="*/ 748351 w 2100045"/>
                  <a:gd name="connsiteY0" fmla="*/ 0 h 2644074"/>
                  <a:gd name="connsiteX1" fmla="*/ 2100045 w 2100045"/>
                  <a:gd name="connsiteY1" fmla="*/ 1322037 h 2644074"/>
                  <a:gd name="connsiteX2" fmla="*/ 748351 w 2100045"/>
                  <a:gd name="connsiteY2" fmla="*/ 2644074 h 2644074"/>
                  <a:gd name="connsiteX3" fmla="*/ 104053 w 2100045"/>
                  <a:gd name="connsiteY3" fmla="*/ 2484511 h 2644074"/>
                  <a:gd name="connsiteX4" fmla="*/ 0 w 2100045"/>
                  <a:gd name="connsiteY4" fmla="*/ 2422684 h 2644074"/>
                  <a:gd name="connsiteX5" fmla="*/ 7393 w 2100045"/>
                  <a:gd name="connsiteY5" fmla="*/ 2418291 h 2644074"/>
                  <a:gd name="connsiteX6" fmla="*/ 603342 w 2100045"/>
                  <a:gd name="connsiteY6" fmla="*/ 1322037 h 2644074"/>
                  <a:gd name="connsiteX7" fmla="*/ 7393 w 2100045"/>
                  <a:gd name="connsiteY7" fmla="*/ 225783 h 2644074"/>
                  <a:gd name="connsiteX8" fmla="*/ 0 w 2100045"/>
                  <a:gd name="connsiteY8" fmla="*/ 221390 h 2644074"/>
                  <a:gd name="connsiteX9" fmla="*/ 104053 w 2100045"/>
                  <a:gd name="connsiteY9" fmla="*/ 159563 h 2644074"/>
                  <a:gd name="connsiteX10" fmla="*/ 748351 w 2100045"/>
                  <a:gd name="connsiteY10" fmla="*/ 0 h 2644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00045" h="2644074">
                    <a:moveTo>
                      <a:pt x="748351" y="0"/>
                    </a:moveTo>
                    <a:cubicBezTo>
                      <a:pt x="1494871" y="0"/>
                      <a:pt x="2100045" y="591896"/>
                      <a:pt x="2100045" y="1322037"/>
                    </a:cubicBezTo>
                    <a:cubicBezTo>
                      <a:pt x="2100045" y="2052178"/>
                      <a:pt x="1494871" y="2644074"/>
                      <a:pt x="748351" y="2644074"/>
                    </a:cubicBezTo>
                    <a:cubicBezTo>
                      <a:pt x="515064" y="2644074"/>
                      <a:pt x="295579" y="2586272"/>
                      <a:pt x="104053" y="2484511"/>
                    </a:cubicBezTo>
                    <a:lnTo>
                      <a:pt x="0" y="2422684"/>
                    </a:lnTo>
                    <a:lnTo>
                      <a:pt x="7393" y="2418291"/>
                    </a:lnTo>
                    <a:cubicBezTo>
                      <a:pt x="366946" y="2180712"/>
                      <a:pt x="603342" y="1778375"/>
                      <a:pt x="603342" y="1322037"/>
                    </a:cubicBezTo>
                    <a:cubicBezTo>
                      <a:pt x="603342" y="865699"/>
                      <a:pt x="366946" y="463363"/>
                      <a:pt x="7393" y="225783"/>
                    </a:cubicBezTo>
                    <a:lnTo>
                      <a:pt x="0" y="221390"/>
                    </a:lnTo>
                    <a:lnTo>
                      <a:pt x="104053" y="159563"/>
                    </a:lnTo>
                    <a:cubicBezTo>
                      <a:pt x="295579" y="57802"/>
                      <a:pt x="515064" y="0"/>
                      <a:pt x="748351" y="0"/>
                    </a:cubicBezTo>
                    <a:close/>
                  </a:path>
                </a:pathLst>
              </a:custGeom>
              <a:solidFill>
                <a:schemeClr val="accent2">
                  <a:alpha val="36000"/>
                </a:schemeClr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168896" y="3237770"/>
                <a:ext cx="1298448" cy="129844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>
                <a:off x="6912864" y="3041682"/>
                <a:ext cx="1975104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4" name="TextBox 33"/>
            <p:cNvSpPr txBox="1"/>
            <p:nvPr/>
          </p:nvSpPr>
          <p:spPr>
            <a:xfrm>
              <a:off x="6107079" y="1557908"/>
              <a:ext cx="240803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smtClean="0"/>
                <a:t>Inconsistency</a:t>
              </a:r>
              <a:endParaRPr lang="en-US" sz="3200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0" y="-1309"/>
            <a:ext cx="33900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Case study 2: Regularizing learning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5517179" y="4711100"/>
            <a:ext cx="38118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1"/>
            <a:r>
              <a:rPr lang="en-US" sz="2400">
                <a:solidFill>
                  <a:schemeClr val="accent2"/>
                </a:solidFill>
              </a:rPr>
              <a:t>Inconsistency</a:t>
            </a:r>
            <a:r>
              <a:rPr lang="en-US" sz="2400"/>
              <a:t> = fraction of examples where the antecedent is true, but the consequent is not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5510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Results: Consistency of NLI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66178570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44731450"/>
              </p:ext>
            </p:extLst>
          </p:nvPr>
        </p:nvGraphicFramePr>
        <p:xfrm>
          <a:off x="4648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D2807-2D0F-A548-8989-AA337FEC929A}" type="slidenum">
              <a:rPr lang="en-US" smtClean="0"/>
              <a:t>32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620615" y="4374360"/>
            <a:ext cx="5902770" cy="64633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1. Merely adding more data does not make models consistent</a:t>
            </a:r>
          </a:p>
          <a:p>
            <a:r>
              <a:rPr lang="en-US" dirty="0" smtClean="0"/>
              <a:t>2. </a:t>
            </a:r>
            <a:r>
              <a:rPr lang="en-US" dirty="0" err="1" smtClean="0"/>
              <a:t>Regularizers</a:t>
            </a:r>
            <a:r>
              <a:rPr lang="en-US" dirty="0" smtClean="0"/>
              <a:t> help with consistency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-1309"/>
            <a:ext cx="33900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Case study 2: Regularizing learning</a:t>
            </a:r>
          </a:p>
        </p:txBody>
      </p:sp>
    </p:spTree>
    <p:extLst>
      <p:ext uri="{BB962C8B-B14F-4D97-AF65-F5344CB8AC3E}">
        <p14:creationId xmlns:p14="http://schemas.microsoft.com/office/powerpoint/2010/main" val="193627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Final 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defTabSz="914400">
              <a:spcBef>
                <a:spcPts val="0"/>
              </a:spcBef>
              <a:buNone/>
            </a:pPr>
            <a:r>
              <a:rPr lang="en-US" sz="2800" dirty="0" smtClean="0"/>
              <a:t>Neural networks with a little help from knowledge</a:t>
            </a:r>
          </a:p>
          <a:p>
            <a:pPr defTabSz="914400">
              <a:spcBef>
                <a:spcPts val="0"/>
              </a:spcBef>
            </a:pPr>
            <a:endParaRPr lang="en-US" sz="2800" dirty="0" smtClean="0"/>
          </a:p>
          <a:p>
            <a:pPr defTabSz="914400">
              <a:spcBef>
                <a:spcPts val="0"/>
              </a:spcBef>
            </a:pPr>
            <a:r>
              <a:rPr lang="en-US" sz="2800" dirty="0" smtClean="0"/>
              <a:t>L</a:t>
            </a:r>
            <a:r>
              <a:rPr lang="en-US" sz="2800" dirty="0" smtClean="0"/>
              <a:t>ogic </a:t>
            </a:r>
            <a:r>
              <a:rPr lang="en-US" sz="2800" dirty="0" smtClean="0"/>
              <a:t>is a </a:t>
            </a:r>
            <a:r>
              <a:rPr lang="en-US" sz="2800" dirty="0" smtClean="0"/>
              <a:t>convenient representation to introduce knowledge into </a:t>
            </a:r>
            <a:r>
              <a:rPr lang="en-US" sz="2800" dirty="0" smtClean="0"/>
              <a:t>models</a:t>
            </a:r>
          </a:p>
          <a:p>
            <a:pPr defTabSz="914400">
              <a:spcBef>
                <a:spcPts val="0"/>
              </a:spcBef>
            </a:pPr>
            <a:endParaRPr lang="en-US" sz="2800" dirty="0"/>
          </a:p>
          <a:p>
            <a:pPr defTabSz="914400">
              <a:spcBef>
                <a:spcPts val="0"/>
              </a:spcBef>
            </a:pPr>
            <a:r>
              <a:rPr lang="en-US" sz="2800" dirty="0" smtClean="0"/>
              <a:t>Logic and neural networks can play nice with each other if we relax logic systematically</a:t>
            </a:r>
          </a:p>
          <a:p>
            <a:pPr lvl="1" defTabSz="914400">
              <a:spcBef>
                <a:spcPts val="0"/>
              </a:spcBef>
            </a:pPr>
            <a:r>
              <a:rPr lang="en-US" sz="2400" dirty="0" smtClean="0"/>
              <a:t>Either augment the model itself,</a:t>
            </a:r>
          </a:p>
          <a:p>
            <a:pPr lvl="1" defTabSz="914400">
              <a:spcBef>
                <a:spcPts val="0"/>
              </a:spcBef>
            </a:pPr>
            <a:r>
              <a:rPr lang="en-US" sz="2400" dirty="0" smtClean="0"/>
              <a:t>Or, modify the loss function for training the model</a:t>
            </a:r>
          </a:p>
          <a:p>
            <a:pPr lvl="1" defTabSz="914400">
              <a:spcBef>
                <a:spcPts val="0"/>
              </a:spcBef>
            </a:pPr>
            <a:endParaRPr lang="en-US" sz="2400" dirty="0" smtClean="0"/>
          </a:p>
          <a:p>
            <a:pPr defTabSz="914400">
              <a:spcBef>
                <a:spcPts val="0"/>
              </a:spcBef>
            </a:pPr>
            <a:endParaRPr lang="en-US" sz="2800" dirty="0"/>
          </a:p>
          <a:p>
            <a:pPr defTabSz="914400">
              <a:spcBef>
                <a:spcPts val="0"/>
              </a:spcBef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D2807-2D0F-A548-8989-AA337FEC929A}" type="slidenum">
              <a:rPr lang="en-US" smtClean="0"/>
              <a:t>33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997964" y="6235574"/>
            <a:ext cx="1148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Questions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50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Neural networks can understand text!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D2807-2D0F-A548-8989-AA337FEC929A}" type="slidenum">
              <a:rPr lang="en-US" smtClean="0"/>
              <a:t>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6576" y="1556434"/>
            <a:ext cx="17975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smtClean="0">
                <a:solidFill>
                  <a:schemeClr val="accent1"/>
                </a:solidFill>
              </a:rPr>
              <a:t>Premise</a:t>
            </a:r>
            <a:endParaRPr lang="en-US" sz="2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3426164"/>
            <a:ext cx="4425953" cy="23816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83153" y="4016849"/>
            <a:ext cx="4054375" cy="83099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It is quite likely that the premise </a:t>
            </a:r>
            <a:r>
              <a:rPr lang="en-US" sz="2400" dirty="0" smtClean="0">
                <a:solidFill>
                  <a:schemeClr val="accent1"/>
                </a:solidFill>
              </a:rPr>
              <a:t>entails</a:t>
            </a:r>
            <a:r>
              <a:rPr lang="en-US" sz="2400" dirty="0" smtClean="0"/>
              <a:t> the hypothesis.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0" y="6488668"/>
            <a:ext cx="43150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https://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demo.allennlp.org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/textual-entailment/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92224" y="1542818"/>
            <a:ext cx="7351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Before </a:t>
            </a:r>
            <a:r>
              <a:rPr lang="en-US" sz="2400" dirty="0" smtClean="0"/>
              <a:t>it moved to </a:t>
            </a:r>
            <a:r>
              <a:rPr lang="en-US" sz="2400" dirty="0"/>
              <a:t>Chicago, aerospace manufacturer Boeing was the largest company </a:t>
            </a:r>
            <a:r>
              <a:rPr lang="en-US" sz="2400" dirty="0" smtClean="0"/>
              <a:t>in </a:t>
            </a:r>
            <a:r>
              <a:rPr lang="en-US" sz="2400" dirty="0"/>
              <a:t>Seattle. </a:t>
            </a:r>
          </a:p>
        </p:txBody>
      </p:sp>
      <p:sp>
        <p:nvSpPr>
          <p:cNvPr id="9" name="Rectangle 8"/>
          <p:cNvSpPr/>
          <p:nvPr/>
        </p:nvSpPr>
        <p:spPr>
          <a:xfrm>
            <a:off x="1792224" y="2761489"/>
            <a:ext cx="7351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Boeing is a Chicago-based aerospace manufacturer.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576" y="2775105"/>
            <a:ext cx="17975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 smtClean="0">
                <a:solidFill>
                  <a:schemeClr val="accent1"/>
                </a:solidFill>
              </a:rPr>
              <a:t>Hypothesis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38662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Can neural </a:t>
            </a:r>
            <a:r>
              <a:rPr lang="en-US" i="1" dirty="0"/>
              <a:t>networks </a:t>
            </a:r>
            <a:r>
              <a:rPr lang="en-US" i="1" dirty="0" smtClean="0"/>
              <a:t>understand text?</a:t>
            </a:r>
            <a:endParaRPr lang="en-US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D2807-2D0F-A548-8989-AA337FEC929A}" type="slidenum">
              <a:rPr lang="en-US" smtClean="0"/>
              <a:t>4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100138" y="1417638"/>
            <a:ext cx="758666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P</a:t>
            </a:r>
            <a:r>
              <a:rPr lang="en-US" sz="2400" dirty="0" smtClean="0"/>
              <a:t>	John </a:t>
            </a:r>
            <a:r>
              <a:rPr lang="en-US" sz="2400" dirty="0"/>
              <a:t>is on a train to Berlin. </a:t>
            </a:r>
            <a:endParaRPr lang="en-US" sz="2400" dirty="0" smtClean="0"/>
          </a:p>
          <a:p>
            <a:endParaRPr lang="en-US" sz="2400" dirty="0" smtClean="0">
              <a:solidFill>
                <a:schemeClr val="accent1"/>
              </a:solidFill>
            </a:endParaRPr>
          </a:p>
          <a:p>
            <a:r>
              <a:rPr lang="en-US" sz="2400" dirty="0" smtClean="0">
                <a:solidFill>
                  <a:schemeClr val="accent1"/>
                </a:solidFill>
              </a:rPr>
              <a:t>H</a:t>
            </a:r>
            <a:r>
              <a:rPr lang="en-US" sz="2400" dirty="0" smtClean="0"/>
              <a:t> 	John is traveling to Berlin. </a:t>
            </a:r>
          </a:p>
          <a:p>
            <a:endParaRPr lang="en-US" sz="2400" dirty="0">
              <a:solidFill>
                <a:schemeClr val="accent1"/>
              </a:solidFill>
            </a:endParaRPr>
          </a:p>
          <a:p>
            <a:r>
              <a:rPr lang="en-US" sz="2400" dirty="0" smtClean="0">
                <a:solidFill>
                  <a:schemeClr val="accent1"/>
                </a:solidFill>
              </a:rPr>
              <a:t>Z</a:t>
            </a:r>
            <a:r>
              <a:rPr lang="en-US" sz="2400" dirty="0" smtClean="0"/>
              <a:t>	John is having lunch in Berlin.</a:t>
            </a:r>
            <a:endParaRPr lang="en-US" sz="24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834411" y="4094192"/>
            <a:ext cx="7749150" cy="646331"/>
            <a:chOff x="636434" y="4094192"/>
            <a:chExt cx="7749150" cy="646331"/>
          </a:xfrm>
        </p:grpSpPr>
        <p:sp>
          <p:nvSpPr>
            <p:cNvPr id="9" name="TextBox 8"/>
            <p:cNvSpPr txBox="1"/>
            <p:nvPr/>
          </p:nvSpPr>
          <p:spPr>
            <a:xfrm>
              <a:off x="5406410" y="4094192"/>
              <a:ext cx="29791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</a:t>
              </a:r>
              <a:r>
                <a:rPr lang="en-US" dirty="0" smtClean="0"/>
                <a:t>here </a:t>
              </a:r>
              <a:r>
                <a:rPr lang="en-US" dirty="0" smtClean="0"/>
                <a:t>is </a:t>
              </a:r>
              <a:r>
                <a:rPr lang="en-US" b="1" dirty="0" smtClean="0">
                  <a:solidFill>
                    <a:schemeClr val="accent6"/>
                  </a:solidFill>
                </a:rPr>
                <a:t>no </a:t>
              </a:r>
              <a:r>
                <a:rPr lang="en-US" b="1" dirty="0">
                  <a:solidFill>
                    <a:schemeClr val="accent6"/>
                  </a:solidFill>
                </a:rPr>
                <a:t>correlation</a:t>
              </a:r>
              <a:r>
                <a:rPr lang="en-US" dirty="0"/>
                <a:t> between the </a:t>
              </a:r>
              <a:r>
                <a:rPr lang="en-US" dirty="0" smtClean="0"/>
                <a:t>P and </a:t>
              </a:r>
              <a:r>
                <a:rPr lang="en-US" dirty="0" smtClean="0"/>
                <a:t>Z</a:t>
              </a:r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36434" y="4094192"/>
              <a:ext cx="141359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P </a:t>
              </a:r>
              <a:r>
                <a:rPr lang="en-US" b="1" dirty="0" smtClean="0">
                  <a:solidFill>
                    <a:schemeClr val="accent1"/>
                  </a:solidFill>
                </a:rPr>
                <a:t>entails</a:t>
              </a:r>
              <a:r>
                <a:rPr lang="en-US" dirty="0" smtClean="0">
                  <a:solidFill>
                    <a:schemeClr val="accent1"/>
                  </a:solidFill>
                </a:rPr>
                <a:t> </a:t>
              </a:r>
              <a:r>
                <a:rPr lang="en-US" dirty="0" smtClean="0"/>
                <a:t>H</a:t>
              </a: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866525" y="4094192"/>
              <a:ext cx="189186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H </a:t>
              </a:r>
              <a:r>
                <a:rPr lang="en-US" b="1" dirty="0" smtClean="0">
                  <a:solidFill>
                    <a:schemeClr val="accent2"/>
                  </a:solidFill>
                </a:rPr>
                <a:t>contradicts</a:t>
              </a:r>
              <a:r>
                <a:rPr lang="en-US" dirty="0" smtClean="0">
                  <a:solidFill>
                    <a:schemeClr val="accent2"/>
                  </a:solidFill>
                </a:rPr>
                <a:t> </a:t>
              </a:r>
              <a:r>
                <a:rPr lang="en-US" dirty="0" smtClean="0"/>
                <a:t>Z</a:t>
              </a:r>
              <a:endParaRPr lang="en-US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786349" y="5076014"/>
            <a:ext cx="7571303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ourier" charset="0"/>
                <a:ea typeface="Courier" charset="0"/>
                <a:cs typeface="Courier" charset="0"/>
              </a:rPr>
              <a:t>If </a:t>
            </a:r>
            <a:r>
              <a:rPr lang="en-US" sz="2400" i="1" dirty="0" smtClean="0">
                <a:solidFill>
                  <a:schemeClr val="accent1"/>
                </a:solidFill>
                <a:latin typeface="Courier" charset="0"/>
                <a:ea typeface="Courier" charset="0"/>
                <a:cs typeface="Courier" charset="0"/>
              </a:rPr>
              <a:t>P entails H </a:t>
            </a:r>
            <a:r>
              <a:rPr lang="en-US" sz="2400" dirty="0" smtClean="0">
                <a:latin typeface="Courier" charset="0"/>
                <a:ea typeface="Courier" charset="0"/>
                <a:cs typeface="Courier" charset="0"/>
              </a:rPr>
              <a:t>and </a:t>
            </a:r>
            <a:r>
              <a:rPr lang="en-US" sz="2400" i="1" dirty="0" smtClean="0">
                <a:solidFill>
                  <a:schemeClr val="accent2"/>
                </a:solidFill>
                <a:latin typeface="Courier" charset="0"/>
                <a:ea typeface="Courier" charset="0"/>
                <a:cs typeface="Courier" charset="0"/>
              </a:rPr>
              <a:t>H contradicts Z</a:t>
            </a:r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,</a:t>
            </a:r>
            <a:r>
              <a:rPr lang="en-US" sz="2400" dirty="0" smtClean="0">
                <a:latin typeface="Courier" charset="0"/>
                <a:ea typeface="Courier" charset="0"/>
                <a:cs typeface="Courier" charset="0"/>
              </a:rPr>
              <a:t> 	</a:t>
            </a:r>
          </a:p>
          <a:p>
            <a:r>
              <a:rPr lang="en-US" sz="2400" dirty="0" smtClean="0">
                <a:latin typeface="Courier" charset="0"/>
                <a:ea typeface="Courier" charset="0"/>
                <a:cs typeface="Courier" charset="0"/>
              </a:rPr>
              <a:t>	then </a:t>
            </a:r>
            <a:r>
              <a:rPr lang="en-US" sz="2400" dirty="0" smtClean="0">
                <a:solidFill>
                  <a:schemeClr val="accent2"/>
                </a:solidFill>
                <a:latin typeface="Courier" charset="0"/>
                <a:ea typeface="Courier" charset="0"/>
                <a:cs typeface="Courier" charset="0"/>
              </a:rPr>
              <a:t>P contradicts Z</a:t>
            </a:r>
            <a:endParaRPr lang="en-US" sz="2400" dirty="0">
              <a:solidFill>
                <a:schemeClr val="accent2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54421" y="4799015"/>
            <a:ext cx="2181751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Violates this invariant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0289" y="6067675"/>
            <a:ext cx="7483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BERT-based model that gets 90% on SNLI violates this invariant on 46% of a large collection of sentence triples.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89123" y="3613286"/>
            <a:ext cx="5565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system cannot simultaneously hold the </a:t>
            </a:r>
            <a:r>
              <a:rPr lang="en-US" smtClean="0"/>
              <a:t>following beliefs:</a:t>
            </a:r>
            <a:endParaRPr lang="en-US" dirty="0"/>
          </a:p>
        </p:txBody>
      </p:sp>
      <p:sp>
        <p:nvSpPr>
          <p:cNvPr id="14" name="Google Shape;86;p14"/>
          <p:cNvSpPr txBox="1"/>
          <p:nvPr/>
        </p:nvSpPr>
        <p:spPr>
          <a:xfrm>
            <a:off x="1572768" y="5313492"/>
            <a:ext cx="5998464" cy="878265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sz="2400" dirty="0" smtClean="0">
                <a:ea typeface="Courier" charset="0"/>
                <a:cs typeface="Courier" charset="0"/>
                <a:sym typeface="Roboto"/>
              </a:rPr>
              <a:t>Can today’s neural networks use such “advice</a:t>
            </a:r>
            <a:r>
              <a:rPr lang="en-US" sz="2400" dirty="0" smtClean="0">
                <a:ea typeface="Courier" charset="0"/>
                <a:cs typeface="Courier" charset="0"/>
                <a:sym typeface="Roboto"/>
              </a:rPr>
              <a:t>” in the form of </a:t>
            </a:r>
            <a:r>
              <a:rPr lang="en-US" sz="2400" smtClean="0">
                <a:ea typeface="Courier" charset="0"/>
                <a:cs typeface="Courier" charset="0"/>
                <a:sym typeface="Roboto"/>
              </a:rPr>
              <a:t>invariant knowledge?</a:t>
            </a:r>
            <a:endParaRPr sz="2400" dirty="0">
              <a:ea typeface="Courier" charset="0"/>
              <a:cs typeface="Courier" charset="0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633969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0 -0.19652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83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5" grpId="0"/>
      <p:bldP spid="5" grpId="1"/>
      <p:bldP spid="6" grpId="0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From “Learning </a:t>
            </a:r>
            <a:r>
              <a:rPr lang="en-US" dirty="0" smtClean="0">
                <a:solidFill>
                  <a:schemeClr val="accent1"/>
                </a:solidFill>
              </a:rPr>
              <a:t>from examples” </a:t>
            </a:r>
            <a:r>
              <a:rPr lang="en-US" dirty="0" smtClean="0">
                <a:solidFill>
                  <a:schemeClr val="accent1"/>
                </a:solidFill>
              </a:rPr>
              <a:t>to “Learning from knowledge”</a:t>
            </a:r>
            <a:endParaRPr lang="en-US" dirty="0" smtClean="0">
              <a:solidFill>
                <a:schemeClr val="accent1"/>
              </a:solidFill>
            </a:endParaRP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Knowledge meets Neural Networks</a:t>
            </a:r>
            <a:endParaRPr lang="en-US" dirty="0" smtClean="0">
              <a:solidFill>
                <a:schemeClr val="accent1"/>
              </a:solidFill>
            </a:endParaRPr>
          </a:p>
          <a:p>
            <a:pPr lvl="1"/>
            <a:r>
              <a:rPr lang="en-US" dirty="0" smtClean="0"/>
              <a:t>Neurons as predicates</a:t>
            </a:r>
            <a:endParaRPr lang="en-US" dirty="0" smtClean="0"/>
          </a:p>
          <a:p>
            <a:pPr lvl="1"/>
            <a:r>
              <a:rPr lang="en-US" dirty="0" smtClean="0"/>
              <a:t>Relaxing rules into differentiable functions</a:t>
            </a:r>
          </a:p>
          <a:p>
            <a:pPr lvl="1"/>
            <a:r>
              <a:rPr lang="en-US" dirty="0" smtClean="0"/>
              <a:t>Usin</a:t>
            </a:r>
            <a:r>
              <a:rPr lang="en-US" dirty="0" smtClean="0"/>
              <a:t>g </a:t>
            </a:r>
            <a:r>
              <a:rPr lang="en-US" dirty="0" smtClean="0"/>
              <a:t>relaxed </a:t>
            </a:r>
            <a:r>
              <a:rPr lang="en-US" dirty="0" smtClean="0"/>
              <a:t>logic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Case studies</a:t>
            </a:r>
            <a:r>
              <a:rPr lang="en-US" dirty="0"/>
              <a:t> </a:t>
            </a:r>
            <a:r>
              <a:rPr lang="en-US" dirty="0" smtClean="0"/>
              <a:t>in text understanding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D2807-2D0F-A548-8989-AA337FEC929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3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Learning from </a:t>
            </a:r>
            <a:r>
              <a:rPr lang="en-US" strike="sngStrike" dirty="0" smtClean="0">
                <a:solidFill>
                  <a:schemeClr val="tx1">
                    <a:lumMod val="75000"/>
                  </a:schemeClr>
                </a:solidFill>
              </a:rPr>
              <a:t>examples</a:t>
            </a:r>
            <a:endParaRPr lang="en-US" strike="sngStrike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DCAD2807-2D0F-A548-8989-AA337FEC929A}" type="slidenum">
              <a:rPr lang="en-US" smtClean="0"/>
              <a:t>6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038054" y="2624079"/>
            <a:ext cx="27318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atin typeface="+mj-lt"/>
              </a:rPr>
              <a:t>knowledge</a:t>
            </a:r>
          </a:p>
        </p:txBody>
      </p:sp>
    </p:spTree>
    <p:extLst>
      <p:ext uri="{BB962C8B-B14F-4D97-AF65-F5344CB8AC3E}">
        <p14:creationId xmlns:p14="http://schemas.microsoft.com/office/powerpoint/2010/main" val="59946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</a:rPr>
              <a:t>Neural networks sans large datasets?</a:t>
            </a:r>
            <a:endParaRPr lang="en" dirty="0">
              <a:latin typeface="+mn-lt"/>
            </a:endParaRPr>
          </a:p>
        </p:txBody>
      </p:sp>
      <p:sp>
        <p:nvSpPr>
          <p:cNvPr id="92" name="Google Shape;92;p15"/>
          <p:cNvSpPr txBox="1"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" dirty="0" smtClean="0"/>
              <a:t>Neural networks are </a:t>
            </a:r>
            <a:r>
              <a:rPr lang="en-US" dirty="0" smtClean="0"/>
              <a:t>great</a:t>
            </a:r>
            <a:r>
              <a:rPr lang="en" dirty="0" smtClean="0"/>
              <a:t>, but </a:t>
            </a:r>
            <a:r>
              <a:rPr lang="en-US" dirty="0" smtClean="0"/>
              <a:t>are data hungry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dirty="0" smtClean="0">
                <a:ea typeface="Roboto"/>
                <a:cs typeface="Roboto"/>
                <a:sym typeface="Roboto"/>
              </a:rPr>
              <a:t>What if we </a:t>
            </a:r>
            <a:r>
              <a:rPr lang="en-US" dirty="0" smtClean="0">
                <a:solidFill>
                  <a:schemeClr val="accent2"/>
                </a:solidFill>
                <a:ea typeface="Roboto"/>
                <a:cs typeface="Roboto"/>
                <a:sym typeface="Roboto"/>
              </a:rPr>
              <a:t>do not have</a:t>
            </a:r>
            <a:r>
              <a:rPr lang="en-US" dirty="0" smtClean="0">
                <a:ea typeface="Roboto"/>
                <a:cs typeface="Roboto"/>
                <a:sym typeface="Roboto"/>
              </a:rPr>
              <a:t> the luxury of massive datasets,</a:t>
            </a:r>
            <a:r>
              <a:rPr lang="mr-IN" dirty="0" smtClean="0">
                <a:ea typeface="Roboto"/>
                <a:cs typeface="Roboto"/>
                <a:sym typeface="Roboto"/>
              </a:rPr>
              <a:t>…</a:t>
            </a:r>
            <a:endParaRPr lang="en-US" dirty="0" smtClean="0">
              <a:ea typeface="Roboto"/>
              <a:cs typeface="Roboto"/>
              <a:sym typeface="Roboto"/>
            </a:endParaRPr>
          </a:p>
          <a:p>
            <a:pPr marL="0" indent="0">
              <a:buNone/>
            </a:pPr>
            <a:r>
              <a:rPr lang="en-US" dirty="0" smtClean="0">
                <a:ea typeface="Roboto"/>
                <a:cs typeface="Roboto"/>
                <a:sym typeface="Roboto"/>
              </a:rPr>
              <a:t>	</a:t>
            </a:r>
            <a:r>
              <a:rPr lang="mr-IN" dirty="0" smtClean="0">
                <a:ea typeface="Roboto"/>
                <a:cs typeface="Roboto"/>
                <a:sym typeface="Roboto"/>
              </a:rPr>
              <a:t>…</a:t>
            </a:r>
            <a:r>
              <a:rPr lang="en-US" dirty="0" smtClean="0">
                <a:ea typeface="Roboto"/>
                <a:cs typeface="Roboto"/>
                <a:sym typeface="Roboto"/>
              </a:rPr>
              <a:t>but we </a:t>
            </a:r>
            <a:r>
              <a:rPr lang="en-US" dirty="0" smtClean="0">
                <a:solidFill>
                  <a:schemeClr val="accent1"/>
                </a:solidFill>
                <a:ea typeface="Roboto"/>
                <a:cs typeface="Roboto"/>
                <a:sym typeface="Roboto"/>
              </a:rPr>
              <a:t>do have </a:t>
            </a:r>
            <a:r>
              <a:rPr lang="en-US" dirty="0" smtClean="0">
                <a:ea typeface="Roboto"/>
                <a:cs typeface="Roboto"/>
                <a:sym typeface="Roboto"/>
              </a:rPr>
              <a:t>domain knowledge about the problem in the form of </a:t>
            </a:r>
            <a:r>
              <a:rPr lang="en-US" b="1" dirty="0" smtClean="0">
                <a:ea typeface="Courier New"/>
                <a:cs typeface="Courier New"/>
                <a:sym typeface="Courier New"/>
              </a:rPr>
              <a:t>rules</a:t>
            </a:r>
            <a:r>
              <a:rPr lang="en-US" dirty="0" smtClean="0">
                <a:ea typeface="Roboto"/>
                <a:cs typeface="Roboto"/>
                <a:sym typeface="Roboto"/>
              </a:rPr>
              <a:t>.</a:t>
            </a:r>
          </a:p>
          <a:p>
            <a:endParaRPr lang="en-US" dirty="0" smtClean="0">
              <a:ea typeface="Roboto"/>
              <a:cs typeface="Roboto"/>
              <a:sym typeface="Roboto"/>
            </a:endParaRPr>
          </a:p>
          <a:p>
            <a:endParaRPr lang="en" dirty="0"/>
          </a:p>
        </p:txBody>
      </p:sp>
      <p:sp>
        <p:nvSpPr>
          <p:cNvPr id="93" name="Google Shape;93;p15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811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 can augment annotated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Good datasets are not easy to </a:t>
            </a:r>
            <a:r>
              <a:rPr lang="en-US" sz="2800" dirty="0" smtClean="0"/>
              <a:t>make</a:t>
            </a:r>
          </a:p>
          <a:p>
            <a:pPr lvl="1"/>
            <a:r>
              <a:rPr lang="en-US" sz="2400" dirty="0" smtClean="0"/>
              <a:t>Takes time, costs money</a:t>
            </a:r>
          </a:p>
          <a:p>
            <a:endParaRPr lang="en-US" sz="2800" dirty="0"/>
          </a:p>
          <a:p>
            <a:r>
              <a:rPr lang="en-US" sz="2800" dirty="0" smtClean="0"/>
              <a:t>Often easy </a:t>
            </a:r>
            <a:r>
              <a:rPr lang="en-US" sz="2800" dirty="0"/>
              <a:t>to write rules about </a:t>
            </a:r>
            <a:r>
              <a:rPr lang="en-US" sz="2800" dirty="0" smtClean="0"/>
              <a:t>model behavior</a:t>
            </a:r>
          </a:p>
          <a:p>
            <a:pPr lvl="1"/>
            <a:r>
              <a:rPr lang="en-US" sz="2400" dirty="0" smtClean="0"/>
              <a:t>Sometimes, even their internal beliefs</a:t>
            </a:r>
          </a:p>
          <a:p>
            <a:pPr lvl="1"/>
            <a:r>
              <a:rPr lang="en-US" sz="2400" dirty="0" smtClean="0"/>
              <a:t>Statements in logic expressing invariants or inference rules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D2807-2D0F-A548-8989-AA337FEC929A}" type="slidenum">
              <a:rPr lang="en-US" smtClean="0"/>
              <a:t>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81200" y="4717762"/>
            <a:ext cx="5181600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1" indent="0">
              <a:buNone/>
            </a:pPr>
            <a:r>
              <a:rPr lang="en-US" dirty="0" smtClean="0"/>
              <a:t>“</a:t>
            </a: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If two sentences have no aligned words, they can not </a:t>
            </a:r>
            <a:r>
              <a:rPr lang="en-US" sz="2000" dirty="0">
                <a:solidFill>
                  <a:schemeClr val="accent1"/>
                </a:solidFill>
                <a:latin typeface="Courier" charset="0"/>
                <a:ea typeface="Courier" charset="0"/>
                <a:cs typeface="Courier" charset="0"/>
              </a:rPr>
              <a:t>entail</a:t>
            </a: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 or </a:t>
            </a:r>
            <a:r>
              <a:rPr lang="en-US" sz="2000" dirty="0">
                <a:solidFill>
                  <a:schemeClr val="accent2"/>
                </a:solidFill>
                <a:latin typeface="Courier" charset="0"/>
                <a:ea typeface="Courier" charset="0"/>
                <a:cs typeface="Courier" charset="0"/>
              </a:rPr>
              <a:t>contradict </a:t>
            </a: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each other.</a:t>
            </a:r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913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yslides">
  <a:themeElements>
    <a:clrScheme name="myslides">
      <a:dk1>
        <a:srgbClr val="333333"/>
      </a:dk1>
      <a:lt1>
        <a:srgbClr val="FAFAFA"/>
      </a:lt1>
      <a:dk2>
        <a:srgbClr val="1F497D"/>
      </a:dk2>
      <a:lt2>
        <a:srgbClr val="EEECE1"/>
      </a:lt2>
      <a:accent1>
        <a:srgbClr val="3366CC"/>
      </a:accent1>
      <a:accent2>
        <a:srgbClr val="CC3333"/>
      </a:accent2>
      <a:accent3>
        <a:srgbClr val="99CC9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myslides</Template>
  <TotalTime>10144</TotalTime>
  <Words>1736</Words>
  <Application>Microsoft Macintosh PowerPoint</Application>
  <PresentationFormat>On-screen Show (4:3)</PresentationFormat>
  <Paragraphs>319</Paragraphs>
  <Slides>34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4" baseType="lpstr">
      <vt:lpstr>Calibri</vt:lpstr>
      <vt:lpstr>Cambria Math</vt:lpstr>
      <vt:lpstr>Corbel</vt:lpstr>
      <vt:lpstr>Courier</vt:lpstr>
      <vt:lpstr>Courier New</vt:lpstr>
      <vt:lpstr>Gill Sans MT</vt:lpstr>
      <vt:lpstr>Mangal</vt:lpstr>
      <vt:lpstr>Roboto</vt:lpstr>
      <vt:lpstr>Arial</vt:lpstr>
      <vt:lpstr>myslides</vt:lpstr>
      <vt:lpstr>Training Neural Networks  With a Little Help from Knowledge</vt:lpstr>
      <vt:lpstr>Neural networks can ‘read’ images!</vt:lpstr>
      <vt:lpstr>Can neural networks ‘read’ images?</vt:lpstr>
      <vt:lpstr>Neural networks can understand text!</vt:lpstr>
      <vt:lpstr>Can neural networks understand text?</vt:lpstr>
      <vt:lpstr>This talk</vt:lpstr>
      <vt:lpstr>Learning from examples</vt:lpstr>
      <vt:lpstr>Neural networks sans large datasets?</vt:lpstr>
      <vt:lpstr>Rules can augment annotated data</vt:lpstr>
      <vt:lpstr>Knowledge in neural network land</vt:lpstr>
      <vt:lpstr>Neural network land vs. Logic land</vt:lpstr>
      <vt:lpstr>Where can knowledge be involved?</vt:lpstr>
      <vt:lpstr>Three challenges facing logic in neural network land</vt:lpstr>
      <vt:lpstr>Predicates in neural networks</vt:lpstr>
      <vt:lpstr>Predicates in neural networks</vt:lpstr>
      <vt:lpstr>Predicates in neural networks</vt:lpstr>
      <vt:lpstr>Named neurons</vt:lpstr>
      <vt:lpstr>Three challenges facing logic in neural network land</vt:lpstr>
      <vt:lpstr>Relaxing Boolean operators</vt:lpstr>
      <vt:lpstr>Three challenges facing logic in neural network land</vt:lpstr>
      <vt:lpstr>What logic can do for neural networks?</vt:lpstr>
      <vt:lpstr>What logic can do for neural networks?</vt:lpstr>
      <vt:lpstr>Augmenting models:  An example</vt:lpstr>
      <vt:lpstr>Augmenting models:  An example</vt:lpstr>
      <vt:lpstr>What logic can do for neural networks?</vt:lpstr>
      <vt:lpstr>Unifying examples &amp; constraints</vt:lpstr>
      <vt:lpstr>Encouraging consistency of models</vt:lpstr>
      <vt:lpstr>Do rules help neural networks?</vt:lpstr>
      <vt:lpstr>Natural Language Inference</vt:lpstr>
      <vt:lpstr>Results: Natural Language Inference</vt:lpstr>
      <vt:lpstr>Consistency of NLI</vt:lpstr>
      <vt:lpstr>Inconsistency of a rule L(x)→R(x)</vt:lpstr>
      <vt:lpstr>Results: Consistency of NLI</vt:lpstr>
      <vt:lpstr>Final words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Natural Language Processing in the Wild:  Challenges and Opportunities</dc:title>
  <dc:creator>Vivek Srikumar</dc:creator>
  <cp:lastModifiedBy>Vivek Srikumar</cp:lastModifiedBy>
  <cp:revision>1098</cp:revision>
  <dcterms:created xsi:type="dcterms:W3CDTF">2017-10-27T16:45:20Z</dcterms:created>
  <dcterms:modified xsi:type="dcterms:W3CDTF">2019-12-13T19:25:44Z</dcterms:modified>
</cp:coreProperties>
</file>