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5"/>
  </p:notesMasterIdLst>
  <p:sldIdLst>
    <p:sldId id="256" r:id="rId2"/>
    <p:sldId id="373" r:id="rId3"/>
    <p:sldId id="298" r:id="rId4"/>
    <p:sldId id="257" r:id="rId5"/>
    <p:sldId id="258" r:id="rId6"/>
    <p:sldId id="260" r:id="rId7"/>
    <p:sldId id="348" r:id="rId8"/>
    <p:sldId id="347" r:id="rId9"/>
    <p:sldId id="361" r:id="rId10"/>
    <p:sldId id="299" r:id="rId11"/>
    <p:sldId id="300" r:id="rId12"/>
    <p:sldId id="301" r:id="rId13"/>
    <p:sldId id="302" r:id="rId14"/>
    <p:sldId id="349" r:id="rId15"/>
    <p:sldId id="350" r:id="rId16"/>
    <p:sldId id="352" r:id="rId17"/>
    <p:sldId id="303" r:id="rId18"/>
    <p:sldId id="304" r:id="rId19"/>
    <p:sldId id="305" r:id="rId20"/>
    <p:sldId id="306" r:id="rId21"/>
    <p:sldId id="308" r:id="rId22"/>
    <p:sldId id="307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9" r:id="rId43"/>
    <p:sldId id="355" r:id="rId44"/>
    <p:sldId id="356" r:id="rId45"/>
    <p:sldId id="362" r:id="rId46"/>
    <p:sldId id="360" r:id="rId47"/>
    <p:sldId id="358" r:id="rId48"/>
    <p:sldId id="359" r:id="rId49"/>
    <p:sldId id="363" r:id="rId50"/>
    <p:sldId id="272" r:id="rId51"/>
    <p:sldId id="276" r:id="rId52"/>
    <p:sldId id="282" r:id="rId53"/>
    <p:sldId id="283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69EEA6-5E59-5446-8B05-CF82490B3607}">
          <p14:sldIdLst>
            <p14:sldId id="256"/>
            <p14:sldId id="373"/>
          </p14:sldIdLst>
        </p14:section>
        <p14:section name="thales" id="{CF88A32A-C443-7A41-A813-0A8BE3E6F4D1}">
          <p14:sldIdLst>
            <p14:sldId id="298"/>
            <p14:sldId id="257"/>
            <p14:sldId id="258"/>
            <p14:sldId id="260"/>
            <p14:sldId id="348"/>
            <p14:sldId id="347"/>
          </p14:sldIdLst>
        </p14:section>
        <p14:section name="failed understanding" id="{2B2D29E1-7EE8-4E42-8036-A634F49BBD52}">
          <p14:sldIdLst>
            <p14:sldId id="361"/>
            <p14:sldId id="299"/>
            <p14:sldId id="300"/>
            <p14:sldId id="301"/>
            <p14:sldId id="302"/>
            <p14:sldId id="349"/>
            <p14:sldId id="350"/>
            <p14:sldId id="352"/>
          </p14:sldIdLst>
        </p14:section>
        <p14:section name="learning from knowledge" id="{43D3D238-4FAD-AA48-BEED-8B954A7FDF49}">
          <p14:sldIdLst>
            <p14:sldId id="303"/>
            <p14:sldId id="304"/>
            <p14:sldId id="305"/>
            <p14:sldId id="306"/>
            <p14:sldId id="308"/>
            <p14:sldId id="307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9"/>
            <p14:sldId id="355"/>
          </p14:sldIdLst>
        </p14:section>
        <p14:section name="infotabs" id="{20C4D152-6D0F-4343-A975-E80D477292B3}">
          <p14:sldIdLst>
            <p14:sldId id="356"/>
            <p14:sldId id="362"/>
            <p14:sldId id="360"/>
            <p14:sldId id="358"/>
            <p14:sldId id="359"/>
            <p14:sldId id="363"/>
            <p14:sldId id="272"/>
            <p14:sldId id="276"/>
            <p14:sldId id="282"/>
          </p14:sldIdLst>
        </p14:section>
        <p14:section name="final" id="{41456340-5C58-9F49-9D25-0AC5B95B7C36}">
          <p14:sldIdLst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/>
    <p:restoredTop sz="94690"/>
  </p:normalViewPr>
  <p:slideViewPr>
    <p:cSldViewPr snapToGrid="0" snapToObjects="1">
      <p:cViewPr>
        <p:scale>
          <a:sx n="106" d="100"/>
          <a:sy n="106" d="100"/>
        </p:scale>
        <p:origin x="2264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Decomposable Attention Model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0%</c:formatCode>
                <c:ptCount val="5"/>
                <c:pt idx="0">
                  <c:v>0.01</c:v>
                </c:pt>
                <c:pt idx="1">
                  <c:v>0.02</c:v>
                </c:pt>
                <c:pt idx="2">
                  <c:v>0.05</c:v>
                </c:pt>
                <c:pt idx="3">
                  <c:v>0.1</c:v>
                </c:pt>
                <c:pt idx="4">
                  <c:v>1.0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61.2</c:v>
                </c:pt>
                <c:pt idx="1">
                  <c:v>66.5</c:v>
                </c:pt>
                <c:pt idx="2">
                  <c:v>73.4</c:v>
                </c:pt>
                <c:pt idx="3">
                  <c:v>78.9</c:v>
                </c:pt>
                <c:pt idx="4">
                  <c:v>87.1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constraints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0%</c:formatCode>
                <c:ptCount val="5"/>
                <c:pt idx="0">
                  <c:v>0.01</c:v>
                </c:pt>
                <c:pt idx="1">
                  <c:v>0.02</c:v>
                </c:pt>
                <c:pt idx="2">
                  <c:v>0.05</c:v>
                </c:pt>
                <c:pt idx="3">
                  <c:v>0.1</c:v>
                </c:pt>
                <c:pt idx="4">
                  <c:v>1.0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64.2</c:v>
                </c:pt>
                <c:pt idx="1">
                  <c:v>70.2</c:v>
                </c:pt>
                <c:pt idx="2">
                  <c:v>76.4</c:v>
                </c:pt>
                <c:pt idx="3">
                  <c:v>80.3</c:v>
                </c:pt>
                <c:pt idx="4">
                  <c:v>86.9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51"/>
        <c:axId val="220070912"/>
        <c:axId val="254024656"/>
      </c:barChart>
      <c:catAx>
        <c:axId val="220070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Percentage of training set used</a:t>
                </a:r>
                <a:endParaRPr lang="en-US" sz="2000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024656"/>
        <c:crosses val="autoZero"/>
        <c:auto val="1"/>
        <c:lblAlgn val="ctr"/>
        <c:lblOffset val="100"/>
        <c:noMultiLvlLbl val="0"/>
      </c:catAx>
      <c:valAx>
        <c:axId val="254024656"/>
        <c:scaling>
          <c:orientation val="minMax"/>
          <c:max val="90.0"/>
          <c:min val="50.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out"/>
        <c:minorTickMark val="none"/>
        <c:tickLblPos val="nextTo"/>
        <c:crossAx val="22007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 smtClean="0">
                <a:solidFill>
                  <a:schemeClr val="tx1"/>
                </a:solidFill>
              </a:rPr>
              <a:t>Symmetry inconsistency</a:t>
            </a:r>
            <a:endParaRPr lang="en-US" sz="2000" b="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1.0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71.7</c:v>
                </c:pt>
                <c:pt idx="1">
                  <c:v>62.4</c:v>
                </c:pt>
                <c:pt idx="2">
                  <c:v>64.3</c:v>
                </c:pt>
                <c:pt idx="3">
                  <c:v>59.6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regularizer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1.0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38.2</c:v>
                </c:pt>
                <c:pt idx="1">
                  <c:v>32.5</c:v>
                </c:pt>
                <c:pt idx="2">
                  <c:v>31.2</c:v>
                </c:pt>
                <c:pt idx="3">
                  <c:v>26.8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3600992"/>
        <c:axId val="223603312"/>
      </c:lineChart>
      <c:catAx>
        <c:axId val="22360099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603312"/>
        <c:crosses val="autoZero"/>
        <c:auto val="1"/>
        <c:lblAlgn val="ctr"/>
        <c:lblOffset val="100"/>
        <c:noMultiLvlLbl val="0"/>
      </c:catAx>
      <c:valAx>
        <c:axId val="22360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600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tx1"/>
                </a:solidFill>
              </a:rPr>
              <a:t>Transitivity Inconsistency</a:t>
            </a:r>
            <a:endParaRPr lang="en-US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0.2</c:v>
                </c:pt>
                <c:pt idx="3">
                  <c:v>1.0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13.4</c:v>
                </c:pt>
                <c:pt idx="1">
                  <c:v>14.8</c:v>
                </c:pt>
                <c:pt idx="2">
                  <c:v>14.4</c:v>
                </c:pt>
                <c:pt idx="3">
                  <c:v>14.8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regularizer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0.2</c:v>
                </c:pt>
                <c:pt idx="3">
                  <c:v>1.0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10.4</c:v>
                </c:pt>
                <c:pt idx="1">
                  <c:v>7.9</c:v>
                </c:pt>
                <c:pt idx="2">
                  <c:v>5.7</c:v>
                </c:pt>
                <c:pt idx="3">
                  <c:v>4.2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54116928"/>
        <c:axId val="254119680"/>
      </c:lineChart>
      <c:catAx>
        <c:axId val="254116928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119680"/>
        <c:crosses val="autoZero"/>
        <c:auto val="1"/>
        <c:lblAlgn val="ctr"/>
        <c:lblOffset val="100"/>
        <c:noMultiLvlLbl val="0"/>
      </c:catAx>
      <c:valAx>
        <c:axId val="25411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11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60C2D-E457-E74F-8A6A-6484B4C8186A}" type="datetimeFigureOut">
              <a:rPr lang="en-US" smtClean="0"/>
              <a:t>7/22/20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37E7A-710A-054A-9A21-11CFB0D8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4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ddaa3cc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ddaa3cc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278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df52f59ac_5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df52f59ac_5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41796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df52f59ac_5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df52f59ac_5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55011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5df72f1f5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5df72f1f5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0692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5deac2f7b2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5deac2f7b2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0304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bf0a858b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bf0a858b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674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9d4e3c27e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89d4e3c27e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524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bf57272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bf57272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146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bf572720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7bf5727204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571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df52f59ac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df52f59ac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9391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2845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29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df52f59ac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df52f59ac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988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3052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44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8128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3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-li/utahnlp_logo/blob/master/utahnlp.png" TargetMode="External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 b="0" i="0">
                <a:latin typeface="+mj-lt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922" y="4883786"/>
            <a:ext cx="2990155" cy="755014"/>
          </a:xfrm>
          <a:prstGeom prst="rect">
            <a:avLst/>
          </a:prstGeom>
        </p:spPr>
      </p:pic>
      <p:pic>
        <p:nvPicPr>
          <p:cNvPr id="1026" name="Picture 2" descr="nlp_and_mountains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10909"/>
            <a:ext cx="2018303" cy="8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7/22/20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7/22/20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7/22/20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C7AA-FDE1-3C44-AE19-23ACA7B3AC18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4C7AA-FDE1-3C44-AE19-23ACA7B3AC18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9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2.wdp"/><Relationship Id="rId5" Type="http://schemas.openxmlformats.org/officeDocument/2006/relationships/image" Target="../media/image18.jpeg"/><Relationship Id="rId6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openxmlformats.org/officeDocument/2006/relationships/hyperlink" Target="https://github.com/t-li/utahnlp_logo/blob/master/utahnlp.png" TargetMode="Externa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hyperlink" Target="http://nlp.cs.utah.edu/test/people/tli" TargetMode="External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hyperlink" Target="https://www.google.com/url?sa=i&amp;url=http%3A%2F%2Fwww.cs.utah.edu%2F~jeffp%2F&amp;psig=AOvVaw1plUfDEDXaDYpVVhzMXMYK&amp;ust=1595564343257000&amp;source=images&amp;cd=vfe&amp;ved=0CAIQjRxqFwoTCICQx8HC4uoCFQAAAAAdAAAAABAD" TargetMode="External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hyperlink" Target="https://avatars2.githubusercontent.com/u/18017223?s=400&amp;u=03ca13e9d77c5a3d47c1489515cfed82e7ad14c8&amp;v=4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Relationship Id="rId10" Type="http://schemas.openxmlformats.org/officeDocument/2006/relationships/image" Target="NULL"/><Relationship Id="rId8" Type="http://schemas.openxmlformats.org/officeDocument/2006/relationships/image" Target="NULL"/><Relationship Id="rId9" Type="http://schemas.openxmlformats.org/officeDocument/2006/relationships/image" Target="NULL"/><Relationship Id="rId11" Type="http://schemas.openxmlformats.org/officeDocument/2006/relationships/image" Target="NULL"/><Relationship Id="rId12" Type="http://schemas.openxmlformats.org/officeDocument/2006/relationships/image" Target="NUL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NULL"/><Relationship Id="rId12" Type="http://schemas.openxmlformats.org/officeDocument/2006/relationships/image" Target="NULL"/><Relationship Id="rId13" Type="http://schemas.openxmlformats.org/officeDocument/2006/relationships/image" Target="NULL"/><Relationship Id="rId14" Type="http://schemas.openxmlformats.org/officeDocument/2006/relationships/image" Target="NUL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4" Type="http://schemas.openxmlformats.org/officeDocument/2006/relationships/image" Target="NULL"/><Relationship Id="rId5" Type="http://schemas.openxmlformats.org/officeDocument/2006/relationships/image" Target="NULL"/><Relationship Id="rId6" Type="http://schemas.openxmlformats.org/officeDocument/2006/relationships/image" Target="NULL"/><Relationship Id="rId7" Type="http://schemas.openxmlformats.org/officeDocument/2006/relationships/image" Target="../media/image200.png"/><Relationship Id="rId8" Type="http://schemas.openxmlformats.org/officeDocument/2006/relationships/image" Target="NULL"/><Relationship Id="rId9" Type="http://schemas.openxmlformats.org/officeDocument/2006/relationships/image" Target="NULL"/><Relationship Id="rId10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Where Neural Networks Fail: </a:t>
            </a:r>
            <a:br>
              <a:rPr lang="en-US" smtClean="0"/>
            </a:br>
            <a:r>
              <a:rPr lang="en-US" smtClean="0"/>
              <a:t>The Case for a Little Help from Knowledge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Vivek Srikumar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43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1: Visual question answering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1" y="1348268"/>
            <a:ext cx="3503246" cy="3187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821" y="2192818"/>
            <a:ext cx="245777" cy="685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28" name="Group 27"/>
          <p:cNvGrpSpPr/>
          <p:nvPr/>
        </p:nvGrpSpPr>
        <p:grpSpPr>
          <a:xfrm>
            <a:off x="1918820" y="1982238"/>
            <a:ext cx="1519534" cy="1573832"/>
            <a:chOff x="394820" y="1982238"/>
            <a:chExt cx="1519534" cy="1573832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641174" y="1982238"/>
              <a:ext cx="1273180" cy="21108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40597" y="2878618"/>
              <a:ext cx="1273757" cy="67745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94820" y="2894525"/>
              <a:ext cx="955504" cy="66154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94820" y="1982238"/>
              <a:ext cx="955504" cy="21058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24" y="1982238"/>
            <a:ext cx="564030" cy="1573832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38" name="Group 37"/>
          <p:cNvGrpSpPr/>
          <p:nvPr/>
        </p:nvGrpSpPr>
        <p:grpSpPr>
          <a:xfrm>
            <a:off x="5319139" y="1376237"/>
            <a:ext cx="5069460" cy="3187960"/>
            <a:chOff x="3795139" y="1376237"/>
            <a:chExt cx="5069460" cy="318796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1376237"/>
              <a:ext cx="5069460" cy="318796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61269" y="1637921"/>
              <a:ext cx="4937199" cy="369332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Where is </a:t>
              </a:r>
              <a:r>
                <a:rPr lang="en-US"/>
                <a:t>the penguin?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0" y="6519446"/>
            <a:ext cx="10873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From https://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visualqa.org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uses Pythia v0. 1: the winning entry to the VQA challenge 2018 [Jiang, Y et al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2018].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319140" y="4638379"/>
            <a:ext cx="5277853" cy="1501157"/>
            <a:chOff x="3795139" y="4536228"/>
            <a:chExt cx="5277853" cy="15011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4536228"/>
              <a:ext cx="5277853" cy="150115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61269" y="4710439"/>
              <a:ext cx="4937199" cy="369332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Is there a penguin in the image?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44297" y="4746808"/>
            <a:ext cx="3466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+mj-lt"/>
              </a:rPr>
              <a:t>But can they really ‘read’ images?</a:t>
            </a:r>
          </a:p>
        </p:txBody>
      </p:sp>
    </p:spTree>
    <p:extLst>
      <p:ext uri="{BB962C8B-B14F-4D97-AF65-F5344CB8AC3E}">
        <p14:creationId xmlns:p14="http://schemas.microsoft.com/office/powerpoint/2010/main" val="46494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Can neural networks ‘read’ images?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1" y="1348268"/>
            <a:ext cx="3503246" cy="318796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319139" y="1376237"/>
            <a:ext cx="5069460" cy="3187960"/>
            <a:chOff x="3795139" y="1376237"/>
            <a:chExt cx="5069460" cy="318796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1376237"/>
              <a:ext cx="5069460" cy="318796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61269" y="1637921"/>
              <a:ext cx="4937199" cy="369332"/>
            </a:xfrm>
            <a:prstGeom prst="rect">
              <a:avLst/>
            </a:prstGeom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Where is the penguin?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19140" y="4638379"/>
            <a:ext cx="5277853" cy="1501157"/>
            <a:chOff x="3795139" y="4536228"/>
            <a:chExt cx="5277853" cy="15011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4536228"/>
              <a:ext cx="5277853" cy="150115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61269" y="4710439"/>
              <a:ext cx="4937199" cy="369332"/>
            </a:xfrm>
            <a:prstGeom prst="rect">
              <a:avLst/>
            </a:prstGeom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Is there a penguin in the image?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006628" y="3903708"/>
            <a:ext cx="8204173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Only one of these answers can be correct.</a:t>
            </a:r>
            <a:endParaRPr lang="en-US" sz="2400" dirty="0">
              <a:solidFill>
                <a:schemeClr val="accent2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33038" y="3643244"/>
            <a:ext cx="131292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/>
              <a:t>An invariant</a:t>
            </a:r>
          </a:p>
        </p:txBody>
      </p:sp>
      <p:sp>
        <p:nvSpPr>
          <p:cNvPr id="23" name="Google Shape;86;p14"/>
          <p:cNvSpPr txBox="1"/>
          <p:nvPr/>
        </p:nvSpPr>
        <p:spPr>
          <a:xfrm>
            <a:off x="3096768" y="4439555"/>
            <a:ext cx="5998464" cy="87826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+mj-lt"/>
                <a:ea typeface="Courier" charset="0"/>
                <a:cs typeface="Courier" charset="0"/>
                <a:sym typeface="Roboto"/>
              </a:rPr>
              <a:t>Can today’s neural networks use such “advice” in the form of invariant knowledge?</a:t>
            </a:r>
            <a:endParaRPr sz="2400" dirty="0">
              <a:latin typeface="+mj-lt"/>
              <a:ea typeface="Courier" charset="0"/>
              <a:cs typeface="Courier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8362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2: Natural language inference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60577" y="1556435"/>
            <a:ext cx="1797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>
                <a:solidFill>
                  <a:schemeClr val="accent1"/>
                </a:solidFill>
                <a:latin typeface="+mj-lt"/>
              </a:rPr>
              <a:t>Premise</a:t>
            </a:r>
            <a:endParaRPr lang="en-US" sz="22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1" y="3426164"/>
            <a:ext cx="4425953" cy="2381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7154" y="4016850"/>
            <a:ext cx="4054375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It is quite likely that the premise 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entails</a:t>
            </a:r>
            <a:r>
              <a:rPr lang="en-US" sz="2400" dirty="0">
                <a:latin typeface="+mj-lt"/>
              </a:rPr>
              <a:t> the hypothesis.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88668"/>
            <a:ext cx="4554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demo.allennlp.org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/textual-entailment/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6224" y="1542819"/>
            <a:ext cx="7351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Before it moved to Chicago, aerospace manufacturer Boeing was the largest company in Seattle.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6224" y="2761490"/>
            <a:ext cx="7351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Boeing is a Chicago-based aerospace manufacturer.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0577" y="2775106"/>
            <a:ext cx="1797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accent1"/>
                </a:solidFill>
                <a:latin typeface="+mj-lt"/>
              </a:rPr>
              <a:t>Hypothesis</a:t>
            </a: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489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Can neural </a:t>
            </a:r>
            <a:r>
              <a:rPr lang="en-US" i="1" dirty="0"/>
              <a:t>networks </a:t>
            </a:r>
            <a:r>
              <a:rPr lang="en-US" i="1" dirty="0" smtClean="0"/>
              <a:t>understand text?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1312695" y="1417638"/>
            <a:ext cx="75866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P</a:t>
            </a:r>
            <a:r>
              <a:rPr lang="en-US" sz="2400" dirty="0">
                <a:latin typeface="+mj-lt"/>
              </a:rPr>
              <a:t>	John is on a train to Berlin. </a:t>
            </a:r>
          </a:p>
          <a:p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H</a:t>
            </a:r>
            <a:r>
              <a:rPr lang="en-US" sz="2400" dirty="0">
                <a:latin typeface="+mj-lt"/>
              </a:rPr>
              <a:t> 	John is traveling to Berlin. </a:t>
            </a:r>
          </a:p>
          <a:p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Z</a:t>
            </a:r>
            <a:r>
              <a:rPr lang="en-US" sz="2400" dirty="0">
                <a:latin typeface="+mj-lt"/>
              </a:rPr>
              <a:t>	John is having lunch in Berlin.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10350" y="5076015"/>
            <a:ext cx="757130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If </a:t>
            </a:r>
            <a:r>
              <a:rPr lang="en-US" sz="2400" i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 entails H 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and </a:t>
            </a:r>
            <a:r>
              <a:rPr lang="en-US" sz="2400" i="1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H contradicts Z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, 	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then </a:t>
            </a:r>
            <a:r>
              <a:rPr lang="en-US" sz="2400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P contradicts 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78422" y="4799015"/>
            <a:ext cx="218175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Violates this invariant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4290" y="6067676"/>
            <a:ext cx="7483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BERT-based model that gets </a:t>
            </a:r>
            <a:r>
              <a:rPr lang="en-US" dirty="0">
                <a:latin typeface="+mj-lt"/>
              </a:rPr>
              <a:t>~</a:t>
            </a:r>
            <a:r>
              <a:rPr lang="en-US" dirty="0" smtClean="0">
                <a:latin typeface="+mj-lt"/>
              </a:rPr>
              <a:t>90</a:t>
            </a:r>
            <a:r>
              <a:rPr lang="en-US" dirty="0">
                <a:latin typeface="+mj-lt"/>
              </a:rPr>
              <a:t>% on SNLI violates this invariant on 46% of a large collection of sentence triples.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2060" y="4150159"/>
            <a:ext cx="630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The same system </a:t>
            </a:r>
            <a:r>
              <a:rPr lang="en-US" smtClean="0">
                <a:latin typeface="+mj-lt"/>
              </a:rPr>
              <a:t>cannot simultaneously hold these three beliefs!</a:t>
            </a:r>
            <a:endParaRPr lang="en-US" dirty="0">
              <a:latin typeface="+mj-lt"/>
            </a:endParaRPr>
          </a:p>
        </p:txBody>
      </p:sp>
      <p:sp>
        <p:nvSpPr>
          <p:cNvPr id="14" name="Google Shape;86;p14"/>
          <p:cNvSpPr txBox="1"/>
          <p:nvPr/>
        </p:nvSpPr>
        <p:spPr>
          <a:xfrm>
            <a:off x="3096768" y="5313493"/>
            <a:ext cx="5998464" cy="87826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+mj-lt"/>
                <a:ea typeface="Courier" charset="0"/>
                <a:cs typeface="Courier" charset="0"/>
                <a:sym typeface="Roboto"/>
              </a:rPr>
              <a:t>Can today’s neural networks use such “advice” in the form of invariant knowledge?</a:t>
            </a:r>
            <a:endParaRPr sz="2400" dirty="0">
              <a:latin typeface="+mj-lt"/>
              <a:ea typeface="Courier" charset="0"/>
              <a:cs typeface="Courier" charset="0"/>
              <a:sym typeface="Roboto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103066" y="1908606"/>
            <a:ext cx="940330" cy="1492275"/>
            <a:chOff x="7584326" y="1559687"/>
            <a:chExt cx="940330" cy="1492275"/>
          </a:xfrm>
        </p:grpSpPr>
        <p:sp>
          <p:nvSpPr>
            <p:cNvPr id="7" name="Rectangle 6"/>
            <p:cNvSpPr/>
            <p:nvPr/>
          </p:nvSpPr>
          <p:spPr>
            <a:xfrm>
              <a:off x="8195720" y="1559687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P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95720" y="2682630"/>
              <a:ext cx="3289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+mj-lt"/>
                </a:rPr>
                <a:t>H</a:t>
              </a:r>
              <a:endParaRPr lang="en-US" b="1" dirty="0">
                <a:latin typeface="+mj-lt"/>
              </a:endParaRPr>
            </a:p>
          </p:txBody>
        </p:sp>
        <p:cxnSp>
          <p:nvCxnSpPr>
            <p:cNvPr id="10" name="Straight Arrow Connector 9"/>
            <p:cNvCxnSpPr>
              <a:stCxn id="7" idx="2"/>
              <a:endCxn id="15" idx="0"/>
            </p:cNvCxnSpPr>
            <p:nvPr/>
          </p:nvCxnSpPr>
          <p:spPr>
            <a:xfrm>
              <a:off x="8349769" y="1929019"/>
              <a:ext cx="10419" cy="753611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584326" y="2113134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  <a:latin typeface="+mj-lt"/>
                </a:rPr>
                <a:t>Entails</a:t>
              </a:r>
              <a:endParaRPr lang="en-US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993408" y="3031549"/>
            <a:ext cx="1702259" cy="603650"/>
            <a:chOff x="8474668" y="2682630"/>
            <a:chExt cx="1702259" cy="603650"/>
          </a:xfrm>
        </p:grpSpPr>
        <p:sp>
          <p:nvSpPr>
            <p:cNvPr id="18" name="Rectangle 17"/>
            <p:cNvSpPr/>
            <p:nvPr/>
          </p:nvSpPr>
          <p:spPr>
            <a:xfrm>
              <a:off x="9881653" y="2682630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+mj-lt"/>
                </a:rPr>
                <a:t>Z</a:t>
              </a:r>
              <a:endParaRPr lang="en-US" b="1" dirty="0">
                <a:latin typeface="+mj-lt"/>
              </a:endParaRPr>
            </a:p>
          </p:txBody>
        </p:sp>
        <p:cxnSp>
          <p:nvCxnSpPr>
            <p:cNvPr id="19" name="Straight Arrow Connector 18"/>
            <p:cNvCxnSpPr>
              <a:stCxn id="15" idx="3"/>
              <a:endCxn id="18" idx="1"/>
            </p:cNvCxnSpPr>
            <p:nvPr/>
          </p:nvCxnSpPr>
          <p:spPr>
            <a:xfrm>
              <a:off x="8524656" y="2867296"/>
              <a:ext cx="1356997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474668" y="2916948"/>
              <a:ext cx="1252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+mj-lt"/>
                </a:rPr>
                <a:t>Contradicts</a:t>
              </a:r>
              <a:endParaRPr lang="en-US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022558" y="2093272"/>
            <a:ext cx="1763656" cy="938277"/>
            <a:chOff x="8503818" y="1744353"/>
            <a:chExt cx="1763656" cy="938277"/>
          </a:xfrm>
        </p:grpSpPr>
        <p:cxnSp>
          <p:nvCxnSpPr>
            <p:cNvPr id="24" name="Straight Arrow Connector 23"/>
            <p:cNvCxnSpPr>
              <a:stCxn id="7" idx="3"/>
              <a:endCxn id="18" idx="0"/>
            </p:cNvCxnSpPr>
            <p:nvPr/>
          </p:nvCxnSpPr>
          <p:spPr>
            <a:xfrm>
              <a:off x="8503818" y="1744353"/>
              <a:ext cx="1525472" cy="938277"/>
            </a:xfrm>
            <a:prstGeom prst="straightConnector1">
              <a:avLst/>
            </a:prstGeom>
            <a:ln w="28575">
              <a:solidFill>
                <a:schemeClr val="tx1">
                  <a:lumMod val="60000"/>
                  <a:lumOff val="40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1906617">
              <a:off x="8537770" y="1765090"/>
              <a:ext cx="1729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  <a:latin typeface="+mj-lt"/>
                </a:rPr>
                <a:t>No relationship?</a:t>
              </a:r>
              <a:endParaRPr lang="en-US" dirty="0">
                <a:solidFill>
                  <a:schemeClr val="accent4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2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1965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3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5" grpId="0"/>
      <p:bldP spid="5" grpId="1"/>
      <p:bldP spid="6" grpId="0"/>
      <p:bldP spid="6" grpId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3: Biased inferences about </a:t>
            </a:r>
            <a:r>
              <a:rPr lang="en-US" dirty="0" smtClean="0">
                <a:solidFill>
                  <a:schemeClr val="accent1"/>
                </a:solidFill>
              </a:rPr>
              <a:t>gender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250" y="1601615"/>
            <a:ext cx="469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doctor</a:t>
            </a:r>
            <a:r>
              <a:rPr lang="en-US" dirty="0">
                <a:latin typeface="+mj-lt"/>
              </a:rPr>
              <a:t> bought a bagel.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man</a:t>
            </a:r>
            <a:r>
              <a:rPr lang="en-US" dirty="0">
                <a:latin typeface="+mj-lt"/>
              </a:rPr>
              <a:t> bought a bagel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250" y="2431923"/>
            <a:ext cx="3444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Model prediction: </a:t>
            </a:r>
          </a:p>
          <a:p>
            <a:pPr algn="ctr"/>
            <a:r>
              <a:rPr lang="en-US" dirty="0" smtClean="0">
                <a:latin typeface="+mj-lt"/>
              </a:rPr>
              <a:t>The premise 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entails</a:t>
            </a:r>
            <a:r>
              <a:rPr lang="en-US" dirty="0" smtClean="0">
                <a:latin typeface="+mj-lt"/>
              </a:rPr>
              <a:t> the hypothesis</a:t>
            </a:r>
            <a:endParaRPr lang="en-US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75865" y="1601615"/>
            <a:ext cx="469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doctor</a:t>
            </a:r>
            <a:r>
              <a:rPr lang="en-US" dirty="0">
                <a:latin typeface="+mj-lt"/>
              </a:rPr>
              <a:t> bought a bagel.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woman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bought a bagel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75865" y="2431922"/>
            <a:ext cx="3868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Model prediction: </a:t>
            </a:r>
          </a:p>
          <a:p>
            <a:pPr algn="ctr"/>
            <a:r>
              <a:rPr lang="en-US" dirty="0" smtClean="0">
                <a:latin typeface="+mj-lt"/>
              </a:rPr>
              <a:t>The premise </a:t>
            </a:r>
            <a:r>
              <a:rPr lang="en-US" dirty="0" smtClean="0">
                <a:solidFill>
                  <a:schemeClr val="accent2"/>
                </a:solidFill>
                <a:latin typeface="+mj-lt"/>
              </a:rPr>
              <a:t>contradicts</a:t>
            </a:r>
            <a:r>
              <a:rPr lang="en-US" dirty="0" smtClean="0">
                <a:latin typeface="+mj-lt"/>
              </a:rPr>
              <a:t> the hypothesis</a:t>
            </a:r>
            <a:endParaRPr lang="en-US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7250" y="2457113"/>
            <a:ext cx="469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banker </a:t>
            </a:r>
            <a:r>
              <a:rPr lang="en-US" dirty="0" smtClean="0">
                <a:latin typeface="+mj-lt"/>
              </a:rPr>
              <a:t>spoke to the crew.</a:t>
            </a:r>
            <a:endParaRPr lang="en-US" dirty="0">
              <a:latin typeface="+mj-lt"/>
            </a:endParaRP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man </a:t>
            </a:r>
            <a:r>
              <a:rPr lang="en-US" dirty="0" smtClean="0">
                <a:latin typeface="+mj-lt"/>
              </a:rPr>
              <a:t>spoke to the crew.</a:t>
            </a:r>
            <a:endParaRPr lang="en-US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7250" y="3377243"/>
            <a:ext cx="469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nurse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can afford a wagon.</a:t>
            </a:r>
            <a:endParaRPr lang="en-US" dirty="0">
              <a:latin typeface="+mj-lt"/>
            </a:endParaRP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lady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can afford a wagon.</a:t>
            </a:r>
            <a:endParaRPr lang="en-US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75865" y="2441241"/>
            <a:ext cx="5142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secretary </a:t>
            </a:r>
            <a:r>
              <a:rPr lang="en-US" dirty="0" smtClean="0">
                <a:latin typeface="+mj-lt"/>
              </a:rPr>
              <a:t>budgeted for a laptop.</a:t>
            </a:r>
            <a:endParaRPr lang="en-US" dirty="0">
              <a:latin typeface="+mj-lt"/>
            </a:endParaRP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gentleman </a:t>
            </a:r>
            <a:r>
              <a:rPr lang="en-US" dirty="0" smtClean="0">
                <a:latin typeface="+mj-lt"/>
              </a:rPr>
              <a:t>budgeted for a laptop.</a:t>
            </a:r>
            <a:endParaRPr lang="en-US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75865" y="3345499"/>
            <a:ext cx="5142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mechanic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can afford a pig.</a:t>
            </a:r>
            <a:endParaRPr lang="en-US" dirty="0">
              <a:latin typeface="+mj-lt"/>
            </a:endParaRP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woman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can afford a pig.</a:t>
            </a:r>
            <a:endParaRPr lang="en-US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" y="4297374"/>
            <a:ext cx="3444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In all cases</a:t>
            </a:r>
          </a:p>
          <a:p>
            <a:pPr algn="ctr"/>
            <a:r>
              <a:rPr lang="en-US" dirty="0" smtClean="0">
                <a:latin typeface="+mj-lt"/>
              </a:rPr>
              <a:t>Model prediction: </a:t>
            </a:r>
          </a:p>
          <a:p>
            <a:pPr algn="ctr"/>
            <a:r>
              <a:rPr lang="en-US" dirty="0" smtClean="0">
                <a:latin typeface="+mj-lt"/>
              </a:rPr>
              <a:t>The premise 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entails</a:t>
            </a:r>
            <a:r>
              <a:rPr lang="en-US" dirty="0" smtClean="0">
                <a:latin typeface="+mj-lt"/>
              </a:rPr>
              <a:t> the hypothesis</a:t>
            </a:r>
            <a:endParaRPr lang="en-US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08215" y="4297373"/>
            <a:ext cx="3868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In all cases</a:t>
            </a:r>
          </a:p>
          <a:p>
            <a:pPr algn="ctr"/>
            <a:r>
              <a:rPr lang="en-US" dirty="0" smtClean="0">
                <a:latin typeface="+mj-lt"/>
              </a:rPr>
              <a:t>Model prediction: </a:t>
            </a:r>
          </a:p>
          <a:p>
            <a:pPr algn="ctr"/>
            <a:r>
              <a:rPr lang="en-US" dirty="0" smtClean="0">
                <a:latin typeface="+mj-lt"/>
              </a:rPr>
              <a:t>The premise </a:t>
            </a:r>
            <a:r>
              <a:rPr lang="en-US" dirty="0" smtClean="0">
                <a:solidFill>
                  <a:schemeClr val="accent2"/>
                </a:solidFill>
                <a:latin typeface="+mj-lt"/>
              </a:rPr>
              <a:t>contradicts</a:t>
            </a:r>
            <a:r>
              <a:rPr lang="en-US" dirty="0" smtClean="0">
                <a:latin typeface="+mj-lt"/>
              </a:rPr>
              <a:t> the hypothesis</a:t>
            </a:r>
            <a:endParaRPr lang="en-US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550223"/>
            <a:ext cx="9863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On Measuring and Mitigating Biased Inferences of Word </a:t>
            </a:r>
            <a:r>
              <a:rPr lang="en-US" sz="14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Embeddings</a:t>
            </a: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</a:t>
            </a:r>
            <a:r>
              <a:rPr lang="en-US" sz="1400" i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Sunipa</a:t>
            </a:r>
            <a:r>
              <a:rPr lang="en-US" sz="1400" i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Dev, Tao Li, Jeff Phillips and Vivek Srikumar</a:t>
            </a: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AAAI, 2020.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74361" y="5604902"/>
            <a:ext cx="47358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None of these should be entailed or contradicted</a:t>
            </a:r>
            <a:endParaRPr lang="en-US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7990" y="1042958"/>
            <a:ext cx="952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All examples based on </a:t>
            </a:r>
            <a:r>
              <a:rPr lang="en-US" smtClean="0">
                <a:latin typeface="+mj-lt"/>
              </a:rPr>
              <a:t>a natural language inference model that is ~90% accurate on the benchmark.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032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3" grpId="0"/>
      <p:bldP spid="16" grpId="0"/>
      <p:bldP spid="19" grpId="0"/>
      <p:bldP spid="21" grpId="0"/>
      <p:bldP spid="22" grpId="0"/>
      <p:bldP spid="23" grpId="0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1434011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Example 3: Biased inferences about </a:t>
            </a:r>
            <a:r>
              <a:rPr lang="en-US" dirty="0" smtClean="0">
                <a:solidFill>
                  <a:schemeClr val="accent1"/>
                </a:solidFill>
              </a:rPr>
              <a:t>nationalities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250" y="1601615"/>
            <a:ext cx="5346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unprofessional</a:t>
            </a:r>
            <a:r>
              <a:rPr lang="en-US" dirty="0" smtClean="0">
                <a:latin typeface="+mj-lt"/>
              </a:rPr>
              <a:t> person traded a brownie.</a:t>
            </a:r>
            <a:endParaRPr lang="en-US" dirty="0">
              <a:latin typeface="+mj-lt"/>
            </a:endParaRP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Uzbekistani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person traded a brownie.</a:t>
            </a:r>
            <a:endParaRPr lang="en-US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75865" y="1601615"/>
            <a:ext cx="5646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evil </a:t>
            </a:r>
            <a:r>
              <a:rPr lang="en-US" dirty="0" smtClean="0">
                <a:latin typeface="+mj-lt"/>
              </a:rPr>
              <a:t>person owns an oven.</a:t>
            </a:r>
            <a:endParaRPr lang="en-US" dirty="0">
              <a:latin typeface="+mj-lt"/>
            </a:endParaRP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Canadian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person owns an oven.</a:t>
            </a:r>
            <a:endParaRPr lang="en-US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7250" y="2838930"/>
            <a:ext cx="5346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</a:t>
            </a:r>
            <a:r>
              <a:rPr lang="en-US" dirty="0" smtClean="0">
                <a:latin typeface="+mj-lt"/>
              </a:rPr>
              <a:t>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great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person can afford a wagon.</a:t>
            </a:r>
            <a:endParaRPr lang="en-US" dirty="0">
              <a:latin typeface="+mj-lt"/>
            </a:endParaRP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Qatari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person can afford a wagon.</a:t>
            </a:r>
            <a:endParaRPr lang="en-US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75865" y="2838930"/>
            <a:ext cx="5142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smart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person loved an urchin.</a:t>
            </a:r>
            <a:endParaRPr lang="en-US" dirty="0">
              <a:latin typeface="+mj-lt"/>
            </a:endParaRP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 smtClean="0">
                <a:solidFill>
                  <a:schemeClr val="accent4"/>
                </a:solidFill>
                <a:latin typeface="+mj-lt"/>
              </a:rPr>
              <a:t>Canadian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person loved an urchin.</a:t>
            </a:r>
            <a:endParaRPr lang="en-US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0547" y="4081619"/>
            <a:ext cx="3444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Model prediction: </a:t>
            </a:r>
          </a:p>
          <a:p>
            <a:pPr algn="ctr"/>
            <a:r>
              <a:rPr lang="en-US" dirty="0" smtClean="0">
                <a:latin typeface="+mj-lt"/>
              </a:rPr>
              <a:t>The premise 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entails</a:t>
            </a:r>
            <a:r>
              <a:rPr lang="en-US" dirty="0" smtClean="0">
                <a:latin typeface="+mj-lt"/>
              </a:rPr>
              <a:t> the hypothesis</a:t>
            </a:r>
            <a:endParaRPr lang="en-US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68849" y="4085328"/>
            <a:ext cx="3868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Model prediction: </a:t>
            </a:r>
          </a:p>
          <a:p>
            <a:pPr algn="ctr"/>
            <a:r>
              <a:rPr lang="en-US" dirty="0" smtClean="0">
                <a:latin typeface="+mj-lt"/>
              </a:rPr>
              <a:t>The premise </a:t>
            </a:r>
            <a:r>
              <a:rPr lang="en-US" dirty="0" smtClean="0">
                <a:solidFill>
                  <a:schemeClr val="accent2"/>
                </a:solidFill>
                <a:latin typeface="+mj-lt"/>
              </a:rPr>
              <a:t>contradicts</a:t>
            </a:r>
            <a:r>
              <a:rPr lang="en-US" dirty="0" smtClean="0">
                <a:latin typeface="+mj-lt"/>
              </a:rPr>
              <a:t> the hypothesis</a:t>
            </a:r>
            <a:endParaRPr lang="en-US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550223"/>
            <a:ext cx="9863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On Measuring and Mitigating Biased Inferences of Word </a:t>
            </a:r>
            <a:r>
              <a:rPr lang="en-US" sz="14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Embeddings</a:t>
            </a: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</a:t>
            </a:r>
            <a:r>
              <a:rPr lang="en-US" sz="1400" i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Sunipa</a:t>
            </a:r>
            <a:r>
              <a:rPr lang="en-US" sz="1400" i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Dev, Tao Li, Jeff Phillips and Vivek Srikumar</a:t>
            </a: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AAAI, 2020.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7990" y="1042958"/>
            <a:ext cx="952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All examples based on </a:t>
            </a:r>
            <a:r>
              <a:rPr lang="en-US" smtClean="0">
                <a:latin typeface="+mj-lt"/>
              </a:rPr>
              <a:t>a natural language inference model that is ~90% accurate on the benchmark.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4361" y="5604902"/>
            <a:ext cx="47358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None of these should be entailed or contradicted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72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Failures in understanding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Trained models may seem to work well on benchmarks, but they</a:t>
            </a:r>
            <a:r>
              <a:rPr lang="mr-IN" sz="2800" dirty="0" smtClean="0"/>
              <a:t>…</a:t>
            </a:r>
            <a:endParaRPr lang="en-US" sz="2800" dirty="0" smtClean="0"/>
          </a:p>
          <a:p>
            <a:pPr marL="400050" lvl="1" indent="0" defTabSz="914400">
              <a:spcBef>
                <a:spcPts val="0"/>
              </a:spcBef>
              <a:buFontTx/>
              <a:buNone/>
              <a:defRPr/>
            </a:pPr>
            <a:endParaRPr lang="en-US" dirty="0"/>
          </a:p>
          <a:p>
            <a:pPr marL="400050" lvl="1" indent="0" defTabSz="914400">
              <a:spcBef>
                <a:spcPts val="0"/>
              </a:spcBef>
              <a:buFontTx/>
              <a:buNone/>
              <a:defRPr/>
            </a:pPr>
            <a:r>
              <a:rPr lang="mr-IN" dirty="0" smtClean="0"/>
              <a:t>…</a:t>
            </a:r>
            <a:r>
              <a:rPr lang="en-US" dirty="0" smtClean="0"/>
              <a:t>can be inconsistent with their own predictions.</a:t>
            </a:r>
          </a:p>
          <a:p>
            <a:pPr marL="400050" lvl="1" indent="0" defTabSz="914400">
              <a:spcBef>
                <a:spcPts val="0"/>
              </a:spcBef>
              <a:buFontTx/>
              <a:buNone/>
              <a:defRPr/>
            </a:pPr>
            <a:endParaRPr lang="en-US" dirty="0"/>
          </a:p>
          <a:p>
            <a:pPr marL="400050" lvl="1" indent="0" defTabSz="914400">
              <a:spcBef>
                <a:spcPts val="0"/>
              </a:spcBef>
              <a:buFontTx/>
              <a:buNone/>
              <a:defRPr/>
            </a:pPr>
            <a:r>
              <a:rPr lang="mr-IN" dirty="0" smtClean="0"/>
              <a:t>…</a:t>
            </a:r>
            <a:r>
              <a:rPr lang="en-US" dirty="0" smtClean="0"/>
              <a:t>may expose socially undesirable behavior.</a:t>
            </a:r>
          </a:p>
          <a:p>
            <a:pPr marL="400050" lvl="1" indent="0" defTabSz="914400">
              <a:spcBef>
                <a:spcPts val="0"/>
              </a:spcBef>
              <a:buFontTx/>
              <a:buNone/>
              <a:defRPr/>
            </a:pPr>
            <a:endParaRPr lang="en-US" dirty="0"/>
          </a:p>
          <a:p>
            <a:pPr marL="400050" lvl="1" indent="0" defTabSz="914400">
              <a:spcBef>
                <a:spcPts val="0"/>
              </a:spcBef>
              <a:buFontTx/>
              <a:buNone/>
              <a:defRPr/>
            </a:pPr>
            <a:r>
              <a:rPr lang="en-US" sz="2000" dirty="0" smtClean="0"/>
              <a:t>(many other such failures in </a:t>
            </a:r>
            <a:r>
              <a:rPr lang="en-US" sz="2000" dirty="0" smtClean="0"/>
              <a:t>recent literature</a:t>
            </a:r>
            <a:r>
              <a:rPr lang="en-US" sz="2000" dirty="0" smtClean="0"/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 smtClean="0">
                <a:solidFill>
                  <a:schemeClr val="accent2"/>
                </a:solidFill>
              </a:rPr>
              <a:t>Are we modeling problems in their full richness or modeling for benchmark test set?</a:t>
            </a:r>
            <a:endParaRPr lang="en-US" sz="2800" i="1" dirty="0">
              <a:solidFill>
                <a:schemeClr val="accent2"/>
              </a:solidFill>
            </a:endParaRPr>
          </a:p>
        </p:txBody>
      </p:sp>
      <p:sp>
        <p:nvSpPr>
          <p:cNvPr id="5" name="Google Shape;86;p14"/>
          <p:cNvSpPr txBox="1"/>
          <p:nvPr/>
        </p:nvSpPr>
        <p:spPr>
          <a:xfrm>
            <a:off x="2427952" y="5687031"/>
            <a:ext cx="7336095" cy="87826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+mj-lt"/>
                <a:ea typeface="Courier" charset="0"/>
                <a:cs typeface="Courier" charset="0"/>
                <a:sym typeface="Roboto"/>
              </a:rPr>
              <a:t>Can </a:t>
            </a:r>
            <a:r>
              <a:rPr lang="en-US" sz="2400" dirty="0" smtClean="0">
                <a:latin typeface="+mj-lt"/>
                <a:ea typeface="Courier" charset="0"/>
                <a:cs typeface="Courier" charset="0"/>
                <a:sym typeface="Roboto"/>
              </a:rPr>
              <a:t>neural </a:t>
            </a:r>
            <a:r>
              <a:rPr lang="en-US" sz="2400" dirty="0">
                <a:latin typeface="+mj-lt"/>
                <a:ea typeface="Courier" charset="0"/>
                <a:cs typeface="Courier" charset="0"/>
                <a:sym typeface="Roboto"/>
              </a:rPr>
              <a:t>networks </a:t>
            </a:r>
            <a:r>
              <a:rPr lang="en-US" sz="2400" dirty="0" smtClean="0">
                <a:latin typeface="+mj-lt"/>
                <a:ea typeface="Courier" charset="0"/>
                <a:cs typeface="Courier" charset="0"/>
                <a:sym typeface="Roboto"/>
              </a:rPr>
              <a:t>be guided by </a:t>
            </a:r>
            <a:r>
              <a:rPr lang="en-US" sz="2400" dirty="0" smtClean="0">
                <a:latin typeface="+mj-lt"/>
                <a:ea typeface="Courier" charset="0"/>
                <a:cs typeface="Courier" charset="0"/>
                <a:sym typeface="Roboto"/>
              </a:rPr>
              <a:t>knowledge about a domain or the world </a:t>
            </a:r>
            <a:r>
              <a:rPr lang="en-US" sz="2400" smtClean="0">
                <a:latin typeface="+mj-lt"/>
                <a:ea typeface="Courier" charset="0"/>
                <a:cs typeface="Courier" charset="0"/>
                <a:sym typeface="Roboto"/>
              </a:rPr>
              <a:t>to better model problems?</a:t>
            </a:r>
            <a:endParaRPr sz="2400" dirty="0">
              <a:latin typeface="+mj-lt"/>
              <a:ea typeface="Courier" charset="0"/>
              <a:cs typeface="Courier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804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Learning from </a:t>
            </a:r>
            <a:r>
              <a:rPr lang="en-US" strike="sngStrike" smtClean="0">
                <a:solidFill>
                  <a:schemeClr val="accent2"/>
                </a:solidFill>
              </a:rPr>
              <a:t>examples</a:t>
            </a:r>
            <a:endParaRPr lang="en-US" strike="sngStrike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9329" y="3963904"/>
            <a:ext cx="24248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82399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Neural networks </a:t>
            </a:r>
            <a:r>
              <a:rPr lang="en-US" dirty="0" smtClean="0"/>
              <a:t>withou</a:t>
            </a:r>
            <a:r>
              <a:rPr lang="en-US" dirty="0" smtClean="0"/>
              <a:t>t </a:t>
            </a:r>
            <a:r>
              <a:rPr lang="en-US" dirty="0" smtClean="0"/>
              <a:t>large </a:t>
            </a:r>
            <a:r>
              <a:rPr lang="en-US" dirty="0" smtClean="0"/>
              <a:t>datasets?</a:t>
            </a:r>
            <a:endParaRPr lang="en" dirty="0"/>
          </a:p>
        </p:txBody>
      </p:sp>
      <p:sp>
        <p:nvSpPr>
          <p:cNvPr id="92" name="Google Shape;92;p15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" dirty="0" smtClean="0"/>
              <a:t>Neural networks are </a:t>
            </a:r>
            <a:r>
              <a:rPr lang="en-US" dirty="0" smtClean="0"/>
              <a:t>great</a:t>
            </a:r>
            <a:r>
              <a:rPr lang="en" dirty="0" smtClean="0"/>
              <a:t>, but </a:t>
            </a:r>
            <a:r>
              <a:rPr lang="en-US" dirty="0" smtClean="0"/>
              <a:t>are data hungry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dirty="0" smtClean="0">
                <a:ea typeface="Roboto"/>
                <a:cs typeface="Roboto"/>
                <a:sym typeface="Roboto"/>
              </a:rPr>
              <a:t>What if we </a:t>
            </a:r>
            <a:r>
              <a:rPr lang="en-US" dirty="0" smtClean="0">
                <a:solidFill>
                  <a:schemeClr val="accent2"/>
                </a:solidFill>
                <a:ea typeface="Roboto"/>
                <a:cs typeface="Roboto"/>
                <a:sym typeface="Roboto"/>
              </a:rPr>
              <a:t>do not have</a:t>
            </a:r>
            <a:r>
              <a:rPr lang="en-US" dirty="0" smtClean="0">
                <a:ea typeface="Roboto"/>
                <a:cs typeface="Roboto"/>
                <a:sym typeface="Roboto"/>
              </a:rPr>
              <a:t> the luxury of massive datasets,</a:t>
            </a:r>
            <a:r>
              <a:rPr lang="mr-IN" dirty="0" smtClean="0">
                <a:ea typeface="Roboto"/>
                <a:cs typeface="Roboto"/>
                <a:sym typeface="Roboto"/>
              </a:rPr>
              <a:t>…</a:t>
            </a:r>
            <a:endParaRPr lang="en-US" dirty="0" smtClean="0">
              <a:ea typeface="Roboto"/>
              <a:cs typeface="Roboto"/>
              <a:sym typeface="Roboto"/>
            </a:endParaRPr>
          </a:p>
          <a:p>
            <a:pPr marL="0" indent="0">
              <a:buNone/>
            </a:pPr>
            <a:r>
              <a:rPr lang="en-US" dirty="0" smtClean="0">
                <a:ea typeface="Roboto"/>
                <a:cs typeface="Roboto"/>
                <a:sym typeface="Roboto"/>
              </a:rPr>
              <a:t>	</a:t>
            </a:r>
            <a:endParaRPr lang="en-US" dirty="0" smtClean="0">
              <a:ea typeface="Roboto"/>
              <a:cs typeface="Roboto"/>
              <a:sym typeface="Roboto"/>
            </a:endParaRPr>
          </a:p>
          <a:p>
            <a:pPr marL="0" indent="0">
              <a:buNone/>
            </a:pPr>
            <a:r>
              <a:rPr lang="en-US" dirty="0">
                <a:ea typeface="Roboto"/>
                <a:cs typeface="Roboto"/>
                <a:sym typeface="Roboto"/>
              </a:rPr>
              <a:t>	</a:t>
            </a:r>
            <a:r>
              <a:rPr lang="mr-IN" dirty="0" smtClean="0">
                <a:ea typeface="Roboto"/>
                <a:cs typeface="Roboto"/>
                <a:sym typeface="Roboto"/>
              </a:rPr>
              <a:t>…</a:t>
            </a:r>
            <a:r>
              <a:rPr lang="en-US" dirty="0" smtClean="0">
                <a:ea typeface="Roboto"/>
                <a:cs typeface="Roboto"/>
                <a:sym typeface="Roboto"/>
              </a:rPr>
              <a:t>but we </a:t>
            </a:r>
            <a:r>
              <a:rPr lang="en-US" dirty="0" smtClean="0">
                <a:solidFill>
                  <a:schemeClr val="accent1"/>
                </a:solidFill>
                <a:ea typeface="Roboto"/>
                <a:cs typeface="Roboto"/>
                <a:sym typeface="Roboto"/>
              </a:rPr>
              <a:t>do have </a:t>
            </a:r>
            <a:r>
              <a:rPr lang="en-US" dirty="0" smtClean="0">
                <a:ea typeface="Roboto"/>
                <a:cs typeface="Roboto"/>
                <a:sym typeface="Roboto"/>
              </a:rPr>
              <a:t>domain knowledge about </a:t>
            </a:r>
            <a:r>
              <a:rPr lang="en-US" dirty="0" smtClean="0">
                <a:ea typeface="Roboto"/>
                <a:cs typeface="Roboto"/>
                <a:sym typeface="Roboto"/>
              </a:rPr>
              <a:t>a problem </a:t>
            </a:r>
            <a:r>
              <a:rPr lang="en-US" dirty="0" smtClean="0">
                <a:ea typeface="Roboto"/>
                <a:cs typeface="Roboto"/>
                <a:sym typeface="Roboto"/>
              </a:rPr>
              <a:t>in the form of </a:t>
            </a:r>
            <a:r>
              <a:rPr lang="en-US" dirty="0" smtClean="0">
                <a:ea typeface="Courier New"/>
                <a:cs typeface="Courier New"/>
                <a:sym typeface="Courier New"/>
              </a:rPr>
              <a:t>rules</a:t>
            </a:r>
            <a:endParaRPr lang="en-US" dirty="0" smtClean="0">
              <a:ea typeface="Roboto"/>
              <a:cs typeface="Roboto"/>
              <a:sym typeface="Roboto"/>
            </a:endParaRPr>
          </a:p>
          <a:p>
            <a:endParaRPr lang="en-US" dirty="0" smtClean="0">
              <a:ea typeface="Roboto"/>
              <a:cs typeface="Roboto"/>
              <a:sym typeface="Roboto"/>
            </a:endParaRPr>
          </a:p>
          <a:p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92619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to augment annotated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Good datasets are not easy to make</a:t>
            </a:r>
          </a:p>
          <a:p>
            <a:pPr lvl="1"/>
            <a:r>
              <a:rPr lang="en-US" sz="2400" dirty="0"/>
              <a:t>Takes time, costs money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/>
              <a:t>Often easy to write rules about model </a:t>
            </a:r>
            <a:r>
              <a:rPr lang="en-US" sz="2800" dirty="0" smtClean="0"/>
              <a:t>behavior</a:t>
            </a:r>
            <a:r>
              <a:rPr lang="en-US" sz="2400" dirty="0" smtClean="0"/>
              <a:t> or </a:t>
            </a:r>
            <a:r>
              <a:rPr lang="en-US" sz="2400" dirty="0"/>
              <a:t>their internal beliefs</a:t>
            </a:r>
          </a:p>
          <a:p>
            <a:pPr lvl="1"/>
            <a:r>
              <a:rPr lang="en-US" sz="2400" dirty="0"/>
              <a:t>Statements in </a:t>
            </a:r>
            <a:r>
              <a:rPr lang="en-US" sz="2400" dirty="0">
                <a:solidFill>
                  <a:schemeClr val="accent1"/>
                </a:solidFill>
              </a:rPr>
              <a:t>logic </a:t>
            </a:r>
            <a:r>
              <a:rPr lang="en-US" sz="2400" dirty="0"/>
              <a:t>that express invariants or inference rules</a:t>
            </a:r>
          </a:p>
          <a:p>
            <a:pPr lvl="1"/>
            <a:r>
              <a:rPr lang="en-US" sz="2400" dirty="0"/>
              <a:t>Often universally quantified statements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2354179" y="5418278"/>
            <a:ext cx="7483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b="1" dirty="0" smtClean="0">
                <a:latin typeface="+mj-lt"/>
              </a:rPr>
              <a:t>Example</a:t>
            </a:r>
            <a:r>
              <a:rPr lang="en-US" dirty="0" smtClean="0"/>
              <a:t>: “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If 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two sentences have no aligned words, they can not </a:t>
            </a:r>
            <a:r>
              <a:rPr lang="en-US" sz="20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entail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 or </a:t>
            </a:r>
            <a:r>
              <a:rPr lang="en-US" sz="2000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contradict 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each other.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961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 and Collaborators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508321" y="1803453"/>
            <a:ext cx="1587679" cy="2252261"/>
            <a:chOff x="2164907" y="684074"/>
            <a:chExt cx="1587679" cy="2252261"/>
          </a:xfrm>
        </p:grpSpPr>
        <p:pic>
          <p:nvPicPr>
            <p:cNvPr id="1033" name="Picture 9" descr="https://lh6.googleusercontent.com/gBs5FXBaGOkNQnwuvWZBzZCttzJw7V3Wa7TIPtKx4ew2W3a73rGekYTyCLpFl80MBkiouldgsjQYRELro_4TOdjeA7_9XFwXmaVlJd_ctct0DW4ojLE=w128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30570" y="684074"/>
              <a:ext cx="1386438" cy="1905055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164907" y="2567003"/>
              <a:ext cx="1587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Maitrey</a:t>
              </a:r>
              <a:r>
                <a:rPr lang="en-US" dirty="0" smtClean="0"/>
                <a:t> Mehta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02091" y="1823534"/>
            <a:ext cx="1456948" cy="2254307"/>
            <a:chOff x="-1632109" y="1769479"/>
            <a:chExt cx="1456948" cy="2254307"/>
          </a:xfrm>
        </p:grpSpPr>
        <p:pic>
          <p:nvPicPr>
            <p:cNvPr id="1030" name="Picture 6" descr="ao Li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32109" y="1769479"/>
              <a:ext cx="1456948" cy="1864894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-1261073" y="3654454"/>
              <a:ext cx="7251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1"/>
                  </a:solidFill>
                </a:rPr>
                <a:t>Tao Li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705788" y="1838905"/>
            <a:ext cx="1455784" cy="2238936"/>
            <a:chOff x="8301789" y="1571563"/>
            <a:chExt cx="1455784" cy="2238936"/>
          </a:xfrm>
        </p:grpSpPr>
        <p:pic>
          <p:nvPicPr>
            <p:cNvPr id="1032" name="Picture 8" descr="icture of this poor so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01789" y="1571563"/>
              <a:ext cx="1455784" cy="1864894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371135" y="3441167"/>
              <a:ext cx="1348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1"/>
                  </a:solidFill>
                </a:rPr>
                <a:t>Vivek Gupta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42748" y="1825581"/>
            <a:ext cx="1481014" cy="2252683"/>
            <a:chOff x="5870794" y="1575656"/>
            <a:chExt cx="1481014" cy="2252683"/>
          </a:xfrm>
        </p:grpSpPr>
        <p:pic>
          <p:nvPicPr>
            <p:cNvPr id="1027" name="Picture 3" descr="https://lh5.googleusercontent.com/na1PxjHZW8YozBo1AujlbNQAIpT93cJO0pKxXsfs3ZEErTqVKyNH3l-KOy_mGy4ChqK3Y88rMVH1d-PLtnE_LczgZ1e0zxtyJxBD_XEmf6X_MzU9VwM=w128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794" y="1575656"/>
              <a:ext cx="1455784" cy="1860801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906348" y="3459007"/>
              <a:ext cx="1445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Pegah</a:t>
              </a:r>
              <a:r>
                <a:rPr lang="en-US" dirty="0" smtClean="0"/>
                <a:t> </a:t>
              </a:r>
              <a:r>
                <a:rPr lang="en-US" dirty="0" err="1" smtClean="0"/>
                <a:t>Nokhiz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725469" y="4119074"/>
            <a:ext cx="1456948" cy="2249637"/>
            <a:chOff x="906341" y="3265530"/>
            <a:chExt cx="1456948" cy="2249637"/>
          </a:xfrm>
        </p:grpSpPr>
        <p:pic>
          <p:nvPicPr>
            <p:cNvPr id="1038" name="Picture 14" descr="eff M Phillips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341" y="3265530"/>
              <a:ext cx="1456948" cy="1864894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021506" y="5145835"/>
              <a:ext cx="1226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Jeff Phillips</a:t>
              </a:r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617207" y="4107481"/>
            <a:ext cx="1592039" cy="2270057"/>
            <a:chOff x="10076156" y="1571563"/>
            <a:chExt cx="1592039" cy="2270057"/>
          </a:xfrm>
        </p:grpSpPr>
        <p:pic>
          <p:nvPicPr>
            <p:cNvPr id="1034" name="Picture 10" descr="artha Palmer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126616" y="1571563"/>
              <a:ext cx="1491120" cy="1864894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0076156" y="3472288"/>
              <a:ext cx="1592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Martha Palmer</a:t>
              </a:r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43436" y="4077841"/>
            <a:ext cx="1457549" cy="2293506"/>
            <a:chOff x="5943599" y="5583531"/>
            <a:chExt cx="1457549" cy="2293506"/>
          </a:xfrm>
        </p:grpSpPr>
        <p:pic>
          <p:nvPicPr>
            <p:cNvPr id="1036" name="Picture 12" descr="https://avatars2.githubusercontent.com/u/18017223?s=460&amp;u=03ca13e9d77c5a3d47c1489515cfed82e7ad14c8&amp;v=4">
              <a:hlinkClick r:id="rId10"/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43599" y="5583531"/>
              <a:ext cx="1457549" cy="1924174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055505" y="7507705"/>
              <a:ext cx="1233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Sunipa</a:t>
              </a:r>
              <a:r>
                <a:rPr lang="en-US" dirty="0" smtClean="0"/>
                <a:t> Dev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168436" y="4055714"/>
            <a:ext cx="214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Utah NLP group</a:t>
            </a:r>
            <a:endParaRPr lang="en-US" dirty="0">
              <a:latin typeface="+mj-lt"/>
            </a:endParaRPr>
          </a:p>
        </p:txBody>
      </p:sp>
      <p:pic>
        <p:nvPicPr>
          <p:cNvPr id="32" name="Picture 2" descr="nlp_and_mountains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0228" y="2774661"/>
            <a:ext cx="3020527" cy="126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5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Knowledge in neural network 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739746" y="1919016"/>
            <a:ext cx="5705857" cy="2989770"/>
            <a:chOff x="318183" y="2706624"/>
            <a:chExt cx="5705857" cy="2989770"/>
          </a:xfrm>
        </p:grpSpPr>
        <p:sp>
          <p:nvSpPr>
            <p:cNvPr id="22" name="Rectangle 21"/>
            <p:cNvSpPr/>
            <p:nvPr/>
          </p:nvSpPr>
          <p:spPr>
            <a:xfrm>
              <a:off x="318183" y="2706624"/>
              <a:ext cx="5705857" cy="2989770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199" y="4407408"/>
              <a:ext cx="21945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Augmenting neural networks with logic (ACL 2019)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02761" y="4407408"/>
              <a:ext cx="26212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Logic-based </a:t>
              </a:r>
              <a:r>
                <a:rPr lang="en-US" sz="2000" dirty="0" smtClean="0">
                  <a:latin typeface="+mj-lt"/>
                </a:rPr>
                <a:t>loss </a:t>
              </a:r>
              <a:r>
                <a:rPr lang="en-US" sz="2000" dirty="0">
                  <a:latin typeface="+mj-lt"/>
                </a:rPr>
                <a:t>design (EMNLP </a:t>
              </a:r>
              <a:r>
                <a:rPr lang="en-US" sz="2000" dirty="0" smtClean="0">
                  <a:latin typeface="+mj-lt"/>
                </a:rPr>
                <a:t>2019, </a:t>
              </a:r>
            </a:p>
            <a:p>
              <a:r>
                <a:rPr lang="en-US" sz="2000" dirty="0" smtClean="0">
                  <a:latin typeface="+mj-lt"/>
                </a:rPr>
                <a:t>ACL 2020)</a:t>
              </a:r>
              <a:endParaRPr lang="en-US" sz="2000" dirty="0">
                <a:latin typeface="+mj-lt"/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can knowledge be involved?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1878762" y="2266488"/>
            <a:ext cx="8332039" cy="987552"/>
            <a:chOff x="457199" y="3054096"/>
            <a:chExt cx="8332039" cy="987552"/>
          </a:xfrm>
        </p:grpSpPr>
        <p:sp>
          <p:nvSpPr>
            <p:cNvPr id="13" name="Rectangle 12"/>
            <p:cNvSpPr/>
            <p:nvPr/>
          </p:nvSpPr>
          <p:spPr>
            <a:xfrm>
              <a:off x="457199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Model design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02761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Loss function design </a:t>
              </a:r>
              <a:r>
                <a:rPr lang="en-US" sz="2000">
                  <a:latin typeface="+mj-lt"/>
                </a:rPr>
                <a:t>&amp; training</a:t>
              </a:r>
              <a:endParaRPr lang="en-US" sz="2000" dirty="0">
                <a:latin typeface="+mj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50761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Enforce congruent predictions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605953" y="3655153"/>
            <a:ext cx="3076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Structured prediction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+mj-lt"/>
              </a:rPr>
              <a:t>Can be difficult to train due to discreteness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+mj-lt"/>
              </a:rPr>
              <a:t>Computational expense for each prediction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38543" y="4908786"/>
            <a:ext cx="2308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/>
                </a:solidFill>
                <a:latin typeface="+mj-lt"/>
              </a:rPr>
              <a:t>Today’s talk</a:t>
            </a:r>
            <a:endParaRPr lang="en-US" sz="36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637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mtClean="0"/>
              <a:t>Neural </a:t>
            </a:r>
            <a:r>
              <a:rPr lang="en-US" smtClean="0"/>
              <a:t>n</a:t>
            </a:r>
            <a:r>
              <a:rPr lang="en" smtClean="0"/>
              <a:t>etwork</a:t>
            </a:r>
            <a:r>
              <a:rPr lang="en-US" smtClean="0"/>
              <a:t> land</a:t>
            </a:r>
            <a:r>
              <a:rPr lang="en" smtClean="0"/>
              <a:t> vs. Logic</a:t>
            </a:r>
            <a:r>
              <a:rPr lang="en-US" smtClean="0"/>
              <a:t> land</a:t>
            </a:r>
            <a:endParaRPr dirty="0"/>
          </a:p>
        </p:txBody>
      </p:sp>
      <p:sp>
        <p:nvSpPr>
          <p:cNvPr id="113" name="Google Shape;113;p17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5875" indent="0">
              <a:buNone/>
            </a:pPr>
            <a:r>
              <a:rPr lang="en" b="1" dirty="0" smtClean="0"/>
              <a:t>Neural Networks</a:t>
            </a:r>
            <a:endParaRPr lang="en-US" b="1" dirty="0"/>
          </a:p>
          <a:p>
            <a:pPr marL="15875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✓</a:t>
            </a:r>
            <a:r>
              <a:rPr lang="en" dirty="0" smtClean="0">
                <a:solidFill>
                  <a:schemeClr val="accent1"/>
                </a:solidFill>
              </a:rPr>
              <a:t>Differentiable </a:t>
            </a:r>
            <a:r>
              <a:rPr lang="en-US" dirty="0" smtClean="0">
                <a:solidFill>
                  <a:schemeClr val="accent1"/>
                </a:solidFill>
              </a:rPr>
              <a:t>computation graphs, easy </a:t>
            </a:r>
            <a:r>
              <a:rPr lang="en-US" dirty="0">
                <a:solidFill>
                  <a:schemeClr val="accent1"/>
                </a:solidFill>
              </a:rPr>
              <a:t>to </a:t>
            </a:r>
            <a:r>
              <a:rPr lang="en-US" dirty="0" smtClean="0">
                <a:solidFill>
                  <a:schemeClr val="accent1"/>
                </a:solidFill>
              </a:rPr>
              <a:t>use</a:t>
            </a:r>
            <a:endParaRPr dirty="0" smtClean="0">
              <a:solidFill>
                <a:schemeClr val="accent1"/>
              </a:solidFill>
            </a:endParaRPr>
          </a:p>
          <a:p>
            <a:pPr marL="15875" indent="0">
              <a:spcBef>
                <a:spcPts val="1600"/>
              </a:spcBef>
              <a:buSzPts val="1800"/>
              <a:buNone/>
            </a:pPr>
            <a:endParaRPr lang="en-US" dirty="0" smtClean="0">
              <a:solidFill>
                <a:schemeClr val="accent2"/>
              </a:solidFill>
            </a:endParaRPr>
          </a:p>
          <a:p>
            <a:pPr marL="15875" indent="0">
              <a:spcBef>
                <a:spcPts val="1600"/>
              </a:spcBef>
              <a:buSzPts val="1800"/>
              <a:buNone/>
            </a:pPr>
            <a:r>
              <a:rPr lang="en-US" dirty="0">
                <a:solidFill>
                  <a:schemeClr val="accent2"/>
                </a:solidFill>
              </a:rPr>
              <a:t>✗ </a:t>
            </a:r>
            <a:r>
              <a:rPr lang="en" dirty="0" smtClean="0">
                <a:solidFill>
                  <a:schemeClr val="accent2"/>
                </a:solidFill>
              </a:rPr>
              <a:t>Hard </a:t>
            </a:r>
            <a:r>
              <a:rPr lang="en" dirty="0" smtClean="0">
                <a:solidFill>
                  <a:schemeClr val="accent2"/>
                </a:solidFill>
              </a:rPr>
              <a:t>to supervise except </a:t>
            </a:r>
            <a:r>
              <a:rPr lang="en-US" dirty="0" smtClean="0">
                <a:solidFill>
                  <a:schemeClr val="accent2"/>
                </a:solidFill>
              </a:rPr>
              <a:t>via </a:t>
            </a:r>
            <a:r>
              <a:rPr lang="en" dirty="0" smtClean="0">
                <a:solidFill>
                  <a:schemeClr val="accent2"/>
                </a:solidFill>
              </a:rPr>
              <a:t>labeled </a:t>
            </a:r>
            <a:r>
              <a:rPr lang="en" dirty="0" smtClean="0">
                <a:solidFill>
                  <a:schemeClr val="accent2"/>
                </a:solidFill>
              </a:rPr>
              <a:t>examples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14" name="Google Shape;114;p17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5875" indent="-15875">
              <a:buNone/>
            </a:pPr>
            <a:r>
              <a:rPr lang="en" b="1" dirty="0" smtClean="0"/>
              <a:t>First-order logic </a:t>
            </a:r>
            <a:endParaRPr lang="en-US" dirty="0" smtClean="0"/>
          </a:p>
          <a:p>
            <a:pPr marL="15875" indent="-15875">
              <a:buNone/>
            </a:pPr>
            <a:r>
              <a:rPr lang="en-US" dirty="0">
                <a:solidFill>
                  <a:schemeClr val="accent2"/>
                </a:solidFill>
              </a:rPr>
              <a:t>✗ Not </a:t>
            </a:r>
            <a:r>
              <a:rPr lang="en-US" dirty="0" smtClean="0">
                <a:solidFill>
                  <a:schemeClr val="accent2"/>
                </a:solidFill>
              </a:rPr>
              <a:t>differentiable, hard to use with today’s best infrastructure</a:t>
            </a:r>
          </a:p>
          <a:p>
            <a:pPr marL="15875" indent="-15875">
              <a:spcBef>
                <a:spcPts val="1600"/>
              </a:spcBef>
              <a:buSzPts val="1800"/>
              <a:buNone/>
            </a:pPr>
            <a:endParaRPr lang="en-US" dirty="0" smtClean="0"/>
          </a:p>
          <a:p>
            <a:pPr marL="15875" indent="-15875">
              <a:spcBef>
                <a:spcPts val="1600"/>
              </a:spcBef>
              <a:buSzPts val="1800"/>
              <a:buNone/>
            </a:pPr>
            <a:r>
              <a:rPr lang="en-US" dirty="0">
                <a:solidFill>
                  <a:schemeClr val="accent1"/>
                </a:solidFill>
              </a:rPr>
              <a:t>✓ </a:t>
            </a:r>
            <a:r>
              <a:rPr lang="en" dirty="0" smtClean="0">
                <a:solidFill>
                  <a:schemeClr val="accent1"/>
                </a:solidFill>
              </a:rPr>
              <a:t>Expressive </a:t>
            </a:r>
            <a:r>
              <a:rPr lang="en" dirty="0" smtClean="0">
                <a:solidFill>
                  <a:schemeClr val="accent1"/>
                </a:solidFill>
              </a:rPr>
              <a:t>and easy to state for domain experts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dirty="0" smtClean="0">
              <a:solidFill>
                <a:schemeClr val="accent1"/>
              </a:solidFill>
            </a:endParaRPr>
          </a:p>
          <a:p>
            <a:pPr marL="15875" indent="-15875">
              <a:spcBef>
                <a:spcPts val="1600"/>
              </a:spcBef>
              <a:buNone/>
            </a:pPr>
            <a:endParaRPr dirty="0" smtClean="0"/>
          </a:p>
          <a:p>
            <a:pPr marL="15875" indent="-15875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6" name="Google Shape;116;p17"/>
          <p:cNvSpPr txBox="1"/>
          <p:nvPr/>
        </p:nvSpPr>
        <p:spPr>
          <a:xfrm>
            <a:off x="3616266" y="5544107"/>
            <a:ext cx="4959469" cy="69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>
                <a:latin typeface="+mj-lt"/>
                <a:ea typeface="Roboto"/>
                <a:cs typeface="Roboto"/>
                <a:sym typeface="Roboto"/>
              </a:rPr>
              <a:t>What we want: </a:t>
            </a:r>
            <a:r>
              <a:rPr lang="en" sz="3200" b="1">
                <a:latin typeface="+mj-lt"/>
                <a:ea typeface="Roboto"/>
                <a:cs typeface="Roboto"/>
                <a:sym typeface="Roboto"/>
              </a:rPr>
              <a:t>Best of both</a:t>
            </a:r>
            <a:r>
              <a:rPr lang="en" sz="2400" b="1">
                <a:latin typeface="+mj-lt"/>
                <a:ea typeface="Roboto"/>
                <a:cs typeface="Roboto"/>
                <a:sym typeface="Roboto"/>
              </a:rPr>
              <a:t>!</a:t>
            </a:r>
            <a:endParaRPr sz="2400" b="1" dirty="0">
              <a:latin typeface="+mj-lt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2787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Bridging </a:t>
            </a:r>
            <a:r>
              <a:rPr lang="en" dirty="0" smtClean="0"/>
              <a:t> predicates in rules with neural networks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Making </a:t>
            </a:r>
            <a:r>
              <a:rPr lang="en" dirty="0" smtClean="0"/>
              <a:t>logic differentiable</a:t>
            </a:r>
            <a:endParaRPr lang="en-US" dirty="0" smtClean="0"/>
          </a:p>
          <a:p>
            <a:pPr marL="800100" lvl="2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Answer: Use a t-norm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Using differentiable logic</a:t>
            </a:r>
            <a:endParaRPr lang="en" dirty="0"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703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Predicates in neural networks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2131123" y="2932887"/>
            <a:ext cx="7929755" cy="95410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models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97197" y="4080124"/>
            <a:ext cx="7910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Let’s use a </a:t>
            </a:r>
            <a:r>
              <a:rPr lang="en-US" sz="2400" dirty="0" smtClean="0">
                <a:latin typeface="+mj-lt"/>
              </a:rPr>
              <a:t>natural language inference example </a:t>
            </a:r>
            <a:r>
              <a:rPr lang="en-US" sz="2400" dirty="0">
                <a:latin typeface="+mj-lt"/>
              </a:rPr>
              <a:t>to illustrate this </a:t>
            </a:r>
          </a:p>
        </p:txBody>
      </p:sp>
    </p:spTree>
    <p:extLst>
      <p:ext uri="{BB962C8B-B14F-4D97-AF65-F5344CB8AC3E}">
        <p14:creationId xmlns:p14="http://schemas.microsoft.com/office/powerpoint/2010/main" val="161407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309372" y="2434182"/>
            <a:ext cx="4950061" cy="2802652"/>
            <a:chOff x="841248" y="2523744"/>
            <a:chExt cx="4950061" cy="2802652"/>
          </a:xfrm>
        </p:grpSpPr>
        <p:sp>
          <p:nvSpPr>
            <p:cNvPr id="50" name="Rectangle 49"/>
            <p:cNvSpPr/>
            <p:nvPr/>
          </p:nvSpPr>
          <p:spPr>
            <a:xfrm>
              <a:off x="841248" y="2523744"/>
              <a:ext cx="3194304" cy="2802652"/>
            </a:xfrm>
            <a:prstGeom prst="rect">
              <a:avLst/>
            </a:prstGeom>
            <a:solidFill>
              <a:schemeClr val="bg1">
                <a:lumMod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+mj-lt"/>
                </a:rPr>
                <a:t>A neural network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084064" y="3740404"/>
              <a:ext cx="707245" cy="3693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>
                  <a:latin typeface="+mj-lt"/>
                </a:rPr>
                <a:t>Entail</a:t>
              </a:r>
            </a:p>
          </p:txBody>
        </p:sp>
        <p:cxnSp>
          <p:nvCxnSpPr>
            <p:cNvPr id="53" name="Straight Arrow Connector 52"/>
            <p:cNvCxnSpPr>
              <a:stCxn id="50" idx="3"/>
              <a:endCxn id="51" idx="1"/>
            </p:cNvCxnSpPr>
            <p:nvPr/>
          </p:nvCxnSpPr>
          <p:spPr>
            <a:xfrm>
              <a:off x="4035552" y="3925070"/>
              <a:ext cx="104851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142720" y="3517662"/>
              <a:ext cx="845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Predict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2212661" y="1701708"/>
            <a:ext cx="3827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John is on a train to Berlin.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2557" y="1329290"/>
            <a:ext cx="93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</a:rPr>
              <a:t>Premise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212662" y="5562507"/>
            <a:ext cx="3742795" cy="882192"/>
            <a:chOff x="744538" y="5652069"/>
            <a:chExt cx="3742795" cy="882192"/>
          </a:xfrm>
        </p:grpSpPr>
        <p:sp>
          <p:nvSpPr>
            <p:cNvPr id="6" name="Rectangle 5"/>
            <p:cNvSpPr/>
            <p:nvPr/>
          </p:nvSpPr>
          <p:spPr>
            <a:xfrm>
              <a:off x="744538" y="5652069"/>
              <a:ext cx="374279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+mj-lt"/>
                </a:rPr>
                <a:t>John is traveling to Berlin. 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4538" y="6164929"/>
              <a:ext cx="1226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j-lt"/>
                </a:rPr>
                <a:t>Hypothesis</a:t>
              </a:r>
            </a:p>
          </p:txBody>
        </p:sp>
      </p:grpSp>
      <p:cxnSp>
        <p:nvCxnSpPr>
          <p:cNvPr id="63" name="Straight Arrow Connector 62"/>
          <p:cNvCxnSpPr/>
          <p:nvPr/>
        </p:nvCxnSpPr>
        <p:spPr>
          <a:xfrm>
            <a:off x="3851425" y="2074692"/>
            <a:ext cx="0" cy="26024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3837571" y="5283285"/>
            <a:ext cx="3285" cy="27922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85" name="Rectangle 84"/>
          <p:cNvSpPr/>
          <p:nvPr/>
        </p:nvSpPr>
        <p:spPr>
          <a:xfrm>
            <a:off x="5896361" y="1296871"/>
            <a:ext cx="5497544" cy="138499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models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86" name="Oval 85"/>
          <p:cNvSpPr/>
          <p:nvPr/>
        </p:nvSpPr>
        <p:spPr>
          <a:xfrm>
            <a:off x="6378828" y="3463902"/>
            <a:ext cx="1174726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2103595" y="1607489"/>
            <a:ext cx="3507248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2024873" y="5433755"/>
            <a:ext cx="3507248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1233" y="4575114"/>
            <a:ext cx="5581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Outputs are predicates.</a:t>
            </a:r>
          </a:p>
          <a:p>
            <a:r>
              <a:rPr lang="en-US" sz="2400" dirty="0">
                <a:latin typeface="+mj-lt"/>
              </a:rPr>
              <a:t> 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So are deterministic properties of inputs</a:t>
            </a:r>
          </a:p>
        </p:txBody>
      </p:sp>
      <p:sp>
        <p:nvSpPr>
          <p:cNvPr id="7" name="Rectangle 6"/>
          <p:cNvSpPr/>
          <p:nvPr/>
        </p:nvSpPr>
        <p:spPr>
          <a:xfrm>
            <a:off x="6161234" y="5052168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Entail(Premise, Hypothesis)</a:t>
            </a:r>
          </a:p>
        </p:txBody>
      </p:sp>
    </p:spTree>
    <p:extLst>
      <p:ext uri="{BB962C8B-B14F-4D97-AF65-F5344CB8AC3E}">
        <p14:creationId xmlns:p14="http://schemas.microsoft.com/office/powerpoint/2010/main" val="209959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3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1524000" y="1329291"/>
            <a:ext cx="5735432" cy="5115409"/>
            <a:chOff x="1829259" y="1335362"/>
            <a:chExt cx="5735432" cy="5115409"/>
          </a:xfrm>
        </p:grpSpPr>
        <p:grpSp>
          <p:nvGrpSpPr>
            <p:cNvPr id="74" name="Group 73"/>
            <p:cNvGrpSpPr/>
            <p:nvPr/>
          </p:nvGrpSpPr>
          <p:grpSpPr>
            <a:xfrm>
              <a:off x="2614630" y="2440254"/>
              <a:ext cx="4950061" cy="2802652"/>
              <a:chOff x="841248" y="2523744"/>
              <a:chExt cx="4950061" cy="2802652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841248" y="2523744"/>
                <a:ext cx="3194304" cy="280265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084064" y="3740404"/>
                <a:ext cx="707245" cy="369332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Entail</a:t>
                </a:r>
              </a:p>
            </p:txBody>
          </p:sp>
          <p:cxnSp>
            <p:nvCxnSpPr>
              <p:cNvPr id="53" name="Straight Arrow Connector 52"/>
              <p:cNvCxnSpPr>
                <a:stCxn id="50" idx="3"/>
                <a:endCxn id="51" idx="1"/>
              </p:cNvCxnSpPr>
              <p:nvPr/>
            </p:nvCxnSpPr>
            <p:spPr>
              <a:xfrm>
                <a:off x="4035552" y="3925070"/>
                <a:ext cx="1048512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4142720" y="3517662"/>
                <a:ext cx="8452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Predict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517920" y="1707779"/>
              <a:ext cx="38274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+mj-lt"/>
                </a:rPr>
                <a:t>John is on a train to Berlin.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497816" y="1335362"/>
              <a:ext cx="938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j-lt"/>
                </a:rPr>
                <a:t>Premise</a:t>
              </a: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2517920" y="5568579"/>
              <a:ext cx="3742795" cy="882192"/>
              <a:chOff x="744538" y="5652069"/>
              <a:chExt cx="3742795" cy="882192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744538" y="5652069"/>
                <a:ext cx="374279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John is traveling to Berlin. 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538" y="6164929"/>
                <a:ext cx="1226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Hypothesis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1829259" y="2080764"/>
              <a:ext cx="3774649" cy="3487815"/>
              <a:chOff x="55877" y="2164254"/>
              <a:chExt cx="3774649" cy="3487815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936977" y="2609160"/>
                <a:ext cx="2893549" cy="851889"/>
                <a:chOff x="936977" y="2760556"/>
                <a:chExt cx="2893549" cy="851889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936977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1394776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1852575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2310374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2768173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3225972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683770" y="2760556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394776" y="4443954"/>
                <a:ext cx="1977952" cy="845866"/>
                <a:chOff x="1394776" y="4806203"/>
                <a:chExt cx="1977952" cy="845866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1394776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1852575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310374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2768173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225972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55877" y="2751414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Encode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5877" y="4682221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Encode</a:t>
                </a: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>
                <a:off x="2383302" y="2164254"/>
                <a:ext cx="0" cy="26024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H="1" flipV="1">
                <a:off x="2369447" y="5372847"/>
                <a:ext cx="3285" cy="279222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  <p:grpSp>
          <p:nvGrpSpPr>
            <p:cNvPr id="83" name="Group 82"/>
            <p:cNvGrpSpPr/>
            <p:nvPr/>
          </p:nvGrpSpPr>
          <p:grpSpPr>
            <a:xfrm>
              <a:off x="1829259" y="3365513"/>
              <a:ext cx="3726036" cy="988928"/>
              <a:chOff x="1829259" y="3365513"/>
              <a:chExt cx="3726036" cy="988928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2808502" y="3365513"/>
                <a:ext cx="2746793" cy="988928"/>
                <a:chOff x="2783737" y="3371536"/>
                <a:chExt cx="2746793" cy="988928"/>
              </a:xfrm>
            </p:grpSpPr>
            <p:cxnSp>
              <p:nvCxnSpPr>
                <p:cNvPr id="26" name="Straight Connector 25"/>
                <p:cNvCxnSpPr>
                  <a:stCxn id="10" idx="2"/>
                  <a:endCxn id="18" idx="0"/>
                </p:cNvCxnSpPr>
                <p:nvPr/>
              </p:nvCxnSpPr>
              <p:spPr>
                <a:xfrm>
                  <a:off x="2783737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>
                  <a:stCxn id="11" idx="2"/>
                  <a:endCxn id="19" idx="0"/>
                </p:cNvCxnSpPr>
                <p:nvPr/>
              </p:nvCxnSpPr>
              <p:spPr>
                <a:xfrm>
                  <a:off x="3241536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>
                  <a:stCxn id="14" idx="2"/>
                  <a:endCxn id="20" idx="0"/>
                </p:cNvCxnSpPr>
                <p:nvPr/>
              </p:nvCxnSpPr>
              <p:spPr>
                <a:xfrm flipH="1">
                  <a:off x="4157134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>
                  <a:stCxn id="15" idx="2"/>
                  <a:endCxn id="21" idx="0"/>
                </p:cNvCxnSpPr>
                <p:nvPr/>
              </p:nvCxnSpPr>
              <p:spPr>
                <a:xfrm flipH="1">
                  <a:off x="4614933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>
                  <a:stCxn id="16" idx="2"/>
                  <a:endCxn id="22" idx="0"/>
                </p:cNvCxnSpPr>
                <p:nvPr/>
              </p:nvCxnSpPr>
              <p:spPr>
                <a:xfrm flipH="1">
                  <a:off x="5072732" y="3371536"/>
                  <a:ext cx="457798" cy="98892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>
                  <a:stCxn id="13" idx="2"/>
                  <a:endCxn id="20" idx="0"/>
                </p:cNvCxnSpPr>
                <p:nvPr/>
              </p:nvCxnSpPr>
              <p:spPr>
                <a:xfrm>
                  <a:off x="4157134" y="3377559"/>
                  <a:ext cx="0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>
                  <a:stCxn id="12" idx="2"/>
                  <a:endCxn id="20" idx="0"/>
                </p:cNvCxnSpPr>
                <p:nvPr/>
              </p:nvCxnSpPr>
              <p:spPr>
                <a:xfrm>
                  <a:off x="3699335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/>
              <p:cNvSpPr txBox="1"/>
              <p:nvPr/>
            </p:nvSpPr>
            <p:spPr>
              <a:xfrm>
                <a:off x="1829259" y="3757635"/>
                <a:ext cx="8354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Attend</a:t>
                </a:r>
                <a:endParaRPr lang="en-US" dirty="0">
                  <a:latin typeface="+mj-lt"/>
                </a:endParaRPr>
              </a:p>
            </p:txBody>
          </p:sp>
        </p:grpSp>
      </p:grpSp>
      <p:sp>
        <p:nvSpPr>
          <p:cNvPr id="88" name="Oval 87"/>
          <p:cNvSpPr/>
          <p:nvPr/>
        </p:nvSpPr>
        <p:spPr>
          <a:xfrm>
            <a:off x="2405101" y="3427915"/>
            <a:ext cx="2893549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15112" y="4444706"/>
            <a:ext cx="51148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internal nodes in the network have meaning by design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Align(train, traveling)</a:t>
            </a:r>
            <a:endParaRPr lang="en-US" sz="24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896361" y="1296871"/>
            <a:ext cx="5497544" cy="138499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models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</p:spTree>
    <p:extLst>
      <p:ext uri="{BB962C8B-B14F-4D97-AF65-F5344CB8AC3E}">
        <p14:creationId xmlns:p14="http://schemas.microsoft.com/office/powerpoint/2010/main" val="45303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Named neurons</a:t>
            </a:r>
            <a:endParaRPr lang="en" dirty="0"/>
          </a:p>
        </p:txBody>
      </p:sp>
      <p:sp>
        <p:nvSpPr>
          <p:cNvPr id="140" name="Google Shape;140;p20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ym typeface="Roboto"/>
              </a:rPr>
              <a:t>Nodes in a computation graph that </a:t>
            </a:r>
            <a:r>
              <a:rPr lang="en" sz="2800" dirty="0">
                <a:sym typeface="Roboto"/>
              </a:rPr>
              <a:t>have externally defined meaning</a:t>
            </a:r>
            <a:endParaRPr lang="e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Google Shape;143;p20"/>
              <p:cNvSpPr txBox="1"/>
              <p:nvPr/>
            </p:nvSpPr>
            <p:spPr>
              <a:xfrm>
                <a:off x="3176336" y="4727426"/>
                <a:ext cx="5089191" cy="77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r>
                  <a:rPr lang="en" dirty="0">
                    <a:latin typeface="+mj-lt"/>
                    <a:ea typeface="Roboto"/>
                    <a:cs typeface="Roboto"/>
                    <a:sym typeface="Roboto"/>
                  </a:rPr>
                  <a:t>Neuron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/>
                        </a:solidFill>
                        <a:latin typeface="Cambria Math" charset="0"/>
                        <a:ea typeface="Roboto"/>
                        <a:cs typeface="Roboto"/>
                        <a:sym typeface="Roboto"/>
                      </a:rPr>
                      <m:t>𝑎</m:t>
                    </m:r>
                  </m:oMath>
                </a14:m>
                <a:r>
                  <a:rPr lang="en" dirty="0">
                    <a:latin typeface="+mj-lt"/>
                    <a:ea typeface="Roboto"/>
                    <a:cs typeface="Roboto"/>
                    <a:sym typeface="Roboto"/>
                  </a:rPr>
                  <a:t> is associated with </a:t>
                </a:r>
                <a:r>
                  <a:rPr lang="en-US" dirty="0">
                    <a:latin typeface="+mj-lt"/>
                    <a:ea typeface="Roboto"/>
                    <a:cs typeface="Roboto"/>
                    <a:sym typeface="Roboto"/>
                  </a:rPr>
                  <a:t>the predicate </a:t>
                </a:r>
                <a:r>
                  <a:rPr lang="en" b="1" dirty="0">
                    <a:latin typeface="Courier" charset="0"/>
                    <a:ea typeface="Courier" charset="0"/>
                    <a:cs typeface="Courier" charset="0"/>
                    <a:sym typeface="Courier New"/>
                  </a:rPr>
                  <a:t>Align</a:t>
                </a:r>
                <a:r>
                  <a:rPr lang="en" dirty="0">
                    <a:latin typeface="Courier" charset="0"/>
                    <a:ea typeface="Courier" charset="0"/>
                    <a:cs typeface="Courier" charset="0"/>
                    <a:sym typeface="Roboto"/>
                  </a:rPr>
                  <a:t>(</a:t>
                </a:r>
                <a:r>
                  <a:rPr lang="en-US" i="1" dirty="0">
                    <a:latin typeface="Courier" charset="0"/>
                    <a:ea typeface="Courier" charset="0"/>
                    <a:cs typeface="Courier" charset="0"/>
                    <a:sym typeface="Roboto"/>
                  </a:rPr>
                  <a:t>on a train to</a:t>
                </a:r>
                <a:r>
                  <a:rPr lang="en" dirty="0">
                    <a:latin typeface="Courier" charset="0"/>
                    <a:ea typeface="Courier" charset="0"/>
                    <a:cs typeface="Courier" charset="0"/>
                    <a:sym typeface="Roboto"/>
                  </a:rPr>
                  <a:t>, </a:t>
                </a:r>
                <a:r>
                  <a:rPr lang="en-US" i="1" dirty="0">
                    <a:latin typeface="Courier" charset="0"/>
                    <a:ea typeface="Courier" charset="0"/>
                    <a:cs typeface="Courier" charset="0"/>
                    <a:sym typeface="Roboto"/>
                  </a:rPr>
                  <a:t>traveling to</a:t>
                </a:r>
                <a:r>
                  <a:rPr lang="en" dirty="0">
                    <a:latin typeface="Courier" charset="0"/>
                    <a:ea typeface="Courier" charset="0"/>
                    <a:cs typeface="Courier" charset="0"/>
                    <a:sym typeface="Roboto"/>
                  </a:rPr>
                  <a:t>)</a:t>
                </a:r>
                <a:r>
                  <a:rPr lang="en" dirty="0">
                    <a:latin typeface="+mj-lt"/>
                    <a:ea typeface="Roboto"/>
                    <a:cs typeface="Roboto"/>
                    <a:sym typeface="Roboto"/>
                  </a:rPr>
                  <a:t>.</a:t>
                </a:r>
                <a:endParaRPr dirty="0">
                  <a:latin typeface="+mj-lt"/>
                  <a:ea typeface="Roboto"/>
                  <a:cs typeface="Roboto"/>
                  <a:sym typeface="Roboto"/>
                </a:endParaRPr>
              </a:p>
            </p:txBody>
          </p:sp>
        </mc:Choice>
        <mc:Fallback xmlns="">
          <p:sp>
            <p:nvSpPr>
              <p:cNvPr id="143" name="Google Shape;143;p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336" y="4727426"/>
                <a:ext cx="5089191" cy="775700"/>
              </a:xfrm>
              <a:prstGeom prst="rect">
                <a:avLst/>
              </a:prstGeom>
              <a:blipFill rotWithShape="0">
                <a:blip r:embed="rId3"/>
                <a:stretch>
                  <a:fillRect l="-958" b="-7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5" name="Google Shape;145;p20"/>
          <p:cNvCxnSpPr>
            <a:endCxn id="146" idx="2"/>
          </p:cNvCxnSpPr>
          <p:nvPr/>
        </p:nvCxnSpPr>
        <p:spPr>
          <a:xfrm flipV="1">
            <a:off x="4118284" y="4497240"/>
            <a:ext cx="150020" cy="2895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6" name="Google Shape;146;p20"/>
          <p:cNvSpPr txBox="1"/>
          <p:nvPr/>
        </p:nvSpPr>
        <p:spPr>
          <a:xfrm>
            <a:off x="3070335" y="4124015"/>
            <a:ext cx="2395937" cy="373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>
                <a:latin typeface="+mj-lt"/>
                <a:ea typeface="Roboto"/>
                <a:cs typeface="Roboto"/>
                <a:sym typeface="Roboto"/>
              </a:rPr>
              <a:t>Lower-case for neuron</a:t>
            </a:r>
            <a:endParaRPr dirty="0">
              <a:latin typeface="+mj-lt"/>
              <a:ea typeface="Roboto"/>
              <a:cs typeface="Roboto"/>
              <a:sym typeface="Roboto"/>
            </a:endParaRPr>
          </a:p>
        </p:txBody>
      </p:sp>
      <p:cxnSp>
        <p:nvCxnSpPr>
          <p:cNvPr id="147" name="Google Shape;147;p20"/>
          <p:cNvCxnSpPr>
            <a:endCxn id="148" idx="0"/>
          </p:cNvCxnSpPr>
          <p:nvPr/>
        </p:nvCxnSpPr>
        <p:spPr>
          <a:xfrm>
            <a:off x="4118284" y="5389965"/>
            <a:ext cx="285750" cy="38478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" name="Google Shape;148;p20"/>
          <p:cNvSpPr txBox="1"/>
          <p:nvPr/>
        </p:nvSpPr>
        <p:spPr>
          <a:xfrm>
            <a:off x="3070334" y="5774751"/>
            <a:ext cx="2667400" cy="391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>
                <a:latin typeface="+mj-lt"/>
                <a:ea typeface="Roboto"/>
                <a:cs typeface="Roboto"/>
                <a:sym typeface="Roboto"/>
              </a:rPr>
              <a:t>Upper-case for predicate</a:t>
            </a:r>
            <a:endParaRPr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7600414" y="4345239"/>
            <a:ext cx="1330227" cy="4416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i="1" dirty="0">
                <a:latin typeface="+mj-lt"/>
                <a:ea typeface="Roboto"/>
                <a:cs typeface="Roboto"/>
                <a:sym typeface="Roboto"/>
              </a:rPr>
              <a:t>on a train to</a:t>
            </a:r>
            <a:endParaRPr i="1" dirty="0">
              <a:latin typeface="+mj-lt"/>
              <a:ea typeface="Roboto"/>
              <a:cs typeface="Roboto"/>
              <a:sym typeface="Roboto"/>
            </a:endParaRPr>
          </a:p>
        </p:txBody>
      </p:sp>
      <p:cxnSp>
        <p:nvCxnSpPr>
          <p:cNvPr id="150" name="Google Shape;150;p20"/>
          <p:cNvCxnSpPr>
            <a:stCxn id="149" idx="2"/>
            <a:endCxn id="151" idx="0"/>
          </p:cNvCxnSpPr>
          <p:nvPr/>
        </p:nvCxnSpPr>
        <p:spPr>
          <a:xfrm flipH="1">
            <a:off x="8121051" y="4786840"/>
            <a:ext cx="144477" cy="714513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51" name="Google Shape;151;p20"/>
          <p:cNvSpPr txBox="1"/>
          <p:nvPr/>
        </p:nvSpPr>
        <p:spPr>
          <a:xfrm>
            <a:off x="7457764" y="5501352"/>
            <a:ext cx="1326573" cy="4416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i="1">
                <a:latin typeface="+mj-lt"/>
                <a:ea typeface="Roboto"/>
                <a:cs typeface="Roboto"/>
                <a:sym typeface="Roboto"/>
              </a:rPr>
              <a:t>traveling to</a:t>
            </a:r>
            <a:endParaRPr i="1" dirty="0">
              <a:latin typeface="+mj-lt"/>
              <a:ea typeface="Roboto"/>
              <a:cs typeface="Roboto"/>
              <a:sym typeface="Robo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314279" y="4922221"/>
                <a:ext cx="202433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chemeClr val="accent1"/>
                          </a:solidFill>
                          <a:latin typeface="Cambria Math" charset="0"/>
                          <a:ea typeface="Roboto"/>
                          <a:cs typeface="Roboto"/>
                          <a:sym typeface="Roboto"/>
                        </a:rPr>
                        <m:t>𝑎</m:t>
                      </m:r>
                    </m:oMath>
                  </m:oMathPara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279" y="4922221"/>
                <a:ext cx="2024335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1929006" y="2779470"/>
            <a:ext cx="8333987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>
                <a:latin typeface="+mj-lt"/>
                <a:sym typeface="Roboto"/>
              </a:rPr>
              <a:t>Named neurons give us the vocabulary for writing rules</a:t>
            </a:r>
            <a:endParaRPr lang="en" sz="2800" i="1" dirty="0">
              <a:latin typeface="+mj-lt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6911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Br</a:t>
            </a:r>
            <a:r>
              <a:rPr lang="en" sz="2800" dirty="0" err="1"/>
              <a:t>idg</a:t>
            </a:r>
            <a:r>
              <a:rPr lang="en-US" sz="2800" dirty="0" err="1"/>
              <a:t>ing</a:t>
            </a:r>
            <a:r>
              <a:rPr lang="en" sz="2800" dirty="0"/>
              <a:t> predicates in rules with neural networks?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Named neurons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</a:t>
            </a:r>
            <a:r>
              <a:rPr lang="en" sz="2800" dirty="0"/>
              <a:t>k</a:t>
            </a:r>
            <a:r>
              <a:rPr lang="en-US" sz="2800" dirty="0" err="1"/>
              <a:t>ing</a:t>
            </a:r>
            <a:r>
              <a:rPr lang="en" sz="2800" dirty="0"/>
              <a:t> logic differentiable?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Answer: Use a t-norm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Using differentiable logic?</a:t>
            </a:r>
            <a:endParaRPr lang="en" sz="2800" dirty="0"/>
          </a:p>
        </p:txBody>
      </p:sp>
    </p:spTree>
    <p:extLst>
      <p:ext uri="{BB962C8B-B14F-4D97-AF65-F5344CB8AC3E}">
        <p14:creationId xmlns:p14="http://schemas.microsoft.com/office/powerpoint/2010/main" val="46918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Relaxing Boolean operators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i="1" dirty="0">
                <a:solidFill>
                  <a:schemeClr val="accent1"/>
                </a:solidFill>
              </a:rPr>
              <a:t>Triangular norms </a:t>
            </a:r>
            <a:r>
              <a:rPr lang="en-US" sz="2800" dirty="0"/>
              <a:t>provide systematic relaxations of logic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dirty="0"/>
              <a:t>Some are continuous and sub-differentiable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107754"/>
            <a:ext cx="9144000" cy="2674112"/>
          </a:xfrm>
          <a:prstGeom prst="rect">
            <a:avLst/>
          </a:prstGeom>
        </p:spPr>
      </p:pic>
      <p:sp>
        <p:nvSpPr>
          <p:cNvPr id="8" name="Google Shape;193;p25"/>
          <p:cNvSpPr txBox="1"/>
          <p:nvPr/>
        </p:nvSpPr>
        <p:spPr>
          <a:xfrm>
            <a:off x="72931" y="6464400"/>
            <a:ext cx="783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Klement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, Erich Peter,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Radko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Mesiar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, and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Endre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Pap. </a:t>
            </a:r>
            <a:r>
              <a:rPr lang="en" sz="1600" i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Triangular norms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Vol. 8. </a:t>
            </a:r>
            <a:r>
              <a:rPr lang="en" sz="1600" dirty="0" smtClean="0">
                <a:solidFill>
                  <a:schemeClr val="bg1">
                    <a:lumMod val="25000"/>
                  </a:schemeClr>
                </a:solidFill>
                <a:latin typeface="+mj-lt"/>
              </a:rPr>
              <a:t>2013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</a:t>
            </a:r>
            <a:endParaRPr sz="1600" dirty="0">
              <a:solidFill>
                <a:schemeClr val="bg1">
                  <a:lumMod val="25000"/>
                </a:schemeClr>
              </a:solidFill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133345" y="2666504"/>
            <a:ext cx="1719073" cy="1045960"/>
            <a:chOff x="1609344" y="2337320"/>
            <a:chExt cx="1719073" cy="1045960"/>
          </a:xfrm>
        </p:grpSpPr>
        <p:sp>
          <p:nvSpPr>
            <p:cNvPr id="9" name="Rectangle 8"/>
            <p:cNvSpPr/>
            <p:nvPr/>
          </p:nvSpPr>
          <p:spPr>
            <a:xfrm>
              <a:off x="1609344" y="3053575"/>
              <a:ext cx="1719072" cy="329705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09344" y="2337320"/>
              <a:ext cx="1719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Inputs, outputs live in {0,1</a:t>
              </a:r>
              <a:r>
                <a:rPr lang="en-US" dirty="0">
                  <a:latin typeface="+mj-lt"/>
                </a:rPr>
                <a:t>}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53000" y="2967906"/>
            <a:ext cx="5385816" cy="744558"/>
            <a:chOff x="3429000" y="2638722"/>
            <a:chExt cx="5385816" cy="744558"/>
          </a:xfrm>
        </p:grpSpPr>
        <p:sp>
          <p:nvSpPr>
            <p:cNvPr id="11" name="TextBox 10"/>
            <p:cNvSpPr txBox="1"/>
            <p:nvPr/>
          </p:nvSpPr>
          <p:spPr>
            <a:xfrm>
              <a:off x="3712463" y="2638722"/>
              <a:ext cx="5102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Inputs, outputs live </a:t>
              </a:r>
              <a:r>
                <a:rPr lang="en-US" dirty="0" smtClean="0">
                  <a:latin typeface="+mj-lt"/>
                </a:rPr>
                <a:t>in [0,1]</a:t>
              </a:r>
              <a:endParaRPr lang="en-US" dirty="0">
                <a:latin typeface="+mj-l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29000" y="3053575"/>
              <a:ext cx="5385816" cy="329705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870345" y="4205950"/>
            <a:ext cx="2916119" cy="2180142"/>
            <a:chOff x="6346344" y="4205949"/>
            <a:chExt cx="2916119" cy="2180142"/>
          </a:xfrm>
        </p:grpSpPr>
        <p:sp>
          <p:nvSpPr>
            <p:cNvPr id="15" name="TextBox 14"/>
            <p:cNvSpPr txBox="1"/>
            <p:nvPr/>
          </p:nvSpPr>
          <p:spPr>
            <a:xfrm>
              <a:off x="6346344" y="6016759"/>
              <a:ext cx="2916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Basically rectified linear units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793992" y="4205949"/>
              <a:ext cx="2020824" cy="1196631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cxnSp>
          <p:nvCxnSpPr>
            <p:cNvPr id="18" name="Straight Arrow Connector 17"/>
            <p:cNvCxnSpPr>
              <a:stCxn id="15" idx="0"/>
              <a:endCxn id="16" idx="2"/>
            </p:cNvCxnSpPr>
            <p:nvPr/>
          </p:nvCxnSpPr>
          <p:spPr>
            <a:xfrm flipV="1">
              <a:off x="7804404" y="5402580"/>
              <a:ext cx="0" cy="614179"/>
            </a:xfrm>
            <a:prstGeom prst="straightConnector1">
              <a:avLst/>
            </a:prstGeom>
            <a:ln>
              <a:prstDash val="dash"/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4907280" y="2588197"/>
            <a:ext cx="6217920" cy="37978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980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successful prediction imply understanding?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6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Bridging </a:t>
            </a:r>
            <a:r>
              <a:rPr lang="en" sz="2800" dirty="0"/>
              <a:t>predicates in rules with neural networks?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Named neurons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</a:t>
            </a:r>
            <a:r>
              <a:rPr lang="en" sz="2800" dirty="0"/>
              <a:t>k</a:t>
            </a:r>
            <a:r>
              <a:rPr lang="en-US" sz="2800" dirty="0" err="1"/>
              <a:t>ing</a:t>
            </a:r>
            <a:r>
              <a:rPr lang="en" sz="2800" dirty="0"/>
              <a:t> logic differentiable?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Use a t-norm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Using differentiable logic?</a:t>
            </a:r>
            <a:endParaRPr lang="en" sz="2800" dirty="0"/>
          </a:p>
        </p:txBody>
      </p:sp>
    </p:spTree>
    <p:extLst>
      <p:ext uri="{BB962C8B-B14F-4D97-AF65-F5344CB8AC3E}">
        <p14:creationId xmlns:p14="http://schemas.microsoft.com/office/powerpoint/2010/main" val="7022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</a:t>
            </a:r>
            <a:r>
              <a:rPr lang="en-US" sz="3600" dirty="0" smtClean="0"/>
              <a:t>knowledge can </a:t>
            </a:r>
            <a:r>
              <a:rPr lang="en-US" sz="3600" dirty="0"/>
              <a:t>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Introduce inductive bias by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mr-IN" dirty="0" smtClean="0"/>
              <a:t>…</a:t>
            </a:r>
            <a:r>
              <a:rPr lang="en-US" dirty="0" smtClean="0"/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</a:t>
            </a:r>
            <a:r>
              <a:rPr lang="en-US" dirty="0" smtClean="0"/>
              <a:t>o networks that prefer satisfying the constraints</a:t>
            </a:r>
          </a:p>
          <a:p>
            <a:endParaRPr lang="en-US" dirty="0" smtClean="0"/>
          </a:p>
          <a:p>
            <a:r>
              <a:rPr lang="mr-IN" dirty="0" smtClean="0"/>
              <a:t>…</a:t>
            </a:r>
            <a:r>
              <a:rPr lang="en-US" dirty="0" smtClean="0"/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</a:t>
            </a:r>
            <a:r>
              <a:rPr lang="en-US" dirty="0" smtClean="0"/>
              <a:t>o penalize models that violate the constraints</a:t>
            </a:r>
          </a:p>
        </p:txBody>
      </p:sp>
    </p:spTree>
    <p:extLst>
      <p:ext uri="{BB962C8B-B14F-4D97-AF65-F5344CB8AC3E}">
        <p14:creationId xmlns:p14="http://schemas.microsoft.com/office/powerpoint/2010/main" val="135674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2231136"/>
            <a:ext cx="8469750" cy="12435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changing network </a:t>
            </a:r>
            <a:r>
              <a:rPr lang="en-US" dirty="0" smtClean="0"/>
              <a:t>architecture</a:t>
            </a:r>
          </a:p>
          <a:p>
            <a:pPr marL="457200" lvl="1" indent="0">
              <a:buNone/>
            </a:pPr>
            <a:r>
              <a:rPr lang="en-US" dirty="0" smtClean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387767"/>
            <a:ext cx="1195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Augmenting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Neural Networks with First-order Logic.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Tao Li and Vivek Srikumar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ACL 2019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365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Augmenting models</a:t>
            </a:r>
            <a:r>
              <a:rPr lang="en-US" dirty="0" smtClean="0"/>
              <a:t>: </a:t>
            </a:r>
            <a:r>
              <a:rPr lang="en-US" dirty="0" smtClean="0"/>
              <a:t>An example</a:t>
            </a:r>
            <a:endParaRPr lang="en" dirty="0"/>
          </a:p>
        </p:txBody>
      </p:sp>
      <p:cxnSp>
        <p:nvCxnSpPr>
          <p:cNvPr id="216" name="Google Shape;216;p27"/>
          <p:cNvCxnSpPr/>
          <p:nvPr/>
        </p:nvCxnSpPr>
        <p:spPr>
          <a:xfrm>
            <a:off x="6082000" y="2782075"/>
            <a:ext cx="7200" cy="2001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8" name="Google Shape;218;p27"/>
          <p:cNvSpPr txBox="1"/>
          <p:nvPr/>
        </p:nvSpPr>
        <p:spPr>
          <a:xfrm>
            <a:off x="6173798" y="3961927"/>
            <a:ext cx="4384304" cy="44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smtClean="0">
                <a:latin typeface="+mj-lt"/>
                <a:ea typeface="Roboto"/>
                <a:cs typeface="Roboto"/>
                <a:sym typeface="Roboto"/>
              </a:rPr>
              <a:t>Step 1: </a:t>
            </a:r>
            <a:r>
              <a:rPr lang="en" sz="2400" dirty="0" smtClean="0">
                <a:latin typeface="+mj-lt"/>
                <a:ea typeface="Roboto"/>
                <a:cs typeface="Roboto"/>
                <a:sym typeface="Roboto"/>
              </a:rPr>
              <a:t>LHS</a:t>
            </a:r>
            <a:r>
              <a:rPr lang="en-US" sz="2400" dirty="0" smtClean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en-US" sz="2400" dirty="0">
                <a:latin typeface="+mj-lt"/>
                <a:ea typeface="Roboto"/>
                <a:cs typeface="Roboto"/>
                <a:sym typeface="Roboto"/>
              </a:rPr>
              <a:t>in </a:t>
            </a:r>
            <a:r>
              <a:rPr lang="en-US" sz="2400" dirty="0" err="1">
                <a:latin typeface="+mj-lt"/>
              </a:rPr>
              <a:t>Łukasiewicz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>
                <a:latin typeface="+mj-lt"/>
                <a:ea typeface="Roboto"/>
                <a:cs typeface="Roboto"/>
                <a:sym typeface="Roboto"/>
              </a:rPr>
              <a:t>logic</a:t>
            </a:r>
            <a:endParaRPr sz="2400" dirty="0">
              <a:latin typeface="+mj-lt"/>
              <a:ea typeface="Roboto"/>
              <a:cs typeface="Roboto"/>
              <a:sym typeface="Robo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299321" y="3074251"/>
                <a:ext cx="273773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latin typeface="Cambria Math" charset="0"/>
                        </a:rPr>
                        <m:t>∧</m:t>
                      </m:r>
                      <m:sSub>
                        <m:sSubPr>
                          <m:ctrlPr>
                            <a:rPr lang="en-US" sz="36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latin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sz="36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321" y="3074251"/>
                <a:ext cx="2737737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096001" y="4509570"/>
                <a:ext cx="45364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i="1" dirty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mr-IN" sz="2400" i="1" dirty="0">
                          <a:latin typeface="Cambria Math" charset="0"/>
                        </a:rPr>
                        <m:t>max</m:t>
                      </m:r>
                      <m:r>
                        <a:rPr lang="mr-IN" sz="2400" i="1" dirty="0">
                          <a:latin typeface="Cambria Math" charset="0"/>
                        </a:rPr>
                        <m:t>⁡(0, </m:t>
                      </m:r>
                      <m:sSub>
                        <m:sSubPr>
                          <m:ctrlPr>
                            <a:rPr lang="en-US" sz="2400" i="1" dirty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 dirty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mr-IN" sz="2400" i="1" dirty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 dirty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 dirty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mr-IN" sz="2400" i="1" dirty="0">
                          <a:latin typeface="Cambria Math" charset="0"/>
                        </a:rPr>
                        <m:t>−1)</m:t>
                      </m:r>
                    </m:oMath>
                  </m:oMathPara>
                </a14:m>
                <a:endParaRPr lang="mr-IN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1" y="4509570"/>
                <a:ext cx="4536435" cy="461665"/>
              </a:xfrm>
              <a:prstGeom prst="rect">
                <a:avLst/>
              </a:prstGeom>
              <a:blipFill rotWithShape="0">
                <a:blip r:embed="rId4"/>
                <a:stretch>
                  <a:fillRect t="-108000" r="-3226" b="-1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95842" y="1606477"/>
                <a:ext cx="13510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𝜎</m:t>
                      </m:r>
                      <m:r>
                        <a:rPr lang="en-US" i="1"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charset="0"/>
                            </a:rPr>
                            <m:t>𝐰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b="1">
                          <a:latin typeface="Cambria Math" charset="0"/>
                        </a:rPr>
                        <m:t>𝐱</m:t>
                      </m:r>
                      <m:r>
                        <a:rPr lang="en-US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842" y="1606477"/>
                <a:ext cx="1351075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3604" t="-4444" r="-5856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2453892" y="5385385"/>
                <a:ext cx="7583166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 smtClean="0">
                    <a:latin typeface="+mj-lt"/>
                    <a:ea typeface="Roboto"/>
                    <a:cs typeface="Roboto"/>
                    <a:sym typeface="Roboto"/>
                  </a:rPr>
                  <a:t>Step 2: Define 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constrained </a:t>
                </a:r>
                <a:r>
                  <a:rPr lang="en" sz="2400" dirty="0">
                    <a:latin typeface="+mj-lt"/>
                    <a:ea typeface="Roboto"/>
                    <a:cs typeface="Roboto"/>
                    <a:sym typeface="Roboto"/>
                  </a:rPr>
                  <a:t>layer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′=</m:t>
                    </m:r>
                    <m:r>
                      <a:rPr lang="en-US" sz="2400" i="1">
                        <a:latin typeface="Cambria Math" charset="0"/>
                      </a:rPr>
                      <m:t>𝜎</m:t>
                    </m:r>
                    <m:r>
                      <a:rPr lang="en-US" sz="2400" i="1"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1">
                            <a:latin typeface="Cambria Math" charset="0"/>
                          </a:rPr>
                          <m:t>𝐰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𝑇</m:t>
                        </m:r>
                      </m:sup>
                    </m:sSup>
                    <m:r>
                      <a:rPr lang="en-US" sz="2400" b="1">
                        <a:latin typeface="Cambria Math" charset="0"/>
                      </a:rPr>
                      <m:t>𝐱</m:t>
                    </m:r>
                    <m:r>
                      <a:rPr lang="en-US" sz="2400" i="1">
                        <a:latin typeface="Cambria Math" charset="0"/>
                      </a:rPr>
                      <m:t>+</m:t>
                    </m:r>
                    <m:r>
                      <a:rPr lang="en-US" sz="2400" i="1">
                        <a:latin typeface="Cambria Math" charset="0"/>
                      </a:rPr>
                      <m:t>𝜌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  <m:r>
                      <a:rPr lang="en-US" sz="2400" i="1">
                        <a:solidFill>
                          <a:schemeClr val="accent1"/>
                        </a:solidFill>
                        <a:latin typeface="Cambria Math" charset="0"/>
                      </a:rPr>
                      <m:t>𝑑</m:t>
                    </m:r>
                    <m:r>
                      <a:rPr lang="en-US" sz="2400" i="1">
                        <a:solidFill>
                          <a:schemeClr val="accent1"/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chemeClr val="accent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chemeClr val="accent1"/>
                        </a:solidFill>
                        <a:latin typeface="Cambria Math" charset="0"/>
                      </a:rPr>
                      <m:t>)</m:t>
                    </m:r>
                    <m:r>
                      <a:rPr lang="en-US" sz="2400" i="1"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 smtClean="0">
                    <a:latin typeface="+mj-lt"/>
                  </a:rPr>
                  <a:t>Step 3: Replace </a:t>
                </a:r>
                <a:r>
                  <a:rPr lang="en-US" sz="2400" dirty="0">
                    <a:latin typeface="+mj-lt"/>
                  </a:rPr>
                  <a:t>original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latin typeface="+mj-lt"/>
                  </a:rPr>
                  <a:t>with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′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892" y="5385385"/>
                <a:ext cx="7583166" cy="1107996"/>
              </a:xfrm>
              <a:prstGeom prst="rect">
                <a:avLst/>
              </a:prstGeom>
              <a:blipFill rotWithShape="0">
                <a:blip r:embed="rId6"/>
                <a:stretch>
                  <a:fillRect l="-2494" t="-47253" r="-1850" b="-15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3355823" y="1931336"/>
            <a:ext cx="1928064" cy="915399"/>
            <a:chOff x="-1829592" y="705555"/>
            <a:chExt cx="1928064" cy="915399"/>
          </a:xfrm>
        </p:grpSpPr>
        <p:sp>
          <p:nvSpPr>
            <p:cNvPr id="28" name="Rectangle 27"/>
            <p:cNvSpPr/>
            <p:nvPr/>
          </p:nvSpPr>
          <p:spPr>
            <a:xfrm>
              <a:off x="-1829592" y="705555"/>
              <a:ext cx="1928064" cy="915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1812625" y="762568"/>
              <a:ext cx="1911096" cy="768096"/>
              <a:chOff x="-1682496" y="932688"/>
              <a:chExt cx="1911096" cy="768096"/>
            </a:xfrm>
            <a:solidFill>
              <a:schemeClr val="tx2">
                <a:lumMod val="60000"/>
                <a:lumOff val="40000"/>
              </a:schemeClr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Oval 4"/>
                  <p:cNvSpPr/>
                  <p:nvPr/>
                </p:nvSpPr>
                <p:spPr>
                  <a:xfrm>
                    <a:off x="-1682496" y="932688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5" name="Oval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682496" y="932688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Oval 19"/>
                  <p:cNvSpPr/>
                  <p:nvPr/>
                </p:nvSpPr>
                <p:spPr>
                  <a:xfrm>
                    <a:off x="-539496" y="932688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0" name="Oval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539496" y="932688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" name="Group 9"/>
          <p:cNvGrpSpPr/>
          <p:nvPr/>
        </p:nvGrpSpPr>
        <p:grpSpPr>
          <a:xfrm>
            <a:off x="2776802" y="3875045"/>
            <a:ext cx="3086109" cy="915399"/>
            <a:chOff x="-2332610" y="3591151"/>
            <a:chExt cx="3086109" cy="915399"/>
          </a:xfrm>
        </p:grpSpPr>
        <p:sp>
          <p:nvSpPr>
            <p:cNvPr id="9" name="Rectangle 8"/>
            <p:cNvSpPr/>
            <p:nvPr/>
          </p:nvSpPr>
          <p:spPr>
            <a:xfrm>
              <a:off x="-2332610" y="3591151"/>
              <a:ext cx="3086109" cy="915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-2332610" y="3678034"/>
              <a:ext cx="3086109" cy="768096"/>
              <a:chOff x="-2117448" y="2704851"/>
              <a:chExt cx="3086109" cy="768096"/>
            </a:xfrm>
            <a:solidFill>
              <a:schemeClr val="tx2">
                <a:lumMod val="60000"/>
                <a:lumOff val="40000"/>
              </a:schemeClr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Oval 20"/>
                  <p:cNvSpPr/>
                  <p:nvPr/>
                </p:nvSpPr>
                <p:spPr>
                  <a:xfrm>
                    <a:off x="-2117448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1" name="Oval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117448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Oval 22"/>
                  <p:cNvSpPr/>
                  <p:nvPr/>
                </p:nvSpPr>
                <p:spPr>
                  <a:xfrm>
                    <a:off x="-974448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3" name="Oval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974448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Oval 23"/>
                  <p:cNvSpPr/>
                  <p:nvPr/>
                </p:nvSpPr>
                <p:spPr>
                  <a:xfrm>
                    <a:off x="200565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4" name="Oval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565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33" name="Straight Arrow Connector 32"/>
          <p:cNvCxnSpPr>
            <a:stCxn id="9" idx="0"/>
            <a:endCxn id="28" idx="2"/>
          </p:cNvCxnSpPr>
          <p:nvPr/>
        </p:nvCxnSpPr>
        <p:spPr>
          <a:xfrm flipH="1" flipV="1">
            <a:off x="4319856" y="2846734"/>
            <a:ext cx="1" cy="1028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90759" y="3174774"/>
            <a:ext cx="209666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Possibly many layers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2103120" y="3986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53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Augmenting models: </a:t>
            </a:r>
            <a:r>
              <a:rPr lang="en-US" dirty="0" smtClean="0"/>
              <a:t>An </a:t>
            </a:r>
            <a:r>
              <a:rPr lang="en-US" dirty="0" smtClean="0"/>
              <a:t>example</a:t>
            </a:r>
            <a:endParaRPr lang="en" dirty="0"/>
          </a:p>
        </p:txBody>
      </p:sp>
      <p:cxnSp>
        <p:nvCxnSpPr>
          <p:cNvPr id="216" name="Google Shape;216;p27"/>
          <p:cNvCxnSpPr/>
          <p:nvPr/>
        </p:nvCxnSpPr>
        <p:spPr>
          <a:xfrm>
            <a:off x="6082000" y="2782075"/>
            <a:ext cx="7200" cy="2001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8" name="Google Shape;218;p27"/>
          <p:cNvSpPr txBox="1"/>
          <p:nvPr/>
        </p:nvSpPr>
        <p:spPr>
          <a:xfrm>
            <a:off x="6173797" y="3961927"/>
            <a:ext cx="4546339" cy="44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 smtClean="0">
                <a:latin typeface="+mj-lt"/>
                <a:ea typeface="Roboto"/>
                <a:cs typeface="Roboto"/>
                <a:sym typeface="Roboto"/>
              </a:rPr>
              <a:t>Step 1: </a:t>
            </a:r>
            <a:r>
              <a:rPr lang="en" sz="2400" dirty="0" smtClean="0">
                <a:latin typeface="+mj-lt"/>
                <a:ea typeface="Roboto"/>
                <a:cs typeface="Roboto"/>
                <a:sym typeface="Roboto"/>
              </a:rPr>
              <a:t>LHS</a:t>
            </a:r>
            <a:r>
              <a:rPr lang="en-US" sz="2400" dirty="0" smtClean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en-US" sz="2400" dirty="0">
                <a:latin typeface="+mj-lt"/>
                <a:ea typeface="Roboto"/>
                <a:cs typeface="Roboto"/>
                <a:sym typeface="Roboto"/>
              </a:rPr>
              <a:t>in </a:t>
            </a:r>
            <a:r>
              <a:rPr lang="en-US" sz="2400" dirty="0" err="1">
                <a:latin typeface="+mj-lt"/>
              </a:rPr>
              <a:t>Łukasiewicz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>
                <a:latin typeface="+mj-lt"/>
                <a:ea typeface="Roboto"/>
                <a:cs typeface="Roboto"/>
                <a:sym typeface="Roboto"/>
              </a:rPr>
              <a:t>logic</a:t>
            </a:r>
            <a:endParaRPr sz="2400" dirty="0">
              <a:latin typeface="+mj-lt"/>
              <a:ea typeface="Roboto"/>
              <a:cs typeface="Roboto"/>
              <a:sym typeface="Robo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299321" y="3074251"/>
                <a:ext cx="273773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latin typeface="Cambria Math" charset="0"/>
                        </a:rPr>
                        <m:t>∧</m:t>
                      </m:r>
                      <m:sSub>
                        <m:sSubPr>
                          <m:ctrlPr>
                            <a:rPr lang="en-US" sz="36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latin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sz="36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320" y="3074251"/>
                <a:ext cx="2737737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096001" y="4509570"/>
                <a:ext cx="45364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2400" i="1" dirty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 dirty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i="1" dirty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mr-IN" sz="2400" i="1" dirty="0">
                          <a:latin typeface="Cambria Math" charset="0"/>
                        </a:rPr>
                        <m:t>max</m:t>
                      </m:r>
                      <m:r>
                        <a:rPr lang="mr-IN" sz="2400" i="1" dirty="0">
                          <a:latin typeface="Cambria Math" charset="0"/>
                        </a:rPr>
                        <m:t>⁡(0, </m:t>
                      </m:r>
                      <m:sSub>
                        <m:sSubPr>
                          <m:ctrlPr>
                            <a:rPr lang="en-US" sz="2400" i="1" dirty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 dirty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mr-IN" sz="2400" i="1" dirty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 dirty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 dirty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mr-IN" sz="2400" i="1" dirty="0">
                          <a:latin typeface="Cambria Math" charset="0"/>
                        </a:rPr>
                        <m:t>−1)</m:t>
                      </m:r>
                    </m:oMath>
                  </m:oMathPara>
                </a14:m>
                <a:endParaRPr lang="mr-IN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509569"/>
                <a:ext cx="4536435" cy="461665"/>
              </a:xfrm>
              <a:prstGeom prst="rect">
                <a:avLst/>
              </a:prstGeom>
              <a:blipFill rotWithShape="0">
                <a:blip r:embed="rId5"/>
                <a:stretch>
                  <a:fillRect t="-108000" r="-3226" b="-1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95841" y="1222716"/>
                <a:ext cx="30605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′=</m:t>
                      </m:r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000" b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𝐰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sz="2000" b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𝐱</m:t>
                      </m:r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𝜌</m:t>
                      </m:r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))</m:t>
                      </m:r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841" y="1222715"/>
                <a:ext cx="3060518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1394" t="-144000" r="-2390" b="-18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911024" y="5260160"/>
                <a:ext cx="8369953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No additional trainable parameters introduced</a:t>
                </a:r>
              </a:p>
              <a:p>
                <a:endParaRPr lang="en-US" sz="2400" dirty="0">
                  <a:latin typeface="+mj-lt"/>
                </a:endParaRPr>
              </a:p>
              <a:p>
                <a:r>
                  <a:rPr lang="en-US" sz="2400" dirty="0" err="1">
                    <a:latin typeface="+mj-lt"/>
                  </a:rPr>
                  <a:t>Hyperparameter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𝜌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+mj-lt"/>
                  </a:rPr>
                  <a:t>controls how strongly the constraint is enforced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024" y="5260160"/>
                <a:ext cx="8369953" cy="1107996"/>
              </a:xfrm>
              <a:prstGeom prst="rect">
                <a:avLst/>
              </a:prstGeom>
              <a:blipFill rotWithShape="0">
                <a:blip r:embed="rId7"/>
                <a:stretch>
                  <a:fillRect l="-2183" t="-8791" b="-5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3355823" y="1931336"/>
            <a:ext cx="1928064" cy="915399"/>
            <a:chOff x="-1829592" y="705555"/>
            <a:chExt cx="1928064" cy="915399"/>
          </a:xfrm>
        </p:grpSpPr>
        <p:sp>
          <p:nvSpPr>
            <p:cNvPr id="28" name="Rectangle 27"/>
            <p:cNvSpPr/>
            <p:nvPr/>
          </p:nvSpPr>
          <p:spPr>
            <a:xfrm>
              <a:off x="-1829592" y="705555"/>
              <a:ext cx="1928064" cy="915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1812625" y="762568"/>
              <a:ext cx="1911096" cy="768096"/>
              <a:chOff x="-1682496" y="932688"/>
              <a:chExt cx="1911096" cy="768096"/>
            </a:xfrm>
            <a:solidFill>
              <a:schemeClr val="tx2">
                <a:lumMod val="60000"/>
                <a:lumOff val="40000"/>
              </a:schemeClr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Oval 4"/>
                  <p:cNvSpPr/>
                  <p:nvPr/>
                </p:nvSpPr>
                <p:spPr>
                  <a:xfrm>
                    <a:off x="-1682496" y="932688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5" name="Oval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682496" y="932688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Oval 19"/>
                  <p:cNvSpPr/>
                  <p:nvPr/>
                </p:nvSpPr>
                <p:spPr>
                  <a:xfrm>
                    <a:off x="-539496" y="932688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0" name="Oval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539496" y="932688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" name="Group 9"/>
          <p:cNvGrpSpPr/>
          <p:nvPr/>
        </p:nvGrpSpPr>
        <p:grpSpPr>
          <a:xfrm>
            <a:off x="2776802" y="3875045"/>
            <a:ext cx="3086109" cy="915399"/>
            <a:chOff x="-2332610" y="3591151"/>
            <a:chExt cx="3086109" cy="915399"/>
          </a:xfrm>
        </p:grpSpPr>
        <p:sp>
          <p:nvSpPr>
            <p:cNvPr id="9" name="Rectangle 8"/>
            <p:cNvSpPr/>
            <p:nvPr/>
          </p:nvSpPr>
          <p:spPr>
            <a:xfrm>
              <a:off x="-2332610" y="3591151"/>
              <a:ext cx="3086109" cy="915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-2332610" y="3678034"/>
              <a:ext cx="3086109" cy="768096"/>
              <a:chOff x="-2117448" y="2704851"/>
              <a:chExt cx="3086109" cy="768096"/>
            </a:xfrm>
            <a:solidFill>
              <a:schemeClr val="tx2">
                <a:lumMod val="60000"/>
                <a:lumOff val="40000"/>
              </a:schemeClr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Oval 20"/>
                  <p:cNvSpPr/>
                  <p:nvPr/>
                </p:nvSpPr>
                <p:spPr>
                  <a:xfrm>
                    <a:off x="-2117448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1" name="Oval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117448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Oval 22"/>
                  <p:cNvSpPr/>
                  <p:nvPr/>
                </p:nvSpPr>
                <p:spPr>
                  <a:xfrm>
                    <a:off x="-974448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3" name="Oval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974448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Oval 23"/>
                  <p:cNvSpPr/>
                  <p:nvPr/>
                </p:nvSpPr>
                <p:spPr>
                  <a:xfrm>
                    <a:off x="200565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4" name="Oval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565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33" name="Straight Arrow Connector 32"/>
          <p:cNvCxnSpPr>
            <a:stCxn id="9" idx="0"/>
            <a:endCxn id="28" idx="2"/>
          </p:cNvCxnSpPr>
          <p:nvPr/>
        </p:nvCxnSpPr>
        <p:spPr>
          <a:xfrm flipH="1" flipV="1">
            <a:off x="4319856" y="2846734"/>
            <a:ext cx="1" cy="1028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90759" y="3174774"/>
            <a:ext cx="209666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Possibly many layers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24"/>
              <p:cNvSpPr/>
              <p:nvPr/>
            </p:nvSpPr>
            <p:spPr>
              <a:xfrm>
                <a:off x="2115167" y="2860153"/>
                <a:ext cx="768096" cy="768096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𝑑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Oval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67" y="2860153"/>
                <a:ext cx="768096" cy="768096"/>
              </a:xfrm>
              <a:prstGeom prst="ellipse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>
            <a:stCxn id="21" idx="1"/>
          </p:cNvCxnSpPr>
          <p:nvPr/>
        </p:nvCxnSpPr>
        <p:spPr>
          <a:xfrm flipH="1" flipV="1">
            <a:off x="2626446" y="3627200"/>
            <a:ext cx="262841" cy="4472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3" idx="1"/>
            <a:endCxn id="25" idx="5"/>
          </p:cNvCxnSpPr>
          <p:nvPr/>
        </p:nvCxnSpPr>
        <p:spPr>
          <a:xfrm flipH="1" flipV="1">
            <a:off x="2770778" y="3515764"/>
            <a:ext cx="1261508" cy="5586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5" idx="7"/>
            <a:endCxn id="5" idx="3"/>
          </p:cNvCxnSpPr>
          <p:nvPr/>
        </p:nvCxnSpPr>
        <p:spPr>
          <a:xfrm flipV="1">
            <a:off x="2770779" y="2643960"/>
            <a:ext cx="714497" cy="3286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995842" y="1606477"/>
                <a:ext cx="13510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trike="sngStrike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trike="sngStrike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i="1" strike="sngStrike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i="1" strike="sngStrik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 strike="sngStrik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i="1" strike="sngStrik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i="1" strike="sngStrike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1" strike="sngStrike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𝐰</m:t>
                          </m:r>
                        </m:e>
                        <m:sup>
                          <m:r>
                            <a:rPr lang="en-US" i="1" strike="sngStrike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b="1" strike="sngStrik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charset="0"/>
                        </a:rPr>
                        <m:t>𝐱</m:t>
                      </m:r>
                      <m:r>
                        <a:rPr lang="en-US" i="1" strike="sngStrik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trike="sngStrike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841" y="1606476"/>
                <a:ext cx="1351075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3604" t="-2222" r="-5856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82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3863182"/>
            <a:ext cx="8193024" cy="12391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847062"/>
            <a:ext cx="11379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 Logic-Driven Framework for Consistency of Neural Models.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Tao Li, Vivek Gupta,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Maitrey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Mehta and Vivek Srikumar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EMNLP,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2019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Structured Tuning for Semantic Role Labeling.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Tao Li,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Parth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Anand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Jawale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Martha Palmer and Vivek Srikumar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ACL, 2020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851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Unifying data &amp; knowledge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500" dirty="0" smtClean="0"/>
                  <a:t>Examples and constraints, together, a collection of rules of the form</a:t>
                </a:r>
                <a:endParaRPr lang="en-US" sz="250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∀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→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𝑅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 smtClean="0"/>
                  <a:t>Labeled examples are predicates </a:t>
                </a:r>
                <a:r>
                  <a:rPr lang="en-US" sz="2500" dirty="0"/>
                  <a:t>about </a:t>
                </a:r>
                <a:r>
                  <a:rPr lang="en-US" sz="2500" dirty="0" smtClean="0"/>
                  <a:t>examples</a:t>
                </a:r>
                <a:endParaRPr lang="en-US" sz="2500" dirty="0"/>
              </a:p>
              <a:p>
                <a:pPr lvl="1"/>
                <a:r>
                  <a:rPr lang="en-US" sz="2500" dirty="0"/>
                  <a:t>e.g. 	</a:t>
                </a:r>
                <a:r>
                  <a:rPr lang="en-US" sz="2500" dirty="0" smtClean="0"/>
                  <a:t>If a premise-hypothesis pair (P,H) is labeled as an entailment, then we have the predicate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500" dirty="0">
                        <a:latin typeface="Cambria Math" charset="0"/>
                        <a:ea typeface="Courier" charset="0"/>
                        <a:cs typeface="Courier" charset="0"/>
                      </a:rPr>
                      <m:t>Entail</m:t>
                    </m:r>
                    <m:d>
                      <m:dPr>
                        <m:ctrlPr>
                          <a:rPr lang="en-US" sz="25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r>
                          <a:rPr lang="en-US" sz="25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𝑃</m:t>
                        </m:r>
                        <m:r>
                          <a:rPr lang="en-US" sz="25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, </m:t>
                        </m:r>
                        <m:r>
                          <a:rPr lang="en-US" sz="25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en-US" sz="2500" dirty="0"/>
                  <a:t> or, equivalently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charset="0"/>
                      </a:rPr>
                      <m:t>⊤→</m:t>
                    </m:r>
                    <m:r>
                      <m:rPr>
                        <m:sty m:val="p"/>
                      </m:rPr>
                      <a:rPr lang="en-US" sz="2500" dirty="0">
                        <a:latin typeface="Cambria Math" charset="0"/>
                      </a:rPr>
                      <m:t>Entail</m:t>
                    </m:r>
                    <m:r>
                      <a:rPr lang="en-US" sz="2500" i="1" dirty="0">
                        <a:latin typeface="Cambria Math" charset="0"/>
                      </a:rPr>
                      <m:t>(</m:t>
                    </m:r>
                    <m:r>
                      <a:rPr lang="en-US" sz="2500" i="1" dirty="0">
                        <a:latin typeface="Cambria Math" charset="0"/>
                      </a:rPr>
                      <m:t>𝑃</m:t>
                    </m:r>
                    <m:r>
                      <a:rPr lang="en-US" sz="2500" i="1" dirty="0">
                        <a:latin typeface="Cambria Math" charset="0"/>
                      </a:rPr>
                      <m:t>, </m:t>
                    </m:r>
                    <m:r>
                      <a:rPr lang="en-US" sz="2500" i="1" dirty="0">
                        <a:latin typeface="Cambria Math" charset="0"/>
                      </a:rPr>
                      <m:t>𝐻</m:t>
                    </m:r>
                    <m:r>
                      <a:rPr lang="en-US" sz="2500" i="1" dirty="0">
                        <a:latin typeface="Cambria Math" charset="0"/>
                      </a:rPr>
                      <m:t>)</m:t>
                    </m:r>
                  </m:oMath>
                </a14:m>
                <a:endParaRPr lang="en-US" sz="2500" dirty="0"/>
              </a:p>
              <a:p>
                <a:pPr lvl="1"/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 smtClean="0"/>
                  <a:t>Knowledge can be written as rules as well</a:t>
                </a:r>
                <a:endParaRPr lang="en-US" sz="2500" dirty="0"/>
              </a:p>
              <a:p>
                <a:pPr lvl="1"/>
                <a:r>
                  <a:rPr lang="en-US" sz="2500" dirty="0"/>
                  <a:t>e.g.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500">
                        <a:latin typeface="Cambria Math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charset="0"/>
                          </a:rPr>
                          <m:t>𝑃</m:t>
                        </m:r>
                        <m:r>
                          <a:rPr lang="en-US" sz="2500" i="1">
                            <a:latin typeface="Cambria Math" charset="0"/>
                          </a:rPr>
                          <m:t>,</m:t>
                        </m:r>
                        <m:r>
                          <a:rPr lang="en-US" sz="2500" i="1">
                            <a:latin typeface="Cambria Math" charset="0"/>
                          </a:rPr>
                          <m:t>𝐻</m:t>
                        </m:r>
                      </m:e>
                    </m:d>
                    <m:r>
                      <a:rPr lang="en-US" sz="2500" i="1">
                        <a:latin typeface="Cambria Math" charset="0"/>
                      </a:rPr>
                      <m:t>∧</m:t>
                    </m:r>
                    <m:r>
                      <m:rPr>
                        <m:sty m:val="p"/>
                      </m:rPr>
                      <a:rPr lang="en-US" sz="2500">
                        <a:latin typeface="Cambria Math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charset="0"/>
                          </a:rPr>
                          <m:t>𝐻</m:t>
                        </m:r>
                        <m:r>
                          <a:rPr lang="en-US" sz="2500" i="1">
                            <a:latin typeface="Cambria Math" charset="0"/>
                          </a:rPr>
                          <m:t>, </m:t>
                        </m:r>
                        <m:r>
                          <a:rPr lang="en-US" sz="2500" i="1">
                            <a:latin typeface="Cambria Math" charset="0"/>
                          </a:rPr>
                          <m:t>𝑍</m:t>
                        </m:r>
                      </m:e>
                    </m:d>
                    <m:r>
                      <a:rPr lang="en-US" sz="2500" i="1">
                        <a:latin typeface="Cambria Math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500">
                        <a:latin typeface="Cambria Math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charset="0"/>
                          </a:rPr>
                          <m:t>𝑃</m:t>
                        </m:r>
                        <m:r>
                          <a:rPr lang="en-US" sz="2500" i="1">
                            <a:latin typeface="Cambria Math" charset="0"/>
                          </a:rPr>
                          <m:t>, </m:t>
                        </m:r>
                        <m:r>
                          <a:rPr lang="en-US" sz="2500" i="1">
                            <a:latin typeface="Cambria Math" charset="0"/>
                          </a:rPr>
                          <m:t>𝑍</m:t>
                        </m:r>
                      </m:e>
                    </m:d>
                  </m:oMath>
                </a14:m>
                <a:endParaRPr lang="en-US" sz="2500" dirty="0"/>
              </a:p>
              <a:p>
                <a:pPr lvl="1"/>
                <a:r>
                  <a:rPr lang="en-US" sz="2500" dirty="0"/>
                  <a:t>Universally quantified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89" t="-1078" b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706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Encouraging consistency of models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∀</m:t>
                      </m:r>
                      <m:r>
                        <a:rPr lang="en-US" sz="36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charset="0"/>
                        </a:rPr>
                        <m:t>, </m:t>
                      </m:r>
                      <m:r>
                        <a:rPr lang="en-US" sz="3600" i="1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3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3600" i="1">
                          <a:latin typeface="Cambria Math" charset="0"/>
                        </a:rPr>
                        <m:t>→</m:t>
                      </m:r>
                      <m:r>
                        <a:rPr lang="en-US" sz="3600" i="1">
                          <a:latin typeface="Cambria Math" charset="0"/>
                        </a:rPr>
                        <m:t>𝑅</m:t>
                      </m:r>
                      <m:r>
                        <a:rPr lang="en-US" sz="3600" i="1">
                          <a:latin typeface="Cambria Math" charset="0"/>
                        </a:rPr>
                        <m:t>(</m:t>
                      </m:r>
                      <m:r>
                        <a:rPr lang="en-US" sz="3600" i="1"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chemeClr val="accent1"/>
                    </a:solidFill>
                  </a:rPr>
                  <a:t>Learning 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goal</a:t>
                </a:r>
                <a:r>
                  <a:rPr lang="en-US" dirty="0" smtClean="0"/>
                  <a:t>:  Prefer models that set </a:t>
                </a:r>
                <a:r>
                  <a:rPr lang="en-US" dirty="0" smtClean="0"/>
                  <a:t>all the rules of this form to </a:t>
                </a:r>
                <a:r>
                  <a:rPr lang="en-US" dirty="0" smtClean="0"/>
                  <a:t>be </a:t>
                </a:r>
                <a:r>
                  <a:rPr lang="en-US" dirty="0" smtClean="0"/>
                  <a:t>true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chemeClr val="accent1"/>
                    </a:solidFill>
                  </a:rPr>
                  <a:t>Or 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alternatively</a:t>
                </a:r>
                <a:r>
                  <a:rPr lang="en-US" dirty="0" smtClean="0"/>
                  <a:t>: Find models maximize a t-norm </a:t>
                </a:r>
                <a:r>
                  <a:rPr lang="en-US" dirty="0" smtClean="0"/>
                  <a:t>relaxation</a:t>
                </a: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336142" y="5158647"/>
            <a:ext cx="3050002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  <a:latin typeface="+mj-lt"/>
              </a:rPr>
              <a:t>Inconsistency losses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50431" y="5802998"/>
            <a:ext cx="6821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Use any neural model, any library and any optimizer</a:t>
            </a:r>
          </a:p>
          <a:p>
            <a:pPr algn="ctr"/>
            <a:r>
              <a:rPr lang="en-US" dirty="0">
                <a:latin typeface="+mj-lt"/>
              </a:rPr>
              <a:t>Product t-norm + labeled examples gives cross entropy loss</a:t>
            </a:r>
          </a:p>
        </p:txBody>
      </p:sp>
    </p:spTree>
    <p:extLst>
      <p:ext uri="{BB962C8B-B14F-4D97-AF65-F5344CB8AC3E}">
        <p14:creationId xmlns:p14="http://schemas.microsoft.com/office/powerpoint/2010/main" val="71331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rules help neural networks?</a:t>
            </a:r>
            <a:endParaRPr lang="e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47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2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Natural Language Inference</a:t>
            </a:r>
            <a:endParaRPr lang="en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ym typeface="Roboto"/>
              </a:rPr>
              <a:t>SNLI dataset, decomposable attention model </a:t>
            </a:r>
            <a:r>
              <a:rPr lang="en-US" sz="2300" dirty="0">
                <a:sym typeface="Roboto"/>
              </a:rPr>
              <a:t>[</a:t>
            </a:r>
            <a:r>
              <a:rPr lang="en-US" sz="2300" dirty="0" smtClean="0">
                <a:sym typeface="Roboto"/>
              </a:rPr>
              <a:t>Parikh </a:t>
            </a:r>
            <a:r>
              <a:rPr lang="en-US" sz="2300" dirty="0">
                <a:sym typeface="Roboto"/>
              </a:rPr>
              <a:t>et al </a:t>
            </a:r>
            <a:r>
              <a:rPr lang="en-US" sz="2300" dirty="0" smtClean="0">
                <a:sym typeface="Roboto"/>
              </a:rPr>
              <a:t>2016]</a:t>
            </a:r>
            <a:endParaRPr lang="en-US" dirty="0" smtClean="0">
              <a:sym typeface="Roboto"/>
            </a:endParaRPr>
          </a:p>
          <a:p>
            <a:pPr marL="0" indent="0">
              <a:buNone/>
            </a:pPr>
            <a:endParaRPr lang="en-US" dirty="0" smtClean="0">
              <a:sym typeface="Roboto"/>
            </a:endParaRPr>
          </a:p>
          <a:p>
            <a:pPr marL="0" indent="0">
              <a:buNone/>
            </a:pPr>
            <a:r>
              <a:rPr lang="en-US" dirty="0" smtClean="0">
                <a:sym typeface="Roboto"/>
              </a:rPr>
              <a:t>Two constraints (formalized in first order logic):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ea typeface="Courier" charset="0"/>
                <a:cs typeface="Courier" charset="0"/>
              </a:rPr>
              <a:t>If </a:t>
            </a:r>
            <a:r>
              <a:rPr lang="en-US" dirty="0" smtClean="0">
                <a:ea typeface="Courier" charset="0"/>
                <a:cs typeface="Courier" charset="0"/>
              </a:rPr>
              <a:t>two words are related, they should be aligned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ea typeface="Courier" charset="0"/>
                <a:cs typeface="Courier" charset="0"/>
              </a:rPr>
              <a:t>If </a:t>
            </a:r>
            <a:r>
              <a:rPr lang="en-US" dirty="0">
                <a:ea typeface="Courier" charset="0"/>
                <a:cs typeface="Courier" charset="0"/>
              </a:rPr>
              <a:t>no content word in the hypothesis is aligned, then the label </a:t>
            </a:r>
            <a:r>
              <a:rPr lang="en-US" dirty="0" smtClean="0">
                <a:ea typeface="Courier" charset="0"/>
                <a:cs typeface="Courier" charset="0"/>
              </a:rPr>
              <a:t>cannot </a:t>
            </a:r>
            <a:r>
              <a:rPr lang="en-US" dirty="0">
                <a:ea typeface="Courier" charset="0"/>
                <a:cs typeface="Courier" charset="0"/>
              </a:rPr>
              <a:t>be </a:t>
            </a:r>
            <a:r>
              <a:rPr lang="en-US" dirty="0" smtClean="0">
                <a:solidFill>
                  <a:schemeClr val="accent1"/>
                </a:solidFill>
                <a:ea typeface="Courier" charset="0"/>
                <a:cs typeface="Courier" charset="0"/>
              </a:rPr>
              <a:t>Entail</a:t>
            </a:r>
            <a:endParaRPr lang="en-US" dirty="0"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-1309"/>
            <a:ext cx="4755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latin typeface="+mj-lt"/>
              </a:rPr>
              <a:t>Case Study</a:t>
            </a:r>
            <a:r>
              <a:rPr lang="en-US" dirty="0">
                <a:latin typeface="+mj-lt"/>
              </a:rPr>
              <a:t> 1</a:t>
            </a:r>
            <a:r>
              <a:rPr lang="en" dirty="0">
                <a:latin typeface="+mj-lt"/>
              </a:rPr>
              <a:t>: </a:t>
            </a:r>
            <a:r>
              <a:rPr lang="en-US" dirty="0">
                <a:latin typeface="+mj-lt"/>
              </a:rPr>
              <a:t> Augmenting a </a:t>
            </a:r>
            <a:r>
              <a:rPr lang="en-US" dirty="0" smtClean="0">
                <a:latin typeface="+mj-lt"/>
              </a:rPr>
              <a:t>network [ACL 2019]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512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6628" y="2683569"/>
            <a:ext cx="44314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Date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: May 28, 585 BCE</a:t>
            </a:r>
            <a:br>
              <a:rPr lang="en-US" sz="3200" dirty="0" smtClean="0">
                <a:solidFill>
                  <a:schemeClr val="bg1"/>
                </a:solidFill>
                <a:latin typeface="+mj-lt"/>
              </a:rPr>
            </a:b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Time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: Late afternoon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Location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: Ancient Greece</a:t>
            </a:r>
            <a:endParaRPr lang="en-US" sz="3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88668"/>
            <a:ext cx="3305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Photo Credit: </a:t>
            </a:r>
            <a:r>
              <a:rPr lang="en-US" sz="1600" dirty="0" err="1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flickr.com</a:t>
            </a:r>
            <a:r>
              <a:rPr lang="en-US" sz="16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/</a:t>
            </a:r>
            <a:r>
              <a:rPr lang="en-US" sz="1600" dirty="0" err="1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nasahqphoto</a:t>
            </a:r>
            <a:endParaRPr lang="en-US" sz="16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Results</a:t>
            </a:r>
            <a:r>
              <a:rPr lang="en" dirty="0"/>
              <a:t>: </a:t>
            </a:r>
            <a:r>
              <a:rPr lang="en-US" dirty="0" smtClean="0"/>
              <a:t>Natural Language Inference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88442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442476" y="2233990"/>
            <a:ext cx="5484871" cy="1449087"/>
            <a:chOff x="918475" y="1794735"/>
            <a:chExt cx="5484871" cy="1449087"/>
          </a:xfrm>
        </p:grpSpPr>
        <p:cxnSp>
          <p:nvCxnSpPr>
            <p:cNvPr id="6" name="Google Shape;298;p34"/>
            <p:cNvCxnSpPr/>
            <p:nvPr/>
          </p:nvCxnSpPr>
          <p:spPr>
            <a:xfrm rot="10800000" flipH="1">
              <a:off x="918475" y="2984622"/>
              <a:ext cx="650700" cy="259200"/>
            </a:xfrm>
            <a:prstGeom prst="straightConnector1">
              <a:avLst/>
            </a:prstGeom>
            <a:ln w="3175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" name="Google Shape;298;p34"/>
            <p:cNvCxnSpPr/>
            <p:nvPr/>
          </p:nvCxnSpPr>
          <p:spPr>
            <a:xfrm rot="10800000" flipH="1">
              <a:off x="2670734" y="2540918"/>
              <a:ext cx="650700" cy="259200"/>
            </a:xfrm>
            <a:prstGeom prst="straightConnector1">
              <a:avLst/>
            </a:prstGeom>
            <a:ln w="3175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" name="Google Shape;298;p34"/>
            <p:cNvCxnSpPr/>
            <p:nvPr/>
          </p:nvCxnSpPr>
          <p:spPr>
            <a:xfrm rot="10800000" flipH="1">
              <a:off x="4179797" y="2053935"/>
              <a:ext cx="650700" cy="259200"/>
            </a:xfrm>
            <a:prstGeom prst="straightConnector1">
              <a:avLst/>
            </a:prstGeom>
            <a:ln w="3175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9" name="Google Shape;298;p34"/>
            <p:cNvCxnSpPr/>
            <p:nvPr/>
          </p:nvCxnSpPr>
          <p:spPr>
            <a:xfrm rot="10800000" flipH="1">
              <a:off x="5752646" y="1794735"/>
              <a:ext cx="650700" cy="259200"/>
            </a:xfrm>
            <a:prstGeom prst="straightConnector1">
              <a:avLst/>
            </a:prstGeom>
            <a:ln w="3175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11" name="Google Shape;294;p34"/>
          <p:cNvSpPr txBox="1"/>
          <p:nvPr/>
        </p:nvSpPr>
        <p:spPr>
          <a:xfrm>
            <a:off x="1955178" y="1420500"/>
            <a:ext cx="2879796" cy="4125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1. Constraints help</a:t>
            </a:r>
            <a:endParaRPr sz="2000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295;p34"/>
          <p:cNvSpPr txBox="1"/>
          <p:nvPr/>
        </p:nvSpPr>
        <p:spPr>
          <a:xfrm>
            <a:off x="1981201" y="1901589"/>
            <a:ext cx="3210229" cy="66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2. 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Large</a:t>
            </a:r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r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 improvement</a:t>
            </a:r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s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 if training data is limited (~</a:t>
            </a:r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3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%)</a:t>
            </a:r>
            <a:endParaRPr lang="en-US" sz="2000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3" name="Oval 12"/>
          <p:cNvSpPr/>
          <p:nvPr/>
        </p:nvSpPr>
        <p:spPr>
          <a:xfrm rot="20545449">
            <a:off x="2068486" y="3473845"/>
            <a:ext cx="1574582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008297" y="1371520"/>
            <a:ext cx="3471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3. 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With 0.5M data, constraints don’t help, or even slightly hurt</a:t>
            </a:r>
          </a:p>
        </p:txBody>
      </p:sp>
      <p:sp>
        <p:nvSpPr>
          <p:cNvPr id="16" name="Oval 15"/>
          <p:cNvSpPr/>
          <p:nvPr/>
        </p:nvSpPr>
        <p:spPr>
          <a:xfrm rot="21314120">
            <a:off x="8471113" y="1771102"/>
            <a:ext cx="1574582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356;p38"/>
          <p:cNvSpPr txBox="1"/>
          <p:nvPr/>
        </p:nvSpPr>
        <p:spPr>
          <a:xfrm>
            <a:off x="8389828" y="3148930"/>
            <a:ext cx="2139562" cy="9984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Have very large dataset? Just believe the data.</a:t>
            </a:r>
            <a:endParaRPr sz="2000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-1309"/>
            <a:ext cx="4755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latin typeface="+mj-lt"/>
              </a:rPr>
              <a:t>Case Study</a:t>
            </a:r>
            <a:r>
              <a:rPr lang="en-US" dirty="0">
                <a:latin typeface="+mj-lt"/>
              </a:rPr>
              <a:t> 1</a:t>
            </a:r>
            <a:r>
              <a:rPr lang="en" dirty="0">
                <a:latin typeface="+mj-lt"/>
              </a:rPr>
              <a:t>: </a:t>
            </a:r>
            <a:r>
              <a:rPr lang="en-US" dirty="0">
                <a:latin typeface="+mj-lt"/>
              </a:rPr>
              <a:t> Augmenting a </a:t>
            </a:r>
            <a:r>
              <a:rPr lang="en-US" dirty="0" smtClean="0">
                <a:latin typeface="+mj-lt"/>
              </a:rPr>
              <a:t>network [ACL 2019]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016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4" grpId="0"/>
      <p:bldP spid="16" grpId="0" animBg="1"/>
      <p:bldP spid="1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Inconsistency of NLI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sz="2600" dirty="0"/>
                  <a:t>BERT based models for SNLI &amp; </a:t>
                </a:r>
                <a:r>
                  <a:rPr lang="en-US" sz="2600" dirty="0" err="1"/>
                  <a:t>MultiNLI</a:t>
                </a:r>
                <a:r>
                  <a:rPr lang="en-US" sz="2600" dirty="0"/>
                  <a:t> datasets</a:t>
                </a:r>
              </a:p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endParaRPr lang="en-US" sz="2600" dirty="0"/>
              </a:p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sz="2600" dirty="0"/>
                  <a:t>Two kinds of </a:t>
                </a:r>
                <a:r>
                  <a:rPr lang="en-US" sz="2600" dirty="0" err="1"/>
                  <a:t>regularizers</a:t>
                </a:r>
                <a:r>
                  <a:rPr lang="en-US" sz="2600" dirty="0"/>
                  <a:t> from constraints</a:t>
                </a:r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r>
                  <a:rPr lang="en-US" sz="2600" dirty="0"/>
                  <a:t>Symmetry: </a:t>
                </a:r>
                <a:endParaRPr lang="en-US" sz="2600" i="1" dirty="0">
                  <a:latin typeface="Cambria Math" charset="0"/>
                </a:endParaRPr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charset="0"/>
                        </a:rPr>
                        <m:t>∀</m:t>
                      </m:r>
                      <m:r>
                        <a:rPr lang="en-US" sz="2600" i="1">
                          <a:latin typeface="Cambria Math" charset="0"/>
                        </a:rPr>
                        <m:t>𝑃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a:rPr lang="en-US" sz="2600" i="1">
                          <a:latin typeface="Cambria Math" charset="0"/>
                        </a:rPr>
                        <m:t>𝐻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Contradict</m:t>
                      </m:r>
                      <m:d>
                        <m:dPr>
                          <m:ctrlPr>
                            <a:rPr lang="en-US" sz="2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↔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Contradict</m:t>
                      </m:r>
                      <m:r>
                        <a:rPr lang="en-US" sz="2600" i="1">
                          <a:latin typeface="Cambria Math" charset="0"/>
                        </a:rPr>
                        <m:t>(</m:t>
                      </m:r>
                      <m:r>
                        <a:rPr lang="en-US" sz="2600" i="1">
                          <a:latin typeface="Cambria Math" charset="0"/>
                        </a:rPr>
                        <m:t>𝐻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a:rPr lang="en-US" sz="2600" i="1">
                          <a:latin typeface="Cambria Math" charset="0"/>
                        </a:rPr>
                        <m:t>𝑃</m:t>
                      </m:r>
                      <m:r>
                        <a:rPr lang="en-US" sz="26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600" dirty="0"/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endParaRPr lang="en-US" sz="2600" dirty="0"/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r>
                  <a:rPr lang="en-US" sz="2600" dirty="0"/>
                  <a:t>Four transitivity constraints of the form</a:t>
                </a:r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∧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 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𝑍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 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sz="2600" dirty="0"/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33"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0" y="0"/>
            <a:ext cx="482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Case study 2: Regularizing </a:t>
            </a:r>
            <a:r>
              <a:rPr lang="en-US" dirty="0" smtClean="0">
                <a:latin typeface="+mj-lt"/>
              </a:rPr>
              <a:t>learning [EMNLP 2019]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612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Results: Inconsistency of NLI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7864211"/>
              </p:ext>
            </p:extLst>
          </p:nvPr>
        </p:nvGraphicFramePr>
        <p:xfrm>
          <a:off x="1981200" y="1600201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0925632"/>
              </p:ext>
            </p:extLst>
          </p:nvPr>
        </p:nvGraphicFramePr>
        <p:xfrm>
          <a:off x="6172200" y="1600201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44616" y="4374361"/>
            <a:ext cx="596855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1. Merely adding more data does not make models consistent</a:t>
            </a:r>
          </a:p>
          <a:p>
            <a:r>
              <a:rPr lang="en-US" dirty="0">
                <a:latin typeface="+mj-lt"/>
              </a:rPr>
              <a:t>2. </a:t>
            </a:r>
            <a:r>
              <a:rPr lang="en-US" dirty="0" err="1">
                <a:latin typeface="+mj-lt"/>
              </a:rPr>
              <a:t>Regularizers</a:t>
            </a:r>
            <a:r>
              <a:rPr lang="en-US" dirty="0">
                <a:latin typeface="+mj-lt"/>
              </a:rPr>
              <a:t> help with consistency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482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Case study 2: Regularizing learning [EMNLP 2019]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0983" y="1139588"/>
            <a:ext cx="621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Inconsistency represents violation of constraints. Lower is better.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182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and deep learning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Knowledge </a:t>
            </a:r>
            <a:r>
              <a:rPr lang="en-US" dirty="0" smtClean="0"/>
              <a:t>= extra inductive bias </a:t>
            </a:r>
            <a:r>
              <a:rPr lang="en-US" dirty="0" smtClean="0"/>
              <a:t>for</a:t>
            </a:r>
            <a:r>
              <a:rPr lang="en-US" dirty="0" smtClean="0"/>
              <a:t> better models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Successful experiments across many different tasks 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Natural language inference 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Question answering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Text chunking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Semantic role </a:t>
            </a:r>
            <a:r>
              <a:rPr lang="en-US" dirty="0" smtClean="0"/>
              <a:t>labeling</a:t>
            </a:r>
            <a:endParaRPr lang="en-US" dirty="0"/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endParaRPr lang="en-US" dirty="0"/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32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</a:t>
            </a:r>
            <a:r>
              <a:rPr lang="en-US" dirty="0" smtClean="0"/>
              <a:t>knowledge-driven reasoning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0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are really good at understanding tabular data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528213"/>
              </p:ext>
            </p:extLst>
          </p:nvPr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/>
                <a:gridCol w="2408321"/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(FEI)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35842" y="1713905"/>
            <a:ext cx="55465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When </a:t>
            </a:r>
            <a:r>
              <a:rPr lang="en-US" sz="2400" dirty="0" smtClean="0">
                <a:latin typeface="+mj-lt"/>
              </a:rPr>
              <a:t>phrases/numbers </a:t>
            </a:r>
            <a:r>
              <a:rPr lang="en-US" sz="2400" dirty="0">
                <a:latin typeface="+mj-lt"/>
              </a:rPr>
              <a:t>are </a:t>
            </a:r>
            <a:r>
              <a:rPr lang="en-US" sz="2400" dirty="0" smtClean="0">
                <a:latin typeface="+mj-lt"/>
              </a:rPr>
              <a:t>placed in a tabular layout, </a:t>
            </a:r>
            <a:r>
              <a:rPr lang="en-US" sz="2400" dirty="0">
                <a:latin typeface="+mj-lt"/>
              </a:rPr>
              <a:t>we almost always automatically know how to interpret </a:t>
            </a:r>
            <a:r>
              <a:rPr lang="en-US" sz="2400" dirty="0" smtClean="0">
                <a:latin typeface="+mj-lt"/>
              </a:rPr>
              <a:t>them correctly</a:t>
            </a:r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We call upon prior knowledge about the world and common sense to understand such </a:t>
            </a:r>
            <a:r>
              <a:rPr lang="en-US" sz="2400" dirty="0" smtClean="0">
                <a:latin typeface="+mj-lt"/>
              </a:rPr>
              <a:t>data</a:t>
            </a:r>
          </a:p>
          <a:p>
            <a:endParaRPr lang="en-US" sz="2400" dirty="0" smtClean="0">
              <a:latin typeface="+mj-lt"/>
            </a:endParaRPr>
          </a:p>
          <a:p>
            <a:endParaRPr lang="en-US" sz="2400" b="1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b="1" dirty="0" smtClean="0">
                <a:solidFill>
                  <a:schemeClr val="accent1"/>
                </a:solidFill>
                <a:latin typeface="+mj-lt"/>
              </a:rPr>
              <a:t>May </a:t>
            </a:r>
            <a:r>
              <a:rPr lang="en-US" sz="2400" b="1" dirty="0" smtClean="0">
                <a:solidFill>
                  <a:schemeClr val="accent1"/>
                </a:solidFill>
                <a:latin typeface="+mj-lt"/>
              </a:rPr>
              <a:t>compose multiple </a:t>
            </a:r>
            <a:r>
              <a:rPr lang="en-US" sz="2400" b="1" dirty="0" smtClean="0">
                <a:solidFill>
                  <a:schemeClr val="accent1"/>
                </a:solidFill>
                <a:latin typeface="+mj-lt"/>
              </a:rPr>
              <a:t>kinds of inferences</a:t>
            </a:r>
          </a:p>
        </p:txBody>
      </p:sp>
    </p:spTree>
    <p:extLst>
      <p:ext uri="{BB962C8B-B14F-4D97-AF65-F5344CB8AC3E}">
        <p14:creationId xmlns:p14="http://schemas.microsoft.com/office/powerpoint/2010/main" val="61922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Test for reasoning using such tables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397682"/>
              </p:ext>
            </p:extLst>
          </p:nvPr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/>
                <a:gridCol w="2408321"/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(FEI)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87188" y="1588168"/>
            <a:ext cx="63165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From this table, what can we say about the following </a:t>
            </a:r>
            <a:r>
              <a:rPr lang="en-US" dirty="0" smtClean="0">
                <a:latin typeface="+mj-lt"/>
              </a:rPr>
              <a:t>sentences?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“</a:t>
            </a:r>
            <a:r>
              <a:rPr lang="en-GB" i="1" dirty="0" smtClean="0">
                <a:solidFill>
                  <a:srgbClr val="000000"/>
                </a:solidFill>
                <a:latin typeface="+mj-lt"/>
              </a:rPr>
              <a:t>Both 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men and women compete in the sport of Dressage</a:t>
            </a:r>
            <a:r>
              <a:rPr lang="en-GB" i="1" dirty="0" smtClean="0">
                <a:solidFill>
                  <a:srgbClr val="000000"/>
                </a:solidFill>
                <a:latin typeface="+mj-lt"/>
              </a:rPr>
              <a:t>.”</a:t>
            </a:r>
          </a:p>
          <a:p>
            <a:pPr lvl="1"/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  <a:p>
            <a:pPr marL="342900" indent="-342900">
              <a:buFont typeface="+mj-lt"/>
              <a:buAutoNum type="arabicPeriod"/>
            </a:pPr>
            <a:endParaRPr lang="en-GB" dirty="0" smtClean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“FEI 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governs dressage only in the  U.S</a:t>
            </a:r>
            <a:r>
              <a:rPr lang="en-GB" dirty="0" smtClean="0">
                <a:solidFill>
                  <a:srgbClr val="000000"/>
                </a:solidFill>
                <a:latin typeface="+mj-lt"/>
              </a:rPr>
              <a:t>.</a:t>
            </a:r>
            <a:r>
              <a:rPr lang="en-GB" i="1" dirty="0" smtClean="0">
                <a:solidFill>
                  <a:srgbClr val="000000"/>
                </a:solidFill>
                <a:latin typeface="+mj-lt"/>
              </a:rPr>
              <a:t>”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  <a:endParaRPr lang="en-GB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Test for reasoning using such tables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47604"/>
              </p:ext>
            </p:extLst>
          </p:nvPr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/>
                <a:gridCol w="2408321"/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(FEI)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87188" y="1588168"/>
            <a:ext cx="63165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From this table, what can we say about the following </a:t>
            </a:r>
            <a:r>
              <a:rPr lang="en-US" dirty="0" smtClean="0">
                <a:latin typeface="+mj-lt"/>
              </a:rPr>
              <a:t>sentences?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“</a:t>
            </a:r>
            <a:r>
              <a:rPr lang="en-GB" i="1" dirty="0" smtClean="0">
                <a:solidFill>
                  <a:srgbClr val="000000"/>
                </a:solidFill>
                <a:latin typeface="+mj-lt"/>
              </a:rPr>
              <a:t>Both 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men and women compete in the sport of Dressage</a:t>
            </a:r>
            <a:r>
              <a:rPr lang="en-GB" i="1" dirty="0" smtClean="0">
                <a:solidFill>
                  <a:srgbClr val="000000"/>
                </a:solidFill>
                <a:latin typeface="+mj-lt"/>
              </a:rPr>
              <a:t>.”</a:t>
            </a:r>
          </a:p>
          <a:p>
            <a:pPr lvl="1"/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GB" b="1" dirty="0" smtClean="0">
                <a:solidFill>
                  <a:schemeClr val="accent1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  <a:p>
            <a:pPr marL="342900" indent="-342900">
              <a:buFont typeface="+mj-lt"/>
              <a:buAutoNum type="arabicPeriod"/>
            </a:pPr>
            <a:endParaRPr lang="en-GB" dirty="0" smtClean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“FEI governs dressage only in the  U.S.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”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</p:txBody>
      </p:sp>
      <p:cxnSp>
        <p:nvCxnSpPr>
          <p:cNvPr id="3" name="Straight Arrow Connector 2"/>
          <p:cNvCxnSpPr>
            <a:stCxn id="6" idx="3"/>
          </p:cNvCxnSpPr>
          <p:nvPr/>
        </p:nvCxnSpPr>
        <p:spPr>
          <a:xfrm flipV="1">
            <a:off x="5426242" y="3200400"/>
            <a:ext cx="745958" cy="957824"/>
          </a:xfrm>
          <a:prstGeom prst="straightConnector1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46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Test for reasoning using such tables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005936"/>
              </p:ext>
            </p:extLst>
          </p:nvPr>
        </p:nvGraphicFramePr>
        <p:xfrm>
          <a:off x="609600" y="1417637"/>
          <a:ext cx="4816642" cy="5481175"/>
        </p:xfrm>
        <a:graphic>
          <a:graphicData uri="http://schemas.openxmlformats.org/drawingml/2006/table">
            <a:tbl>
              <a:tblPr/>
              <a:tblGrid>
                <a:gridCol w="2408321"/>
                <a:gridCol w="2408321"/>
              </a:tblGrid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Dressage</a:t>
                      </a:r>
                      <a:endParaRPr lang="en-US" sz="1600" b="1" dirty="0"/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Highest governing body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International Federation for Equestrian Sports (FEI)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Characteristics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Contact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No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841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Team members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Individual and team at international levels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Mixed gender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Yes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4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Equipment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Horse, appropriate horse tack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Venue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Arena, indoor or outdoor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8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Presence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Country or region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Worldwide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Olympic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1912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0889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Paralympic</a:t>
                      </a:r>
                    </a:p>
                  </a:txBody>
                  <a:tcPr marL="65942" marR="65942" marT="32971" marB="3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1996</a:t>
                      </a:r>
                    </a:p>
                  </a:txBody>
                  <a:tcPr marL="65942" marR="65942" marT="32971" marB="32971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87188" y="1588168"/>
            <a:ext cx="63165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From this table, what can we say about the following </a:t>
            </a:r>
            <a:r>
              <a:rPr lang="en-US" dirty="0" smtClean="0">
                <a:latin typeface="+mj-lt"/>
              </a:rPr>
              <a:t>sentences?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“</a:t>
            </a:r>
            <a:r>
              <a:rPr lang="en-GB" i="1" dirty="0" smtClean="0">
                <a:solidFill>
                  <a:srgbClr val="000000"/>
                </a:solidFill>
                <a:latin typeface="+mj-lt"/>
              </a:rPr>
              <a:t>Both 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men and women compete in the sport of Dressage</a:t>
            </a:r>
            <a:r>
              <a:rPr lang="en-GB" i="1" dirty="0" smtClean="0">
                <a:solidFill>
                  <a:srgbClr val="000000"/>
                </a:solidFill>
                <a:latin typeface="+mj-lt"/>
              </a:rPr>
              <a:t>.”</a:t>
            </a:r>
          </a:p>
          <a:p>
            <a:pPr lvl="1"/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GB" b="1" dirty="0" smtClean="0">
                <a:solidFill>
                  <a:schemeClr val="accent1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We can’t say one way or another</a:t>
            </a:r>
          </a:p>
          <a:p>
            <a:pPr marL="342900" indent="-342900">
              <a:buFont typeface="+mj-lt"/>
              <a:buAutoNum type="arabicPeriod"/>
            </a:pPr>
            <a:endParaRPr lang="en-GB" dirty="0" smtClean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“FEI 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governs dressage only in the  U.S</a:t>
            </a:r>
            <a:r>
              <a:rPr lang="en-GB" dirty="0" smtClean="0">
                <a:solidFill>
                  <a:srgbClr val="000000"/>
                </a:solidFill>
                <a:latin typeface="+mj-lt"/>
              </a:rPr>
              <a:t>.</a:t>
            </a:r>
            <a:r>
              <a:rPr lang="en-GB" i="1" dirty="0" smtClean="0">
                <a:solidFill>
                  <a:srgbClr val="000000"/>
                </a:solidFill>
                <a:latin typeface="+mj-lt"/>
              </a:rPr>
              <a:t>”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The sentence is true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GB" b="1" dirty="0">
                <a:solidFill>
                  <a:schemeClr val="accent2"/>
                </a:solidFill>
                <a:latin typeface="+mj-lt"/>
              </a:rPr>
              <a:t>The sentence is not true</a:t>
            </a:r>
          </a:p>
          <a:p>
            <a:pPr marL="800100" lvl="1" indent="-342900">
              <a:buFont typeface="+mj-lt"/>
              <a:buAutoNum type="alphaLcPeriod" startAt="3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We can’t say one way or another</a:t>
            </a:r>
            <a:endParaRPr lang="en-GB" dirty="0" smtClean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426242" y="2141621"/>
            <a:ext cx="782053" cy="1732547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426242" y="4114800"/>
            <a:ext cx="782053" cy="1888959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64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b="1" dirty="0" smtClean="0">
                <a:solidFill>
                  <a:srgbClr val="4472C4"/>
                </a:solidFill>
              </a:rPr>
              <a:t>I</a:t>
            </a:r>
            <a:r>
              <a:rPr lang="en-GB" b="1" dirty="0" smtClean="0">
                <a:solidFill>
                  <a:srgbClr val="4472C4"/>
                </a:solidFill>
              </a:rPr>
              <a:t>NFO</a:t>
            </a:r>
            <a:r>
              <a:rPr lang="en-GB" sz="5400" b="1" dirty="0" smtClean="0">
                <a:solidFill>
                  <a:srgbClr val="4472C4"/>
                </a:solidFill>
              </a:rPr>
              <a:t>T</a:t>
            </a:r>
            <a:r>
              <a:rPr lang="en-GB" b="1" dirty="0" smtClean="0">
                <a:solidFill>
                  <a:srgbClr val="4472C4"/>
                </a:solidFill>
              </a:rPr>
              <a:t>AB</a:t>
            </a:r>
            <a:r>
              <a:rPr lang="en-GB" sz="5400" b="1" dirty="0" smtClean="0">
                <a:solidFill>
                  <a:srgbClr val="4472C4"/>
                </a:solidFill>
              </a:rPr>
              <a:t>S</a:t>
            </a:r>
            <a:r>
              <a:rPr lang="en-GB" sz="5400" dirty="0" smtClean="0"/>
              <a:t>: A one slide 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b="1" dirty="0" smtClean="0">
                <a:solidFill>
                  <a:schemeClr val="accent1"/>
                </a:solidFill>
              </a:rPr>
              <a:t>Goal</a:t>
            </a:r>
            <a:r>
              <a:rPr lang="en-US" sz="2600" dirty="0" smtClean="0"/>
              <a:t>: To study </a:t>
            </a:r>
            <a:r>
              <a:rPr lang="en-US" sz="2600" dirty="0" smtClean="0"/>
              <a:t>reasoning </a:t>
            </a:r>
            <a:r>
              <a:rPr lang="en-US" sz="2600" dirty="0" smtClean="0"/>
              <a:t>about semi-structured, heterogeneous data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26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dirty="0" smtClean="0"/>
              <a:t>A new dataset styled after natural language inference:</a:t>
            </a:r>
          </a:p>
          <a:p>
            <a:pPr lvl="0" defTabSz="914400">
              <a:spcBef>
                <a:spcPts val="0"/>
              </a:spcBef>
              <a:buFont typeface="Arial" charset="0"/>
              <a:buChar char="•"/>
            </a:pPr>
            <a:r>
              <a:rPr lang="en-US" sz="2600" dirty="0" smtClean="0"/>
              <a:t>Premises are </a:t>
            </a:r>
            <a:r>
              <a:rPr lang="en-US" sz="2600" dirty="0" err="1" smtClean="0"/>
              <a:t>infoboxes</a:t>
            </a:r>
            <a:endParaRPr lang="en-US" sz="2600" dirty="0" smtClean="0"/>
          </a:p>
          <a:p>
            <a:pPr lvl="0" defTabSz="914400">
              <a:spcBef>
                <a:spcPts val="0"/>
              </a:spcBef>
              <a:buFont typeface="Arial" charset="0"/>
              <a:buChar char="•"/>
            </a:pPr>
            <a:r>
              <a:rPr lang="en-US" sz="2600" dirty="0" smtClean="0"/>
              <a:t>Hypotheses are natural language</a:t>
            </a:r>
          </a:p>
          <a:p>
            <a:pPr lvl="0" defTabSz="914400">
              <a:spcBef>
                <a:spcPts val="0"/>
              </a:spcBef>
              <a:buFont typeface="Arial" charset="0"/>
              <a:buChar char="•"/>
            </a:pPr>
            <a:endParaRPr lang="en-US" sz="26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b="1" dirty="0" smtClean="0">
                <a:solidFill>
                  <a:schemeClr val="accent1"/>
                </a:solidFill>
              </a:rPr>
              <a:t>The task</a:t>
            </a:r>
            <a:r>
              <a:rPr lang="en-US" sz="2600" dirty="0" smtClean="0"/>
              <a:t>: Decide whether the hypothesis is true (</a:t>
            </a:r>
            <a:r>
              <a:rPr lang="en-US" sz="2600" dirty="0" smtClean="0">
                <a:solidFill>
                  <a:schemeClr val="accent1"/>
                </a:solidFill>
              </a:rPr>
              <a:t>entailed</a:t>
            </a:r>
            <a:r>
              <a:rPr lang="en-US" sz="2600" dirty="0" smtClean="0"/>
              <a:t>), false </a:t>
            </a:r>
            <a:r>
              <a:rPr lang="en-US" sz="2600" dirty="0" smtClean="0"/>
              <a:t>(</a:t>
            </a:r>
            <a:r>
              <a:rPr lang="en-US" sz="2600" dirty="0" smtClean="0">
                <a:solidFill>
                  <a:schemeClr val="accent2"/>
                </a:solidFill>
              </a:rPr>
              <a:t>contradicted</a:t>
            </a:r>
            <a:r>
              <a:rPr lang="en-US" sz="2600" dirty="0" smtClean="0"/>
              <a:t>) or undetermined (</a:t>
            </a:r>
            <a:r>
              <a:rPr lang="en-US" sz="2600" dirty="0" smtClean="0">
                <a:solidFill>
                  <a:schemeClr val="accent4"/>
                </a:solidFill>
              </a:rPr>
              <a:t>neutral</a:t>
            </a:r>
            <a:r>
              <a:rPr lang="en-US" sz="2600" dirty="0" smtClean="0"/>
              <a:t>) given a </a:t>
            </a:r>
            <a:r>
              <a:rPr lang="en-US" sz="2600" dirty="0" smtClean="0"/>
              <a:t>premise table</a:t>
            </a:r>
            <a:endParaRPr lang="en-US" sz="2600" dirty="0" smtClean="0"/>
          </a:p>
          <a:p>
            <a:pPr marL="0" lvl="0" indent="0" defTabSz="914400">
              <a:spcBef>
                <a:spcPts val="0"/>
              </a:spcBef>
              <a:buNone/>
            </a:pPr>
            <a:endParaRPr lang="en-US" sz="2600" dirty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dirty="0" smtClean="0"/>
              <a:t>Collected using Mechanical Turk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211669"/>
            <a:ext cx="11249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InfoTabS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: Inference on Tables as Semi-structured Data.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Vivek Gupta,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Pegah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Nokhiz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Maitrey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Mehta and Vivek Srikumar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ACL,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2020.</a:t>
            </a:r>
          </a:p>
        </p:txBody>
      </p:sp>
      <p:sp>
        <p:nvSpPr>
          <p:cNvPr id="5" name="Rectangle 4"/>
          <p:cNvSpPr/>
          <p:nvPr/>
        </p:nvSpPr>
        <p:spPr>
          <a:xfrm>
            <a:off x="4868741" y="1168623"/>
            <a:ext cx="2513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uFill>
                  <a:noFill/>
                </a:uFill>
                <a:latin typeface="+mj-lt"/>
                <a:ea typeface="Ubuntu"/>
                <a:cs typeface="Ubuntu"/>
                <a:sym typeface="Ubuntu"/>
              </a:rPr>
              <a:t>https://infotabs.github.io</a:t>
            </a:r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658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Thales of Miletus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12296" cy="452596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 smtClean="0"/>
              <a:t>One of the earliest known successful eclipse </a:t>
            </a:r>
            <a:r>
              <a:rPr lang="en-US" dirty="0" smtClean="0"/>
              <a:t>predictions</a:t>
            </a:r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  <a:p>
            <a:pPr marL="400050" lvl="1" indent="0">
              <a:buNone/>
            </a:pPr>
            <a:r>
              <a:rPr lang="en-US" dirty="0" smtClean="0"/>
              <a:t>Possibly </a:t>
            </a:r>
            <a:r>
              <a:rPr lang="en-US" dirty="0" smtClean="0"/>
              <a:t>learned </a:t>
            </a:r>
            <a:r>
              <a:rPr lang="en-US" dirty="0" smtClean="0"/>
              <a:t>how to do so from </a:t>
            </a:r>
            <a:r>
              <a:rPr lang="en-US" dirty="0" smtClean="0"/>
              <a:t>the Babylonian </a:t>
            </a:r>
            <a:r>
              <a:rPr lang="en-US" dirty="0" smtClean="0"/>
              <a:t>astronomers</a:t>
            </a: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Did Thales (and </a:t>
            </a:r>
            <a:r>
              <a:rPr lang="en-US" dirty="0" smtClean="0">
                <a:solidFill>
                  <a:schemeClr val="accent1"/>
                </a:solidFill>
              </a:rPr>
              <a:t>Babylonians) </a:t>
            </a:r>
            <a:r>
              <a:rPr lang="en-US" dirty="0">
                <a:solidFill>
                  <a:schemeClr val="accent1"/>
                </a:solidFill>
              </a:rPr>
              <a:t>understand how eclipses work</a:t>
            </a:r>
            <a:r>
              <a:rPr lang="en-US" dirty="0" smtClean="0">
                <a:solidFill>
                  <a:schemeClr val="accent1"/>
                </a:solidFill>
              </a:rPr>
              <a:t>?</a:t>
            </a:r>
          </a:p>
          <a:p>
            <a:pPr marL="0" indent="0">
              <a:buNone/>
            </a:pPr>
            <a:r>
              <a:rPr lang="en-US" dirty="0"/>
              <a:t>Answer: Most likely not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 smtClean="0"/>
          </a:p>
        </p:txBody>
      </p:sp>
      <p:pic>
        <p:nvPicPr>
          <p:cNvPr id="3073" name="Picture 1" descr="https://upload.wikimedia.org/wikipedia/commons/thumb/b/ba/One_of_six_allegorical_statues_by_sculptor_Louis_St._Gaudens_that_stand_above_the_front_fa%C3%A7ade_of_Union_Station%2C_Washington%2C_D.C_LCCN2011634255.tif/lossy-page1-800px-One_of_six_allegorical_statues_by_sculptor_Louis_St._Gaudens_that_stand_above_the_front_fa%C3%A7ade_of_Union_Station%2C_Washington%2C_D.C_LCCN2011634255.ti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34" t="-1" r="-134"/>
          <a:stretch/>
        </p:blipFill>
        <p:spPr bwMode="auto">
          <a:xfrm>
            <a:off x="6221896" y="3671"/>
            <a:ext cx="5970104" cy="685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1048306"/>
            <a:ext cx="4017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/>
              <a:t>mathematician, astronomer, philosopher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Evaluating on a single test set is not enough</a:t>
            </a:r>
            <a:endParaRPr lang="en-GB" dirty="0"/>
          </a:p>
        </p:txBody>
      </p:sp>
      <p:sp>
        <p:nvSpPr>
          <p:cNvPr id="150" name="Google Shape;150;p25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Models may learn “easy” heuristics using </a:t>
            </a:r>
            <a:r>
              <a:rPr lang="en-GB" sz="2800" dirty="0" smtClean="0"/>
              <a:t>artefacts</a:t>
            </a:r>
            <a:endParaRPr lang="en-GB" sz="2800" dirty="0" smtClean="0"/>
          </a:p>
          <a:p>
            <a:endParaRPr lang="en-GB" sz="2800" dirty="0" smtClean="0"/>
          </a:p>
          <a:p>
            <a:r>
              <a:rPr lang="en-GB" sz="2800" dirty="0" smtClean="0"/>
              <a:t>Need multiple test sets (of similar sizes) with controlled </a:t>
            </a:r>
            <a:r>
              <a:rPr lang="en-GB" sz="2800" dirty="0" smtClean="0"/>
              <a:t>differences</a:t>
            </a:r>
            <a:endParaRPr lang="en-GB" sz="2800" dirty="0" smtClean="0"/>
          </a:p>
          <a:p>
            <a:endParaRPr lang="en-GB" sz="2800" dirty="0"/>
          </a:p>
        </p:txBody>
      </p:sp>
      <p:graphicFrame>
        <p:nvGraphicFramePr>
          <p:cNvPr id="151" name="Google Shape;151;p25"/>
          <p:cNvGraphicFramePr/>
          <p:nvPr>
            <p:extLst>
              <p:ext uri="{D42A27DB-BD31-4B8C-83A1-F6EECF244321}">
                <p14:modId xmlns:p14="http://schemas.microsoft.com/office/powerpoint/2010/main" val="1942259365"/>
              </p:ext>
            </p:extLst>
          </p:nvPr>
        </p:nvGraphicFramePr>
        <p:xfrm>
          <a:off x="1431010" y="3648641"/>
          <a:ext cx="9329979" cy="3080060"/>
        </p:xfrm>
        <a:graphic>
          <a:graphicData uri="http://schemas.openxmlformats.org/drawingml/2006/table">
            <a:tbl>
              <a:tblPr firstCol="1">
                <a:tableStyleId>{2D5ABB26-0587-4C30-8999-92F81FD0307C}</a:tableStyleId>
              </a:tblPr>
              <a:tblGrid>
                <a:gridCol w="1025376"/>
                <a:gridCol w="8304603"/>
              </a:tblGrid>
              <a:tr h="8800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 dirty="0">
                          <a:solidFill>
                            <a:schemeClr val="accent1"/>
                          </a:solidFill>
                          <a:latin typeface="+mj-lt"/>
                        </a:rPr>
                        <a:t>𝛼</a:t>
                      </a:r>
                      <a:r>
                        <a:rPr lang="en-GB" sz="2400" dirty="0">
                          <a:solidFill>
                            <a:schemeClr val="accent1"/>
                          </a:solidFill>
                          <a:latin typeface="+mj-lt"/>
                        </a:rPr>
                        <a:t>1</a:t>
                      </a:r>
                      <a:endParaRPr sz="320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 smtClean="0">
                          <a:latin typeface="+mj-lt"/>
                        </a:rPr>
                        <a:t>Similar lexical</a:t>
                      </a:r>
                      <a:r>
                        <a:rPr lang="en-GB" sz="2400" baseline="0" dirty="0" smtClean="0">
                          <a:latin typeface="+mj-lt"/>
                        </a:rPr>
                        <a:t> makeup and domains </a:t>
                      </a:r>
                      <a:r>
                        <a:rPr lang="en-GB" sz="2400" dirty="0" smtClean="0">
                          <a:latin typeface="+mj-lt"/>
                        </a:rPr>
                        <a:t>as the </a:t>
                      </a:r>
                      <a:r>
                        <a:rPr lang="en-GB" sz="2400" dirty="0">
                          <a:latin typeface="+mj-lt"/>
                        </a:rPr>
                        <a:t>training </a:t>
                      </a:r>
                      <a:r>
                        <a:rPr lang="en-GB" sz="2400" dirty="0" smtClean="0">
                          <a:latin typeface="+mj-lt"/>
                        </a:rPr>
                        <a:t>data.</a:t>
                      </a:r>
                      <a:endParaRPr sz="24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</a:tr>
              <a:tr h="132003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 dirty="0">
                          <a:solidFill>
                            <a:schemeClr val="accent1"/>
                          </a:solidFill>
                          <a:latin typeface="+mj-lt"/>
                        </a:rPr>
                        <a:t>𝛼</a:t>
                      </a:r>
                      <a:r>
                        <a:rPr lang="en-GB" sz="2400" dirty="0">
                          <a:solidFill>
                            <a:schemeClr val="accent1"/>
                          </a:solidFill>
                          <a:latin typeface="+mj-lt"/>
                        </a:rPr>
                        <a:t>2</a:t>
                      </a:r>
                      <a:endParaRPr sz="240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latin typeface="+mj-lt"/>
                        </a:rPr>
                        <a:t>Hypotheses from similar domains as </a:t>
                      </a:r>
                      <a:r>
                        <a:rPr lang="en-GB" sz="3200" dirty="0">
                          <a:latin typeface="+mj-lt"/>
                        </a:rPr>
                        <a:t>𝛼</a:t>
                      </a:r>
                      <a:r>
                        <a:rPr lang="en-GB" sz="2400" dirty="0">
                          <a:latin typeface="+mj-lt"/>
                        </a:rPr>
                        <a:t>1, but with </a:t>
                      </a:r>
                      <a:r>
                        <a:rPr lang="en-GB" sz="2400" dirty="0" smtClean="0">
                          <a:latin typeface="+mj-lt"/>
                        </a:rPr>
                        <a:t>controlled lexical changes:</a:t>
                      </a:r>
                      <a:r>
                        <a:rPr lang="en-GB" sz="2400" baseline="0" dirty="0" smtClean="0">
                          <a:latin typeface="+mj-lt"/>
                        </a:rPr>
                        <a:t> </a:t>
                      </a:r>
                      <a:r>
                        <a:rPr lang="en-GB" sz="2400" dirty="0" smtClean="0">
                          <a:latin typeface="+mj-lt"/>
                        </a:rPr>
                        <a:t>entails </a:t>
                      </a:r>
                      <a:r>
                        <a:rPr lang="en-GB" sz="2400" dirty="0">
                          <a:latin typeface="+mj-lt"/>
                        </a:rPr>
                        <a:t>become contradicts and vice-versa. </a:t>
                      </a:r>
                      <a:endParaRPr sz="24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</a:tr>
              <a:tr h="8800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 dirty="0">
                          <a:solidFill>
                            <a:schemeClr val="accent1"/>
                          </a:solidFill>
                          <a:latin typeface="+mj-lt"/>
                        </a:rPr>
                        <a:t>𝛼</a:t>
                      </a:r>
                      <a:r>
                        <a:rPr lang="en-GB" sz="2400" dirty="0">
                          <a:solidFill>
                            <a:schemeClr val="accent1"/>
                          </a:solidFill>
                          <a:latin typeface="+mj-lt"/>
                        </a:rPr>
                        <a:t>3</a:t>
                      </a:r>
                      <a:endParaRPr sz="320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 smtClean="0">
                          <a:latin typeface="+mj-lt"/>
                        </a:rPr>
                        <a:t>Different domains from the training data</a:t>
                      </a:r>
                      <a:endParaRPr sz="2400" dirty="0">
                        <a:latin typeface="+mj-lt"/>
                      </a:endParaRPr>
                    </a:p>
                  </a:txBody>
                  <a:tcPr marL="121900" marR="121900" marT="121900" marB="1219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67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9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096001" y="1768675"/>
            <a:ext cx="5794865" cy="358315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 txBox="1"/>
          <p:nvPr/>
        </p:nvSpPr>
        <p:spPr>
          <a:xfrm>
            <a:off x="8296667" y="1129025"/>
            <a:ext cx="14548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GB" sz="3200">
                <a:solidFill>
                  <a:schemeClr val="dk1"/>
                </a:solidFill>
              </a:rPr>
              <a:t>𝛼</a:t>
            </a:r>
            <a:r>
              <a:rPr lang="en-GB" sz="2400">
                <a:solidFill>
                  <a:schemeClr val="dk1"/>
                </a:solidFill>
              </a:rPr>
              <a:t>3 set</a:t>
            </a:r>
            <a:endParaRPr sz="2400" dirty="0"/>
          </a:p>
          <a:p>
            <a:pPr algn="ctr"/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415595" y="1918033"/>
            <a:ext cx="5475765" cy="328443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9"/>
          <p:cNvSpPr txBox="1"/>
          <p:nvPr/>
        </p:nvSpPr>
        <p:spPr>
          <a:xfrm>
            <a:off x="2404867" y="1197726"/>
            <a:ext cx="15216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/>
              <a:t>Dev set</a:t>
            </a:r>
            <a:endParaRPr sz="2400"/>
          </a:p>
        </p:txBody>
      </p:sp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4472C4"/>
                </a:solidFill>
                <a:highlight>
                  <a:schemeClr val="lt1"/>
                </a:highlight>
              </a:rPr>
              <a:t>I</a:t>
            </a:r>
            <a:r>
              <a:rPr lang="en-GB" sz="3600" b="1" dirty="0">
                <a:solidFill>
                  <a:srgbClr val="4472C4"/>
                </a:solidFill>
                <a:highlight>
                  <a:schemeClr val="lt1"/>
                </a:highlight>
              </a:rPr>
              <a:t>NFO</a:t>
            </a:r>
            <a:r>
              <a:rPr lang="en-GB" b="1" dirty="0">
                <a:solidFill>
                  <a:srgbClr val="4472C4"/>
                </a:solidFill>
                <a:highlight>
                  <a:schemeClr val="lt1"/>
                </a:highlight>
              </a:rPr>
              <a:t>T</a:t>
            </a:r>
            <a:r>
              <a:rPr lang="en-GB" sz="3600" b="1" dirty="0">
                <a:solidFill>
                  <a:srgbClr val="4472C4"/>
                </a:solidFill>
                <a:highlight>
                  <a:schemeClr val="lt1"/>
                </a:highlight>
              </a:rPr>
              <a:t>AB</a:t>
            </a:r>
            <a:r>
              <a:rPr lang="en-GB" b="1" dirty="0">
                <a:solidFill>
                  <a:srgbClr val="4472C4"/>
                </a:solidFill>
                <a:highlight>
                  <a:schemeClr val="lt1"/>
                </a:highlight>
              </a:rPr>
              <a:t>S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requires different </a:t>
            </a:r>
            <a:r>
              <a:rPr lang="en-GB" dirty="0">
                <a:solidFill>
                  <a:srgbClr val="000000"/>
                </a:solidFill>
              </a:rPr>
              <a:t>kinds of reasoning</a:t>
            </a:r>
            <a:endParaRPr lang="en-GB" dirty="0"/>
          </a:p>
        </p:txBody>
      </p:sp>
      <p:grpSp>
        <p:nvGrpSpPr>
          <p:cNvPr id="190" name="Google Shape;190;p29"/>
          <p:cNvGrpSpPr/>
          <p:nvPr/>
        </p:nvGrpSpPr>
        <p:grpSpPr>
          <a:xfrm>
            <a:off x="2180734" y="2215600"/>
            <a:ext cx="6372533" cy="4502867"/>
            <a:chOff x="1635550" y="1661700"/>
            <a:chExt cx="4779400" cy="3377150"/>
          </a:xfrm>
        </p:grpSpPr>
        <p:sp>
          <p:nvSpPr>
            <p:cNvPr id="191" name="Google Shape;191;p29"/>
            <p:cNvSpPr txBox="1"/>
            <p:nvPr/>
          </p:nvSpPr>
          <p:spPr>
            <a:xfrm>
              <a:off x="2944850" y="3901850"/>
              <a:ext cx="3000000" cy="113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spcAft>
                  <a:spcPts val="2133"/>
                </a:spcAft>
              </a:pPr>
              <a:r>
                <a:rPr lang="en-GB" sz="2000" dirty="0">
                  <a:solidFill>
                    <a:schemeClr val="dk1"/>
                  </a:solidFill>
                  <a:latin typeface="+mj-lt"/>
                </a:rPr>
                <a:t>Semi-structured premises force the annotators to call upon </a:t>
              </a:r>
              <a:r>
                <a:rPr lang="en-GB" sz="2000" b="1" dirty="0">
                  <a:solidFill>
                    <a:schemeClr val="dk1"/>
                  </a:solidFill>
                  <a:latin typeface="+mj-lt"/>
                  <a:ea typeface="Consolas"/>
                  <a:cs typeface="Consolas"/>
                  <a:sym typeface="Consolas"/>
                </a:rPr>
                <a:t>knowledge &amp; common sense</a:t>
              </a:r>
              <a:r>
                <a:rPr lang="en-GB" sz="2000" dirty="0">
                  <a:solidFill>
                    <a:schemeClr val="dk1"/>
                  </a:solidFill>
                  <a:latin typeface="+mj-lt"/>
                </a:rPr>
                <a:t> about the world </a:t>
              </a:r>
              <a:endParaRPr sz="2000" dirty="0">
                <a:solidFill>
                  <a:schemeClr val="dk1"/>
                </a:solidFill>
                <a:latin typeface="+mj-lt"/>
              </a:endParaRPr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1635550" y="1661700"/>
              <a:ext cx="384900" cy="16179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39110"/>
              </a:srgbClr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6030050" y="1661700"/>
              <a:ext cx="384900" cy="16179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39110"/>
              </a:srgbClr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94" name="Google Shape;194;p29"/>
          <p:cNvSpPr txBox="1"/>
          <p:nvPr/>
        </p:nvSpPr>
        <p:spPr>
          <a:xfrm>
            <a:off x="0" y="5202467"/>
            <a:ext cx="4000000" cy="8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2133"/>
              </a:spcAft>
            </a:pPr>
            <a:r>
              <a:rPr lang="en-GB" sz="2000" dirty="0">
                <a:solidFill>
                  <a:schemeClr val="dk1"/>
                </a:solidFill>
                <a:latin typeface="+mj-lt"/>
              </a:rPr>
              <a:t>Diverse</a:t>
            </a:r>
            <a:r>
              <a:rPr lang="en-GB" sz="2000" dirty="0">
                <a:solidFill>
                  <a:schemeClr val="dk1"/>
                </a:solidFill>
              </a:rPr>
              <a:t> collection of reasoning types in data</a:t>
            </a:r>
            <a:endParaRPr sz="2000" dirty="0">
              <a:solidFill>
                <a:schemeClr val="dk1"/>
              </a:solidFill>
            </a:endParaRPr>
          </a:p>
        </p:txBody>
      </p:sp>
      <p:grpSp>
        <p:nvGrpSpPr>
          <p:cNvPr id="195" name="Google Shape;195;p29"/>
          <p:cNvGrpSpPr/>
          <p:nvPr/>
        </p:nvGrpSpPr>
        <p:grpSpPr>
          <a:xfrm>
            <a:off x="4685200" y="2215601"/>
            <a:ext cx="7436467" cy="4652233"/>
            <a:chOff x="3513900" y="1661700"/>
            <a:chExt cx="5577350" cy="3489175"/>
          </a:xfrm>
        </p:grpSpPr>
        <p:sp>
          <p:nvSpPr>
            <p:cNvPr id="196" name="Google Shape;196;p29"/>
            <p:cNvSpPr txBox="1"/>
            <p:nvPr/>
          </p:nvSpPr>
          <p:spPr>
            <a:xfrm>
              <a:off x="6091250" y="4013875"/>
              <a:ext cx="3000000" cy="113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spcAft>
                  <a:spcPts val="2133"/>
                </a:spcAft>
              </a:pPr>
              <a:r>
                <a:rPr lang="en-GB" sz="2000" b="1" dirty="0">
                  <a:solidFill>
                    <a:schemeClr val="dk1"/>
                  </a:solidFill>
                  <a:latin typeface="+mj-lt"/>
                </a:rPr>
                <a:t>Neutrals</a:t>
              </a:r>
              <a:r>
                <a:rPr lang="en-GB" sz="2000" dirty="0">
                  <a:solidFill>
                    <a:schemeClr val="dk1"/>
                  </a:solidFill>
                  <a:latin typeface="+mj-lt"/>
                </a:rPr>
                <a:t> tend to be more </a:t>
              </a:r>
              <a:r>
                <a:rPr lang="en-GB" sz="2000" b="1" dirty="0">
                  <a:solidFill>
                    <a:schemeClr val="dk1"/>
                  </a:solidFill>
                  <a:latin typeface="+mj-lt"/>
                  <a:ea typeface="Consolas"/>
                  <a:cs typeface="Consolas"/>
                  <a:sym typeface="Consolas"/>
                </a:rPr>
                <a:t>subjective</a:t>
              </a:r>
              <a:r>
                <a:rPr lang="en-GB" sz="2000" dirty="0">
                  <a:solidFill>
                    <a:schemeClr val="dk1"/>
                  </a:solidFill>
                  <a:latin typeface="+mj-lt"/>
                </a:rPr>
                <a:t> or include </a:t>
              </a:r>
              <a:r>
                <a:rPr lang="en-GB" sz="2000" b="1" dirty="0">
                  <a:solidFill>
                    <a:schemeClr val="dk1"/>
                  </a:solidFill>
                  <a:latin typeface="+mj-lt"/>
                  <a:ea typeface="Consolas"/>
                  <a:cs typeface="Consolas"/>
                  <a:sym typeface="Consolas"/>
                </a:rPr>
                <a:t>out of table</a:t>
              </a:r>
              <a:r>
                <a:rPr lang="en-GB" sz="2000" dirty="0">
                  <a:solidFill>
                    <a:schemeClr val="dk1"/>
                  </a:solidFill>
                  <a:latin typeface="+mj-lt"/>
                </a:rPr>
                <a:t> information (by definition of the label).</a:t>
              </a:r>
              <a:endParaRPr sz="2000" dirty="0">
                <a:solidFill>
                  <a:schemeClr val="dk1"/>
                </a:solidFill>
                <a:latin typeface="+mj-lt"/>
              </a:endParaRPr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3513900" y="1661700"/>
              <a:ext cx="384900" cy="16179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39110"/>
              </a:srgbClr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7949475" y="1661700"/>
              <a:ext cx="384900" cy="16179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39110"/>
              </a:srgbClr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31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4472C4"/>
                </a:solidFill>
              </a:rPr>
              <a:t>I</a:t>
            </a:r>
            <a:r>
              <a:rPr lang="en-GB" b="1" dirty="0" smtClean="0">
                <a:solidFill>
                  <a:srgbClr val="4472C4"/>
                </a:solidFill>
              </a:rPr>
              <a:t>NFO</a:t>
            </a:r>
            <a:r>
              <a:rPr lang="en-GB" sz="5400" b="1" dirty="0" smtClean="0">
                <a:solidFill>
                  <a:srgbClr val="4472C4"/>
                </a:solidFill>
              </a:rPr>
              <a:t>T</a:t>
            </a:r>
            <a:r>
              <a:rPr lang="en-GB" b="1" dirty="0" smtClean="0">
                <a:solidFill>
                  <a:srgbClr val="4472C4"/>
                </a:solidFill>
              </a:rPr>
              <a:t>AB</a:t>
            </a:r>
            <a:r>
              <a:rPr lang="en-GB" sz="5400" b="1" dirty="0" smtClean="0">
                <a:solidFill>
                  <a:srgbClr val="4472C4"/>
                </a:solidFill>
              </a:rPr>
              <a:t>S</a:t>
            </a:r>
            <a:r>
              <a:rPr lang="en-GB" sz="5400" dirty="0" smtClean="0"/>
              <a:t>: </a:t>
            </a:r>
            <a:r>
              <a:rPr lang="en-GB" sz="5400" dirty="0" smtClean="0"/>
              <a:t>A </a:t>
            </a:r>
            <a:r>
              <a:rPr lang="en-GB" sz="5400" dirty="0" err="1" smtClean="0"/>
              <a:t>modeling</a:t>
            </a:r>
            <a:r>
              <a:rPr lang="en-GB" sz="5400" dirty="0" smtClean="0"/>
              <a:t> challenge</a:t>
            </a:r>
            <a:endParaRPr lang="en-GB" dirty="0"/>
          </a:p>
        </p:txBody>
      </p:sp>
      <p:sp>
        <p:nvSpPr>
          <p:cNvPr id="265" name="Google Shape;265;p35"/>
          <p:cNvSpPr txBox="1"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Multiple test sets pose difficulties for models that learn superficial correlations between inputs and the label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Representing </a:t>
            </a:r>
            <a:r>
              <a:rPr lang="en-GB" dirty="0" smtClean="0"/>
              <a:t>semi-structured key-value </a:t>
            </a:r>
            <a:r>
              <a:rPr lang="en-GB" dirty="0"/>
              <a:t>with BERT-style </a:t>
            </a:r>
            <a:r>
              <a:rPr lang="en-GB" dirty="0" smtClean="0"/>
              <a:t>models is a modelling </a:t>
            </a:r>
            <a:r>
              <a:rPr lang="en-GB" dirty="0" smtClean="0"/>
              <a:t>challenge</a:t>
            </a: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Inference challenges for BERT-style </a:t>
            </a:r>
            <a:r>
              <a:rPr lang="en-GB" dirty="0" smtClean="0"/>
              <a:t>models: Clear gap between human </a:t>
            </a:r>
            <a:r>
              <a:rPr lang="en-GB" dirty="0" smtClean="0"/>
              <a:t>and </a:t>
            </a:r>
            <a:r>
              <a:rPr lang="en-GB" dirty="0" smtClean="0"/>
              <a:t>best model performance</a:t>
            </a:r>
          </a:p>
          <a:p>
            <a:pPr marL="514350" indent="-514350">
              <a:buFont typeface="+mj-lt"/>
              <a:buAutoNum type="arabicPeriod"/>
            </a:pPr>
            <a:endParaRPr lang="en-GB" sz="3800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</a:t>
            </a:r>
            <a:r>
              <a:rPr lang="en-GB" sz="3800" dirty="0" smtClean="0"/>
              <a:t> </a:t>
            </a:r>
            <a:r>
              <a:rPr lang="en-GB" sz="3800" b="1" dirty="0" smtClean="0">
                <a:solidFill>
                  <a:srgbClr val="4472C4"/>
                </a:solidFill>
              </a:rPr>
              <a:t>I</a:t>
            </a:r>
            <a:r>
              <a:rPr lang="en-GB" sz="2800" b="1" dirty="0" smtClean="0">
                <a:solidFill>
                  <a:srgbClr val="4472C4"/>
                </a:solidFill>
              </a:rPr>
              <a:t>NFO</a:t>
            </a:r>
            <a:r>
              <a:rPr lang="en-GB" sz="3800" b="1" dirty="0" smtClean="0">
                <a:solidFill>
                  <a:srgbClr val="4472C4"/>
                </a:solidFill>
              </a:rPr>
              <a:t>T</a:t>
            </a:r>
            <a:r>
              <a:rPr lang="en-GB" sz="2800" b="1" dirty="0" smtClean="0">
                <a:solidFill>
                  <a:srgbClr val="4472C4"/>
                </a:solidFill>
              </a:rPr>
              <a:t>AB</a:t>
            </a:r>
            <a:r>
              <a:rPr lang="en-GB" sz="3800" b="1" dirty="0" smtClean="0">
                <a:solidFill>
                  <a:srgbClr val="4472C4"/>
                </a:solidFill>
              </a:rPr>
              <a:t>S </a:t>
            </a:r>
            <a:r>
              <a:rPr lang="en-GB" dirty="0" smtClean="0"/>
              <a:t>data encourages </a:t>
            </a:r>
            <a:r>
              <a:rPr lang="en-GB" dirty="0" smtClean="0"/>
              <a:t>new kinds of models and representations that can handle semi-structured information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759242" y="6108672"/>
            <a:ext cx="7395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</a:rPr>
              <a:t>Browse the data and download it here: </a:t>
            </a:r>
            <a:r>
              <a:rPr lang="en-GB" sz="2000" dirty="0">
                <a:solidFill>
                  <a:schemeClr val="accent1"/>
                </a:solidFill>
                <a:latin typeface="+mj-lt"/>
              </a:rPr>
              <a:t>https://infotabs.github.io</a:t>
            </a:r>
          </a:p>
        </p:txBody>
      </p:sp>
    </p:spTree>
    <p:extLst>
      <p:ext uri="{BB962C8B-B14F-4D97-AF65-F5344CB8AC3E}">
        <p14:creationId xmlns:p14="http://schemas.microsoft.com/office/powerpoint/2010/main" val="192072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words</a:t>
            </a:r>
            <a:endParaRPr lang="en-US" dirty="0"/>
          </a:p>
        </p:txBody>
      </p:sp>
      <p:sp>
        <p:nvSpPr>
          <p:cNvPr id="272" name="Google Shape;272;p36"/>
          <p:cNvSpPr txBox="1"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Does successful prediction imply understanding? Not necessarily</a:t>
            </a:r>
            <a:endParaRPr lang="en-US" b="1" i="1" dirty="0" smtClean="0"/>
          </a:p>
          <a:p>
            <a:endParaRPr lang="en-US" b="1" i="1" dirty="0" smtClean="0"/>
          </a:p>
          <a:p>
            <a:r>
              <a:rPr lang="en-US" b="1" i="1" dirty="0" smtClean="0"/>
              <a:t>Prediction </a:t>
            </a:r>
            <a:r>
              <a:rPr lang="en-US" b="1" i="1" dirty="0"/>
              <a:t>sans understanding: A recipe for </a:t>
            </a:r>
            <a:r>
              <a:rPr lang="en-US" b="1" i="1" dirty="0" smtClean="0"/>
              <a:t>failure</a:t>
            </a:r>
          </a:p>
          <a:p>
            <a:pPr lvl="1"/>
            <a:r>
              <a:rPr lang="en-US" dirty="0" smtClean="0">
                <a:sym typeface="Ubuntu"/>
              </a:rPr>
              <a:t>Current datasets and models demonstrate such failures</a:t>
            </a:r>
          </a:p>
          <a:p>
            <a:pPr lvl="1"/>
            <a:endParaRPr lang="en-US" dirty="0">
              <a:sym typeface="Ubuntu"/>
            </a:endParaRPr>
          </a:p>
          <a:p>
            <a:r>
              <a:rPr lang="en-US" dirty="0" smtClean="0">
                <a:sym typeface="Ubuntu"/>
              </a:rPr>
              <a:t>Need </a:t>
            </a:r>
            <a:r>
              <a:rPr lang="en-US" dirty="0" smtClean="0">
                <a:sym typeface="Ubuntu"/>
              </a:rPr>
              <a:t>systematic approaches for integrating </a:t>
            </a:r>
            <a:r>
              <a:rPr lang="en-US" dirty="0" smtClean="0">
                <a:sym typeface="Ubuntu"/>
              </a:rPr>
              <a:t>symbolic knowledge </a:t>
            </a:r>
            <a:r>
              <a:rPr lang="en-US" dirty="0" smtClean="0">
                <a:sym typeface="Ubuntu"/>
              </a:rPr>
              <a:t>with </a:t>
            </a:r>
            <a:r>
              <a:rPr lang="en-US" dirty="0" smtClean="0">
                <a:sym typeface="Ubuntu"/>
              </a:rPr>
              <a:t>neural models</a:t>
            </a:r>
            <a:endParaRPr lang="en-US" dirty="0" smtClean="0">
              <a:sym typeface="Ubuntu"/>
            </a:endParaRPr>
          </a:p>
          <a:p>
            <a:pPr lvl="1"/>
            <a:r>
              <a:rPr lang="en-US" dirty="0" smtClean="0">
                <a:sym typeface="Ubuntu"/>
              </a:rPr>
              <a:t>Relaxed logic seems promising</a:t>
            </a:r>
          </a:p>
          <a:p>
            <a:pPr lvl="1"/>
            <a:endParaRPr lang="en-US" dirty="0">
              <a:sym typeface="Ubuntu"/>
            </a:endParaRPr>
          </a:p>
          <a:p>
            <a:r>
              <a:rPr lang="en-US" dirty="0" smtClean="0">
                <a:sym typeface="Ubuntu"/>
              </a:rPr>
              <a:t>Need </a:t>
            </a:r>
            <a:r>
              <a:rPr lang="en-US" dirty="0" smtClean="0">
                <a:sym typeface="Ubuntu"/>
              </a:rPr>
              <a:t>new testbeds that </a:t>
            </a:r>
            <a:r>
              <a:rPr lang="en-US" dirty="0" smtClean="0">
                <a:sym typeface="Ubuntu"/>
              </a:rPr>
              <a:t>force models to reason about data</a:t>
            </a:r>
            <a:endParaRPr lang="en-US" dirty="0" smtClean="0">
              <a:sym typeface="Ubuntu"/>
            </a:endParaRPr>
          </a:p>
          <a:p>
            <a:pPr lvl="1"/>
            <a:r>
              <a:rPr lang="en-US" dirty="0" smtClean="0">
                <a:sym typeface="Ubuntu"/>
              </a:rPr>
              <a:t>Check out </a:t>
            </a:r>
            <a:r>
              <a:rPr lang="en-GB" sz="3600" b="1" dirty="0">
                <a:solidFill>
                  <a:srgbClr val="4472C4"/>
                </a:solidFill>
              </a:rPr>
              <a:t>I</a:t>
            </a:r>
            <a:r>
              <a:rPr lang="en-GB" b="1" dirty="0">
                <a:solidFill>
                  <a:srgbClr val="4472C4"/>
                </a:solidFill>
              </a:rPr>
              <a:t>NFO</a:t>
            </a:r>
            <a:r>
              <a:rPr lang="en-GB" sz="3600" b="1" dirty="0">
                <a:solidFill>
                  <a:srgbClr val="4472C4"/>
                </a:solidFill>
              </a:rPr>
              <a:t>T</a:t>
            </a:r>
            <a:r>
              <a:rPr lang="en-GB" b="1" dirty="0">
                <a:solidFill>
                  <a:srgbClr val="4472C4"/>
                </a:solidFill>
              </a:rPr>
              <a:t>AB</a:t>
            </a:r>
            <a:r>
              <a:rPr lang="en-GB" sz="3600" b="1" dirty="0">
                <a:solidFill>
                  <a:srgbClr val="4472C4"/>
                </a:solidFill>
              </a:rPr>
              <a:t>S </a:t>
            </a:r>
            <a:r>
              <a:rPr lang="en-GB" sz="3600" dirty="0" smtClean="0"/>
              <a:t>at </a:t>
            </a:r>
            <a:r>
              <a:rPr lang="en-GB" dirty="0" smtClean="0">
                <a:solidFill>
                  <a:schemeClr val="accent1"/>
                </a:solidFill>
              </a:rPr>
              <a:t>https</a:t>
            </a:r>
            <a:r>
              <a:rPr lang="en-GB" dirty="0">
                <a:solidFill>
                  <a:schemeClr val="accent1"/>
                </a:solidFill>
              </a:rPr>
              <a:t>://</a:t>
            </a:r>
            <a:r>
              <a:rPr lang="en-GB" dirty="0" err="1">
                <a:solidFill>
                  <a:schemeClr val="accent1"/>
                </a:solidFill>
              </a:rPr>
              <a:t>infotabs.github.io</a:t>
            </a:r>
            <a:endParaRPr lang="en-GB" dirty="0">
              <a:solidFill>
                <a:schemeClr val="accent1"/>
              </a:solidFill>
            </a:endParaRPr>
          </a:p>
          <a:p>
            <a:pPr lvl="1"/>
            <a:endParaRPr lang="en-US" dirty="0" smtClean="0">
              <a:sym typeface="Ubuntu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73" name="Google Shape;273;p36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370303" y="5954138"/>
            <a:ext cx="345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  <a:latin typeface="+mj-lt"/>
              </a:rPr>
              <a:t>Thanks</a:t>
            </a:r>
            <a:r>
              <a:rPr lang="en-US" sz="3200" smtClean="0">
                <a:solidFill>
                  <a:schemeClr val="accent1"/>
                </a:solidFill>
                <a:latin typeface="+mj-lt"/>
              </a:rPr>
              <a:t>! </a:t>
            </a:r>
            <a:r>
              <a:rPr lang="en-US" sz="3200" dirty="0" smtClean="0">
                <a:solidFill>
                  <a:schemeClr val="accent1"/>
                </a:solidFill>
                <a:latin typeface="+mj-lt"/>
              </a:rPr>
              <a:t>Questions?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798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“The recognition that solar eclipses are caused by the Moon coming between the Earth and the Sun did not actually come until over a century later [</a:t>
            </a:r>
            <a:r>
              <a:rPr lang="mr-IN" sz="2800" dirty="0" smtClean="0"/>
              <a:t>…</a:t>
            </a:r>
            <a:r>
              <a:rPr lang="en-US" sz="2800" dirty="0" smtClean="0"/>
              <a:t>].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accent1"/>
                </a:solidFill>
              </a:rPr>
              <a:t>Thus </a:t>
            </a:r>
            <a:r>
              <a:rPr lang="en-US" sz="2800" dirty="0" smtClean="0">
                <a:solidFill>
                  <a:schemeClr val="accent1"/>
                </a:solidFill>
              </a:rPr>
              <a:t>Thales cannot have predicted an eclipse in any modern sense.</a:t>
            </a:r>
            <a:r>
              <a:rPr lang="en-US" sz="2800" dirty="0" smtClean="0"/>
              <a:t>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4036324"/>
            <a:ext cx="1110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Westfall, John, and William Sheehan. </a:t>
            </a:r>
            <a:r>
              <a:rPr lang="en-US" i="1" dirty="0" smtClean="0"/>
              <a:t>Celestial Shadows: Eclipses, Transits, and </a:t>
            </a:r>
            <a:r>
              <a:rPr lang="en-US" i="1" dirty="0" err="1" smtClean="0"/>
              <a:t>Occultations</a:t>
            </a:r>
            <a:r>
              <a:rPr lang="en-US" dirty="0" smtClean="0"/>
              <a:t>. Vol. 410. Springer, 2014.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5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Prediction sans </a:t>
            </a:r>
            <a:r>
              <a:rPr lang="en-US" dirty="0" smtClean="0"/>
              <a:t>understanding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82921" y="1608144"/>
            <a:ext cx="4983163" cy="1304925"/>
          </a:xfrm>
        </p:spPr>
        <p:txBody>
          <a:bodyPr anchor="t">
            <a:noAutofit/>
          </a:bodyPr>
          <a:lstStyle/>
          <a:p>
            <a:pPr marL="0" lvl="1" indent="0">
              <a:buNone/>
            </a:pPr>
            <a:r>
              <a:rPr lang="en-US" sz="2600" dirty="0" smtClean="0">
                <a:solidFill>
                  <a:schemeClr val="accent1"/>
                </a:solidFill>
                <a:latin typeface="+mj-lt"/>
              </a:rPr>
              <a:t>Thales </a:t>
            </a:r>
            <a:r>
              <a:rPr lang="en-US" sz="2600" dirty="0" smtClean="0">
                <a:solidFill>
                  <a:schemeClr val="accent1"/>
                </a:solidFill>
                <a:latin typeface="+mj-lt"/>
              </a:rPr>
              <a:t>&amp; co </a:t>
            </a:r>
            <a:r>
              <a:rPr lang="en-US" sz="2600" dirty="0" smtClean="0">
                <a:solidFill>
                  <a:schemeClr val="accent1"/>
                </a:solidFill>
                <a:latin typeface="+mj-lt"/>
              </a:rPr>
              <a:t>“data mined” celestial observations </a:t>
            </a:r>
            <a:r>
              <a:rPr lang="en-US" sz="2600" dirty="0">
                <a:solidFill>
                  <a:schemeClr val="accent1"/>
                </a:solidFill>
                <a:latin typeface="+mj-lt"/>
              </a:rPr>
              <a:t>to find cycles in lunar and solar </a:t>
            </a:r>
            <a:r>
              <a:rPr lang="en-US" sz="2600" dirty="0" smtClean="0">
                <a:solidFill>
                  <a:schemeClr val="accent1"/>
                </a:solidFill>
                <a:latin typeface="+mj-lt"/>
              </a:rPr>
              <a:t>eclipses</a:t>
            </a:r>
            <a:r>
              <a:rPr lang="mr-IN" sz="2600" dirty="0" smtClean="0">
                <a:solidFill>
                  <a:schemeClr val="accent1"/>
                </a:solidFill>
                <a:latin typeface="+mj-lt"/>
              </a:rPr>
              <a:t>…</a:t>
            </a:r>
            <a:endParaRPr lang="en-US" sz="2600" dirty="0" smtClean="0"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6436894" y="1608144"/>
            <a:ext cx="5145506" cy="1304925"/>
          </a:xfrm>
        </p:spPr>
        <p:txBody>
          <a:bodyPr anchor="t">
            <a:normAutofit/>
          </a:bodyPr>
          <a:lstStyle/>
          <a:p>
            <a:pPr marL="0" lvl="1" indent="0">
              <a:buNone/>
            </a:pPr>
            <a:r>
              <a:rPr lang="mr-IN" sz="2600" dirty="0" smtClean="0">
                <a:solidFill>
                  <a:schemeClr val="accent1"/>
                </a:solidFill>
                <a:latin typeface="+mj-lt"/>
              </a:rPr>
              <a:t>…</a:t>
            </a:r>
            <a:r>
              <a:rPr lang="en-US" sz="2600" dirty="0" smtClean="0">
                <a:solidFill>
                  <a:schemeClr val="accent1"/>
                </a:solidFill>
                <a:latin typeface="+mj-lt"/>
              </a:rPr>
              <a:t>they had no </a:t>
            </a:r>
            <a:r>
              <a:rPr lang="en-US" sz="2600" dirty="0">
                <a:solidFill>
                  <a:schemeClr val="accent1"/>
                </a:solidFill>
                <a:latin typeface="+mj-lt"/>
              </a:rPr>
              <a:t>clue about the positions of the earth, the moon and the sun</a:t>
            </a:r>
            <a:r>
              <a:rPr lang="en-US" sz="2600" dirty="0" smtClean="0">
                <a:solidFill>
                  <a:schemeClr val="accent1"/>
                </a:solidFill>
                <a:latin typeface="+mj-lt"/>
              </a:rPr>
              <a:t>!</a:t>
            </a:r>
            <a:endParaRPr lang="en-US" sz="2600" dirty="0" smtClean="0">
              <a:latin typeface="+mj-lt"/>
            </a:endParaRPr>
          </a:p>
          <a:p>
            <a:endParaRPr lang="en-US" sz="2600" dirty="0" smtClean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589417" y="5485945"/>
                <a:ext cx="90131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latin typeface="+mj-lt"/>
                  </a:rPr>
                  <a:t>Spurious patterns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charset="0"/>
                      </a:rPr>
                      <m:t>→ </m:t>
                    </m:r>
                  </m:oMath>
                </a14:m>
                <a:r>
                  <a:rPr lang="en-US" sz="3200" dirty="0" smtClean="0">
                    <a:latin typeface="+mj-lt"/>
                  </a:rPr>
                  <a:t>A recipe for pathological failures</a:t>
                </a:r>
                <a:endParaRPr lang="en-US" sz="3200" dirty="0" smtClean="0">
                  <a:latin typeface="+mj-lt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417" y="5485945"/>
                <a:ext cx="9013166" cy="584775"/>
              </a:xfrm>
              <a:prstGeom prst="rect">
                <a:avLst/>
              </a:prstGeom>
              <a:blipFill rotWithShape="0">
                <a:blip r:embed="rId2"/>
                <a:stretch>
                  <a:fillRect l="-880" t="-12500" r="-812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366083" y="1998996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but</a:t>
            </a:r>
            <a:endParaRPr lang="en-US" sz="2800" dirty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3209" y="3639286"/>
            <a:ext cx="11199190" cy="1569660"/>
            <a:chOff x="383209" y="3639286"/>
            <a:chExt cx="11199190" cy="1569660"/>
          </a:xfrm>
        </p:grpSpPr>
        <p:sp>
          <p:nvSpPr>
            <p:cNvPr id="7" name="TextBox 6"/>
            <p:cNvSpPr txBox="1"/>
            <p:nvPr/>
          </p:nvSpPr>
          <p:spPr>
            <a:xfrm>
              <a:off x="383209" y="3639286"/>
              <a:ext cx="51152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+mj-lt"/>
                </a:rPr>
                <a:t>Finding patterns in data can lead to </a:t>
              </a:r>
              <a:r>
                <a:rPr lang="en-US" sz="3200" dirty="0" smtClean="0">
                  <a:latin typeface="+mj-lt"/>
                </a:rPr>
                <a:t>seemingly accurate </a:t>
              </a:r>
              <a:r>
                <a:rPr lang="en-US" sz="3200" dirty="0" smtClean="0">
                  <a:latin typeface="+mj-lt"/>
                </a:rPr>
                <a:t>predictions</a:t>
              </a:r>
              <a:r>
                <a:rPr lang="mr-IN" sz="3200" dirty="0" smtClean="0">
                  <a:latin typeface="+mj-lt"/>
                </a:rPr>
                <a:t>…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36894" y="3639286"/>
              <a:ext cx="51455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3200" dirty="0" smtClean="0">
                  <a:latin typeface="+mj-lt"/>
                </a:rPr>
                <a:t>…</a:t>
              </a:r>
              <a:r>
                <a:rPr lang="en-US" sz="3200" dirty="0" smtClean="0">
                  <a:latin typeface="+mj-lt"/>
                </a:rPr>
                <a:t>accuracy in prediction </a:t>
              </a:r>
              <a:r>
                <a:rPr lang="en-US" sz="3200" dirty="0">
                  <a:latin typeface="+mj-lt"/>
                </a:rPr>
                <a:t>does not signal </a:t>
              </a:r>
              <a:r>
                <a:rPr lang="en-US" sz="3200" dirty="0" smtClean="0">
                  <a:latin typeface="+mj-lt"/>
                </a:rPr>
                <a:t>understanding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66084" y="3916285"/>
              <a:ext cx="6751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+mj-lt"/>
                </a:rPr>
                <a:t>but</a:t>
              </a:r>
              <a:endParaRPr lang="en-US" sz="28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2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Failures in understanding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Learning from </a:t>
            </a:r>
            <a:r>
              <a:rPr lang="en-US" strike="sngStrike" dirty="0" smtClean="0">
                <a:solidFill>
                  <a:schemeClr val="accent2"/>
                </a:solidFill>
                <a:latin typeface="+mj-lt"/>
              </a:rPr>
              <a:t>examples</a:t>
            </a:r>
            <a:endParaRPr lang="en-US" strike="sngStrike" dirty="0">
              <a:solidFill>
                <a:schemeClr val="accent2"/>
              </a:solidFill>
              <a:latin typeface="+mj-lt"/>
            </a:endParaRPr>
          </a:p>
          <a:p>
            <a:pPr marL="971550" lvl="1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Evaluating knowledge-driven </a:t>
            </a:r>
            <a:r>
              <a:rPr lang="en-US" dirty="0" smtClean="0"/>
              <a:t>reasoning using </a:t>
            </a:r>
            <a:r>
              <a:rPr lang="en-GB" b="1" dirty="0">
                <a:solidFill>
                  <a:srgbClr val="4472C4"/>
                </a:solidFill>
              </a:rPr>
              <a:t>I</a:t>
            </a:r>
            <a:r>
              <a:rPr lang="en-GB" sz="2400" b="1" dirty="0">
                <a:solidFill>
                  <a:srgbClr val="4472C4"/>
                </a:solidFill>
              </a:rPr>
              <a:t>NFO</a:t>
            </a:r>
            <a:r>
              <a:rPr lang="en-GB" b="1" dirty="0">
                <a:solidFill>
                  <a:srgbClr val="4472C4"/>
                </a:solidFill>
              </a:rPr>
              <a:t>T</a:t>
            </a:r>
            <a:r>
              <a:rPr lang="en-GB" sz="2400" b="1" dirty="0">
                <a:solidFill>
                  <a:srgbClr val="4472C4"/>
                </a:solidFill>
              </a:rPr>
              <a:t>AB</a:t>
            </a:r>
            <a:r>
              <a:rPr lang="en-GB" b="1" dirty="0">
                <a:solidFill>
                  <a:srgbClr val="4472C4"/>
                </a:solidFill>
              </a:rPr>
              <a:t>S</a:t>
            </a:r>
            <a:endParaRPr lang="en-US" sz="2400" dirty="0" smtClean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5727" y="2935705"/>
            <a:ext cx="2025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knowledge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517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Failures in understanding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3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slides">
  <a:themeElements>
    <a:clrScheme name="Custom 2">
      <a:dk1>
        <a:srgbClr val="333333"/>
      </a:dk1>
      <a:lt1>
        <a:srgbClr val="FAFAFA"/>
      </a:lt1>
      <a:dk2>
        <a:srgbClr val="1F497D"/>
      </a:dk2>
      <a:lt2>
        <a:srgbClr val="EEECE1"/>
      </a:lt2>
      <a:accent1>
        <a:srgbClr val="3366CC"/>
      </a:accent1>
      <a:accent2>
        <a:srgbClr val="CC3333"/>
      </a:accent2>
      <a:accent3>
        <a:srgbClr val="99CC99"/>
      </a:accent3>
      <a:accent4>
        <a:srgbClr val="8064A2"/>
      </a:accent4>
      <a:accent5>
        <a:srgbClr val="4BACC6"/>
      </a:accent5>
      <a:accent6>
        <a:srgbClr val="FF7C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myslides</Template>
  <TotalTime>578</TotalTime>
  <Words>3072</Words>
  <Application>Microsoft Macintosh PowerPoint</Application>
  <PresentationFormat>Widescreen</PresentationFormat>
  <Paragraphs>556</Paragraphs>
  <Slides>53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6" baseType="lpstr">
      <vt:lpstr>Calibri</vt:lpstr>
      <vt:lpstr>Calibri Light</vt:lpstr>
      <vt:lpstr>Cambria Math</vt:lpstr>
      <vt:lpstr>Consolas</vt:lpstr>
      <vt:lpstr>Courier</vt:lpstr>
      <vt:lpstr>Courier New</vt:lpstr>
      <vt:lpstr>Helvetica Neue</vt:lpstr>
      <vt:lpstr>Mangal</vt:lpstr>
      <vt:lpstr>Roboto</vt:lpstr>
      <vt:lpstr>Ubuntu</vt:lpstr>
      <vt:lpstr>Wingdings</vt:lpstr>
      <vt:lpstr>Arial</vt:lpstr>
      <vt:lpstr>myslides</vt:lpstr>
      <vt:lpstr>Where Neural Networks Fail:  The Case for a Little Help from Knowledge</vt:lpstr>
      <vt:lpstr>Students and Collaborators</vt:lpstr>
      <vt:lpstr>Does successful prediction imply understanding?</vt:lpstr>
      <vt:lpstr>PowerPoint Presentation</vt:lpstr>
      <vt:lpstr>Thales of Miletus</vt:lpstr>
      <vt:lpstr>PowerPoint Presentation</vt:lpstr>
      <vt:lpstr>Prediction sans understanding</vt:lpstr>
      <vt:lpstr>This talk</vt:lpstr>
      <vt:lpstr>Failures in understanding</vt:lpstr>
      <vt:lpstr>Example 1: Visual question answering</vt:lpstr>
      <vt:lpstr>Can neural networks ‘read’ images?</vt:lpstr>
      <vt:lpstr>Example 2: Natural language inference</vt:lpstr>
      <vt:lpstr>Can neural networks understand text?</vt:lpstr>
      <vt:lpstr>Example 3: Biased inferences about gender</vt:lpstr>
      <vt:lpstr>Example 3: Biased inferences about nationalities</vt:lpstr>
      <vt:lpstr>Failures in understanding</vt:lpstr>
      <vt:lpstr>Learning from examples</vt:lpstr>
      <vt:lpstr>Neural networks without large datasets?</vt:lpstr>
      <vt:lpstr>Rules to augment annotated data</vt:lpstr>
      <vt:lpstr>Knowledge in neural network land</vt:lpstr>
      <vt:lpstr>Where can knowledge be involved?</vt:lpstr>
      <vt:lpstr>Neural network land vs. Logic land</vt:lpstr>
      <vt:lpstr>Three challenges facing logic in neural network land</vt:lpstr>
      <vt:lpstr>Predicates in neural networks</vt:lpstr>
      <vt:lpstr>Predicates in neural networks</vt:lpstr>
      <vt:lpstr>Predicates in neural networks</vt:lpstr>
      <vt:lpstr>Named neurons</vt:lpstr>
      <vt:lpstr>Three challenges facing logic in neural network land</vt:lpstr>
      <vt:lpstr>Relaxing Boolean operators</vt:lpstr>
      <vt:lpstr>Three challenges facing logic in neural network land</vt:lpstr>
      <vt:lpstr>What knowledge can do for neural networks?</vt:lpstr>
      <vt:lpstr>What logic can do for neural networks?</vt:lpstr>
      <vt:lpstr>Augmenting models: An example</vt:lpstr>
      <vt:lpstr>Augmenting models: An example</vt:lpstr>
      <vt:lpstr>What logic can do for neural networks?</vt:lpstr>
      <vt:lpstr>Unifying data &amp; knowledge</vt:lpstr>
      <vt:lpstr>Encouraging consistency of models</vt:lpstr>
      <vt:lpstr>Do rules help neural networks?</vt:lpstr>
      <vt:lpstr>Natural Language Inference</vt:lpstr>
      <vt:lpstr>Results: Natural Language Inference</vt:lpstr>
      <vt:lpstr>Inconsistency of NLI</vt:lpstr>
      <vt:lpstr>Results: Inconsistency of NLI</vt:lpstr>
      <vt:lpstr>Knowledge and deep learning</vt:lpstr>
      <vt:lpstr>Evaluating knowledge-driven reasoning</vt:lpstr>
      <vt:lpstr>We are really good at understanding tabular data</vt:lpstr>
      <vt:lpstr>Idea: Test for reasoning using such tables</vt:lpstr>
      <vt:lpstr>Idea: Test for reasoning using such tables</vt:lpstr>
      <vt:lpstr>Idea: Test for reasoning using such tables</vt:lpstr>
      <vt:lpstr>INFOTABS: A one slide summary</vt:lpstr>
      <vt:lpstr>Evaluating on a single test set is not enough</vt:lpstr>
      <vt:lpstr>INFOTABS requires different kinds of reasoning</vt:lpstr>
      <vt:lpstr>INFOTABS: A modeling challenge</vt:lpstr>
      <vt:lpstr>Final words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Vivek Srikumar</dc:creator>
  <cp:lastModifiedBy>Vivek Srikumar</cp:lastModifiedBy>
  <cp:revision>128</cp:revision>
  <dcterms:created xsi:type="dcterms:W3CDTF">2020-07-21T00:14:35Z</dcterms:created>
  <dcterms:modified xsi:type="dcterms:W3CDTF">2020-07-23T06:02:01Z</dcterms:modified>
</cp:coreProperties>
</file>