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3"/>
  </p:notesMasterIdLst>
  <p:sldIdLst>
    <p:sldId id="256" r:id="rId2"/>
    <p:sldId id="364" r:id="rId3"/>
    <p:sldId id="365" r:id="rId4"/>
    <p:sldId id="366" r:id="rId5"/>
    <p:sldId id="298" r:id="rId6"/>
    <p:sldId id="257" r:id="rId7"/>
    <p:sldId id="258" r:id="rId8"/>
    <p:sldId id="260" r:id="rId9"/>
    <p:sldId id="348" r:id="rId10"/>
    <p:sldId id="299" r:id="rId11"/>
    <p:sldId id="300" r:id="rId12"/>
    <p:sldId id="367" r:id="rId13"/>
    <p:sldId id="369" r:id="rId14"/>
    <p:sldId id="379" r:id="rId15"/>
    <p:sldId id="380" r:id="rId16"/>
    <p:sldId id="372" r:id="rId17"/>
    <p:sldId id="376" r:id="rId18"/>
    <p:sldId id="377" r:id="rId19"/>
    <p:sldId id="373" r:id="rId20"/>
    <p:sldId id="378" r:id="rId21"/>
    <p:sldId id="375" r:id="rId22"/>
    <p:sldId id="381" r:id="rId23"/>
    <p:sldId id="382" r:id="rId24"/>
    <p:sldId id="383" r:id="rId25"/>
    <p:sldId id="386" r:id="rId26"/>
    <p:sldId id="387" r:id="rId27"/>
    <p:sldId id="388" r:id="rId28"/>
    <p:sldId id="392" r:id="rId29"/>
    <p:sldId id="384" r:id="rId30"/>
    <p:sldId id="389" r:id="rId31"/>
    <p:sldId id="385" r:id="rId32"/>
    <p:sldId id="390" r:id="rId33"/>
    <p:sldId id="391" r:id="rId34"/>
    <p:sldId id="393" r:id="rId35"/>
    <p:sldId id="394" r:id="rId36"/>
    <p:sldId id="395" r:id="rId37"/>
    <p:sldId id="396" r:id="rId38"/>
    <p:sldId id="397" r:id="rId39"/>
    <p:sldId id="398" r:id="rId40"/>
    <p:sldId id="399" r:id="rId41"/>
    <p:sldId id="283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369EEA6-5E59-5446-8B05-CF82490B3607}">
          <p14:sldIdLst>
            <p14:sldId id="256"/>
            <p14:sldId id="364"/>
            <p14:sldId id="365"/>
            <p14:sldId id="366"/>
          </p14:sldIdLst>
        </p14:section>
        <p14:section name="thales" id="{CF88A32A-C443-7A41-A813-0A8BE3E6F4D1}">
          <p14:sldIdLst>
            <p14:sldId id="298"/>
            <p14:sldId id="257"/>
            <p14:sldId id="258"/>
            <p14:sldId id="260"/>
            <p14:sldId id="348"/>
            <p14:sldId id="299"/>
            <p14:sldId id="300"/>
            <p14:sldId id="367"/>
          </p14:sldIdLst>
        </p14:section>
        <p14:section name="small-data-problem" id="{D4901DA5-2BC0-C14E-9B52-663776F90398}">
          <p14:sldIdLst>
            <p14:sldId id="369"/>
            <p14:sldId id="379"/>
            <p14:sldId id="380"/>
            <p14:sldId id="372"/>
            <p14:sldId id="376"/>
            <p14:sldId id="377"/>
            <p14:sldId id="373"/>
            <p14:sldId id="378"/>
            <p14:sldId id="375"/>
          </p14:sldIdLst>
        </p14:section>
        <p14:section name="industrial strength blocks worlds" id="{228B88C2-4869-E447-98D3-3FC266D9E2D6}">
          <p14:sldIdLst>
            <p14:sldId id="381"/>
            <p14:sldId id="382"/>
            <p14:sldId id="383"/>
            <p14:sldId id="386"/>
            <p14:sldId id="387"/>
            <p14:sldId id="388"/>
            <p14:sldId id="392"/>
            <p14:sldId id="384"/>
            <p14:sldId id="389"/>
            <p14:sldId id="385"/>
            <p14:sldId id="390"/>
          </p14:sldIdLst>
        </p14:section>
        <p14:section name="bandwagon" id="{34C99929-F4D1-534E-8613-BEB90E91A736}">
          <p14:sldIdLst>
            <p14:sldId id="391"/>
            <p14:sldId id="393"/>
            <p14:sldId id="394"/>
            <p14:sldId id="395"/>
            <p14:sldId id="396"/>
            <p14:sldId id="397"/>
            <p14:sldId id="398"/>
            <p14:sldId id="399"/>
          </p14:sldIdLst>
        </p14:section>
        <p14:section name="final" id="{41456340-5C58-9F49-9D25-0AC5B95B7C36}">
          <p14:sldIdLst>
            <p14:sldId id="2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BFAD"/>
    <a:srgbClr val="634533"/>
    <a:srgbClr val="CBB8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98"/>
    <p:restoredTop sz="94690"/>
  </p:normalViewPr>
  <p:slideViewPr>
    <p:cSldViewPr snapToGrid="0" snapToObjects="1">
      <p:cViewPr>
        <p:scale>
          <a:sx n="150" d="100"/>
          <a:sy n="150" d="100"/>
        </p:scale>
        <p:origin x="11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060C2D-E457-E74F-8A6A-6484B4C8186A}" type="datetimeFigureOut">
              <a:rPr lang="en-US" smtClean="0"/>
              <a:t>8/14/20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937E7A-710A-054A-9A21-11CFB0D8A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147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994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7bf5727204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7bf5727204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5571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-li/utahnlp_logo/blob/master/utahnlp.png" TargetMode="External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ctr">
              <a:defRPr b="0" i="0">
                <a:latin typeface="+mj-lt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0922" y="4883786"/>
            <a:ext cx="2990155" cy="755014"/>
          </a:xfrm>
          <a:prstGeom prst="rect">
            <a:avLst/>
          </a:prstGeom>
        </p:spPr>
      </p:pic>
      <p:pic>
        <p:nvPicPr>
          <p:cNvPr id="1026" name="Picture 2" descr="nlp_and_mountains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10909"/>
            <a:ext cx="2018303" cy="84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4C7AA-FDE1-3C44-AE19-23ACA7B3AC18}" type="datetimeFigureOut">
              <a:rPr lang="en-US" smtClean="0"/>
              <a:t>8/14/20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4C7AA-FDE1-3C44-AE19-23ACA7B3AC18}" type="datetimeFigureOut">
              <a:rPr lang="en-US" smtClean="0"/>
              <a:t>8/14/20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4C7AA-FDE1-3C44-AE19-23ACA7B3AC18}" type="datetimeFigureOut">
              <a:rPr lang="en-US" smtClean="0"/>
              <a:t>8/14/20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4C7AA-FDE1-3C44-AE19-23ACA7B3AC18}" type="datetimeFigureOut">
              <a:rPr lang="en-US" smtClean="0"/>
              <a:t>8/14/20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4C7AA-FDE1-3C44-AE19-23ACA7B3AC18}" type="datetimeFigureOut">
              <a:rPr lang="en-US" smtClean="0"/>
              <a:t>8/14/20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4C7AA-FDE1-3C44-AE19-23ACA7B3AC18}" type="datetimeFigureOut">
              <a:rPr lang="en-US" smtClean="0"/>
              <a:t>8/14/20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4C7AA-FDE1-3C44-AE19-23ACA7B3AC18}" type="datetimeFigureOut">
              <a:rPr lang="en-US" smtClean="0"/>
              <a:t>8/14/20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4C7AA-FDE1-3C44-AE19-23ACA7B3AC18}" type="datetimeFigureOut">
              <a:rPr lang="en-US" smtClean="0"/>
              <a:t>8/14/20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4C7AA-FDE1-3C44-AE19-23ACA7B3AC18}" type="datetimeFigureOut">
              <a:rPr lang="en-US" smtClean="0"/>
              <a:t>8/14/20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4C7AA-FDE1-3C44-AE19-23ACA7B3AC18}" type="datetimeFigureOut">
              <a:rPr lang="en-US" smtClean="0"/>
              <a:t>8/14/20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91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microsoft.com/office/2007/relationships/hdphoto" Target="../media/hdphoto2.wdp"/><Relationship Id="rId5" Type="http://schemas.openxmlformats.org/officeDocument/2006/relationships/image" Target="../media/image21.jpeg"/><Relationship Id="rId6" Type="http://schemas.microsoft.com/office/2007/relationships/hdphoto" Target="../media/hdphoto3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gif"/><Relationship Id="rId3" Type="http://schemas.openxmlformats.org/officeDocument/2006/relationships/image" Target="../media/image28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900" b="1" dirty="0" smtClean="0"/>
              <a:t>F</a:t>
            </a:r>
            <a:r>
              <a:rPr lang="en-US" dirty="0" smtClean="0"/>
              <a:t>ads, </a:t>
            </a:r>
            <a:r>
              <a:rPr lang="en-US" sz="4900" b="1" dirty="0" smtClean="0"/>
              <a:t>F</a:t>
            </a:r>
            <a:r>
              <a:rPr lang="en-US" dirty="0" smtClean="0"/>
              <a:t>allacies &amp; </a:t>
            </a:r>
            <a:r>
              <a:rPr lang="en-US" sz="4900" b="1" dirty="0" smtClean="0"/>
              <a:t>F</a:t>
            </a:r>
            <a:r>
              <a:rPr lang="en-US" dirty="0" smtClean="0"/>
              <a:t>antasies </a:t>
            </a:r>
            <a:br>
              <a:rPr lang="en-US" dirty="0" smtClean="0"/>
            </a:br>
            <a:r>
              <a:rPr lang="en-US" dirty="0" smtClean="0"/>
              <a:t>in the Name of Machine Learning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Vivek Srikumar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43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Visual question answering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1801" y="1348268"/>
            <a:ext cx="3503246" cy="3187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8821" y="2192818"/>
            <a:ext cx="245777" cy="685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grpSp>
        <p:nvGrpSpPr>
          <p:cNvPr id="28" name="Group 27"/>
          <p:cNvGrpSpPr/>
          <p:nvPr/>
        </p:nvGrpSpPr>
        <p:grpSpPr>
          <a:xfrm>
            <a:off x="1918820" y="1982238"/>
            <a:ext cx="1519534" cy="1573832"/>
            <a:chOff x="394820" y="1982238"/>
            <a:chExt cx="1519534" cy="1573832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641174" y="1982238"/>
              <a:ext cx="1273180" cy="21108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40597" y="2878618"/>
              <a:ext cx="1273757" cy="677452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94820" y="2894525"/>
              <a:ext cx="955504" cy="66154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394820" y="1982238"/>
              <a:ext cx="955504" cy="21058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24" y="1982238"/>
            <a:ext cx="564030" cy="1573832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grpSp>
        <p:nvGrpSpPr>
          <p:cNvPr id="38" name="Group 37"/>
          <p:cNvGrpSpPr/>
          <p:nvPr/>
        </p:nvGrpSpPr>
        <p:grpSpPr>
          <a:xfrm>
            <a:off x="5319139" y="1376237"/>
            <a:ext cx="5069460" cy="3187960"/>
            <a:chOff x="3795139" y="1376237"/>
            <a:chExt cx="5069460" cy="318796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95139" y="1376237"/>
              <a:ext cx="5069460" cy="318796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3861269" y="1637921"/>
              <a:ext cx="4937199" cy="369332"/>
            </a:xfrm>
            <a:prstGeom prst="rect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Where is </a:t>
              </a:r>
              <a:r>
                <a:rPr lang="en-US"/>
                <a:t>the penguin?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>
            <a:off x="0" y="6519446"/>
            <a:ext cx="108734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From https://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visualqa.org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uses Pythia v0. 1: the winning entry to the VQA challenge 2018 [Jiang, Y et al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2018].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5319140" y="4638379"/>
            <a:ext cx="5277853" cy="1501157"/>
            <a:chOff x="3795139" y="4536228"/>
            <a:chExt cx="5277853" cy="150115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95139" y="4536228"/>
              <a:ext cx="5277853" cy="1501157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3861269" y="4710439"/>
              <a:ext cx="4937199" cy="369332"/>
            </a:xfrm>
            <a:prstGeom prst="rect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Is there a penguin in the image?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644297" y="4746808"/>
            <a:ext cx="34664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  <a:latin typeface="+mj-lt"/>
              </a:rPr>
              <a:t>But can they really ‘read’ images?</a:t>
            </a:r>
          </a:p>
        </p:txBody>
      </p:sp>
    </p:spTree>
    <p:extLst>
      <p:ext uri="{BB962C8B-B14F-4D97-AF65-F5344CB8AC3E}">
        <p14:creationId xmlns:p14="http://schemas.microsoft.com/office/powerpoint/2010/main" val="46494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Can neural networks ‘read’ images?</a:t>
            </a:r>
            <a:endParaRPr lang="en-US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1801" y="1348268"/>
            <a:ext cx="3503246" cy="318796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319139" y="1376237"/>
            <a:ext cx="5069460" cy="3187960"/>
            <a:chOff x="3795139" y="1376237"/>
            <a:chExt cx="5069460" cy="318796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95139" y="1376237"/>
              <a:ext cx="5069460" cy="318796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3861269" y="1637921"/>
              <a:ext cx="4937199" cy="369332"/>
            </a:xfrm>
            <a:prstGeom prst="rect">
              <a:avLst/>
            </a:prstGeom>
            <a:ln w="31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Where is the penguin?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319140" y="4638379"/>
            <a:ext cx="5277853" cy="1501157"/>
            <a:chOff x="3795139" y="4536228"/>
            <a:chExt cx="5277853" cy="150115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95139" y="4536228"/>
              <a:ext cx="5277853" cy="1501157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3861269" y="4710439"/>
              <a:ext cx="4937199" cy="369332"/>
            </a:xfrm>
            <a:prstGeom prst="rect">
              <a:avLst/>
            </a:prstGeom>
            <a:ln w="31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Is there a penguin in the image?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006628" y="3903708"/>
            <a:ext cx="8204173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Only one of these answers can be correct.</a:t>
            </a:r>
            <a:endParaRPr lang="en-US" sz="2400" dirty="0">
              <a:solidFill>
                <a:schemeClr val="accent2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23" name="Google Shape;86;p14"/>
          <p:cNvSpPr txBox="1"/>
          <p:nvPr/>
        </p:nvSpPr>
        <p:spPr>
          <a:xfrm>
            <a:off x="2661482" y="4439555"/>
            <a:ext cx="6869036" cy="595432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2400" dirty="0" smtClean="0">
                <a:latin typeface="+mj-lt"/>
                <a:ea typeface="Courier" charset="0"/>
                <a:cs typeface="Courier" charset="0"/>
                <a:sym typeface="Roboto"/>
              </a:rPr>
              <a:t>Today’s state-of-the-art is devoid of any such “theory”</a:t>
            </a:r>
            <a:endParaRPr sz="2400" dirty="0">
              <a:latin typeface="+mj-lt"/>
              <a:ea typeface="Courier" charset="0"/>
              <a:cs typeface="Courier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78362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 #1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Modeling strategies that depend on or expose a theory </a:t>
            </a:r>
          </a:p>
          <a:p>
            <a:pPr marL="457200" lvl="1" indent="0">
              <a:buNone/>
            </a:pPr>
            <a:r>
              <a:rPr lang="en-US" dirty="0" smtClean="0"/>
              <a:t>	(or at least assume the existence of a theory)</a:t>
            </a:r>
          </a:p>
          <a:p>
            <a:pPr marL="914400" lvl="1" indent="-514350"/>
            <a:endParaRPr lang="en-US" dirty="0" smtClean="0"/>
          </a:p>
          <a:p>
            <a:pPr marL="914400" lvl="1" indent="-514350"/>
            <a:r>
              <a:rPr lang="en-US" dirty="0"/>
              <a:t>Otherwise, we are just guessing equations involving high dimensional spaces, without understanding what they mean</a:t>
            </a:r>
          </a:p>
          <a:p>
            <a:pPr marL="914400" lvl="1" indent="-514350"/>
            <a:endParaRPr lang="en-US" dirty="0" smtClean="0"/>
          </a:p>
          <a:p>
            <a:pPr marL="914400" lvl="1" indent="-514350"/>
            <a:r>
              <a:rPr lang="en-US" dirty="0" smtClean="0"/>
              <a:t>Thales versus a modern view of eclipse science</a:t>
            </a:r>
          </a:p>
          <a:p>
            <a:pPr marL="800100" lvl="2" indent="0">
              <a:buNone/>
            </a:pPr>
            <a:r>
              <a:rPr lang="en-US" dirty="0" smtClean="0"/>
              <a:t>Precise predictions by curve fitting versus a philosophy of the underlying phenomena</a:t>
            </a:r>
          </a:p>
          <a:p>
            <a:pPr marL="914400" lvl="1" indent="-514350"/>
            <a:endParaRPr lang="en-US" dirty="0"/>
          </a:p>
          <a:p>
            <a:pPr marL="514350" indent="-51435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small data problem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80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>
              <a:spcBef>
                <a:spcPts val="0"/>
              </a:spcBef>
              <a:defRPr/>
            </a:pPr>
            <a:r>
              <a:rPr lang="en-US" dirty="0" smtClean="0"/>
              <a:t>Machine learning = Data-driven computing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 defTabSz="914400">
              <a:spcBef>
                <a:spcPts val="0"/>
              </a:spcBef>
              <a:buNone/>
              <a:defRPr/>
            </a:pPr>
            <a:r>
              <a:rPr lang="en-US" dirty="0"/>
              <a:t>Massive labeled data </a:t>
            </a:r>
          </a:p>
          <a:p>
            <a:pPr marL="0" lvl="0" indent="0" algn="ctr" defTabSz="914400">
              <a:spcBef>
                <a:spcPts val="0"/>
              </a:spcBef>
              <a:buNone/>
              <a:defRPr/>
            </a:pPr>
            <a:r>
              <a:rPr lang="en-US" dirty="0"/>
              <a:t>+</a:t>
            </a:r>
          </a:p>
          <a:p>
            <a:pPr marL="0" lvl="0" indent="0" algn="ctr" defTabSz="914400">
              <a:spcBef>
                <a:spcPts val="0"/>
              </a:spcBef>
              <a:buNone/>
              <a:defRPr/>
            </a:pPr>
            <a:r>
              <a:rPr lang="en-US" dirty="0"/>
              <a:t>Massive amounts of compute</a:t>
            </a:r>
          </a:p>
          <a:p>
            <a:pPr marL="0" lvl="0" indent="0" algn="ctr" defTabSz="914400">
              <a:spcBef>
                <a:spcPts val="0"/>
              </a:spcBef>
              <a:buNone/>
              <a:defRPr/>
            </a:pPr>
            <a:r>
              <a:rPr lang="en-US" dirty="0"/>
              <a:t>= </a:t>
            </a:r>
          </a:p>
          <a:p>
            <a:pPr marL="0" lvl="0" indent="0" algn="ctr" defTabSz="914400">
              <a:spcBef>
                <a:spcPts val="0"/>
              </a:spcBef>
              <a:buNone/>
              <a:defRPr/>
            </a:pPr>
            <a:r>
              <a:rPr lang="en-US" dirty="0"/>
              <a:t>Massive models</a:t>
            </a:r>
          </a:p>
        </p:txBody>
      </p:sp>
      <p:graphicFrame>
        <p:nvGraphicFramePr>
          <p:cNvPr id="6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5165259"/>
              </p:ext>
            </p:extLst>
          </p:nvPr>
        </p:nvGraphicFramePr>
        <p:xfrm>
          <a:off x="1138516" y="2278906"/>
          <a:ext cx="9762565" cy="228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7400"/>
                <a:gridCol w="3805518"/>
                <a:gridCol w="389964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+mj-lt"/>
                        </a:rPr>
                        <a:t>Dataset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+mj-lt"/>
                        </a:rPr>
                        <a:t>Task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+mj-lt"/>
                        </a:rPr>
                        <a:t>Number</a:t>
                      </a:r>
                      <a:r>
                        <a:rPr lang="en-US" sz="2400" b="1" baseline="0" dirty="0" smtClean="0">
                          <a:latin typeface="+mj-lt"/>
                        </a:rPr>
                        <a:t> of labeled examples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j-lt"/>
                        </a:rPr>
                        <a:t>ImageNet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j-lt"/>
                        </a:rPr>
                        <a:t>Object recognition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j-lt"/>
                        </a:rPr>
                        <a:t>&gt;1</a:t>
                      </a:r>
                      <a:r>
                        <a:rPr lang="en-US" sz="2400" baseline="0" dirty="0" smtClean="0">
                          <a:latin typeface="+mj-lt"/>
                        </a:rPr>
                        <a:t> million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j-lt"/>
                        </a:rPr>
                        <a:t>SNLI 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j-lt"/>
                        </a:rPr>
                        <a:t>Natural language inference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j-lt"/>
                        </a:rPr>
                        <a:t>570K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+mj-lt"/>
                        </a:rPr>
                        <a:t>SQuAD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j-lt"/>
                        </a:rPr>
                        <a:t>Reading comprehension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j-lt"/>
                        </a:rPr>
                        <a:t>~150K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And many</a:t>
                      </a:r>
                      <a:r>
                        <a:rPr lang="en-US" sz="2400" baseline="0" dirty="0" smtClean="0">
                          <a:latin typeface="+mj-lt"/>
                        </a:rPr>
                        <a:t>, many more large datasets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609600" y="4925835"/>
            <a:ext cx="108203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schemeClr val="accent1"/>
                </a:solidFill>
                <a:latin typeface="+mj-lt"/>
              </a:rPr>
              <a:t>Labeled data is seen as precious</a:t>
            </a:r>
          </a:p>
          <a:p>
            <a:pPr lvl="1"/>
            <a:r>
              <a:rPr lang="en-US" sz="2400" dirty="0">
                <a:latin typeface="+mj-lt"/>
              </a:rPr>
              <a:t>Annotation is expensive</a:t>
            </a:r>
          </a:p>
          <a:p>
            <a:pPr lvl="1"/>
            <a:r>
              <a:rPr lang="en-US" sz="2400" dirty="0" smtClean="0">
                <a:latin typeface="+mj-lt"/>
              </a:rPr>
              <a:t>Pay people to annotate, or make them do it for other reasons (e.g. </a:t>
            </a:r>
            <a:r>
              <a:rPr lang="en-US" sz="2400" dirty="0" err="1" smtClean="0">
                <a:latin typeface="+mj-lt"/>
              </a:rPr>
              <a:t>ReCAPTCHA</a:t>
            </a:r>
            <a:r>
              <a:rPr lang="en-US" sz="2400" dirty="0" smtClean="0">
                <a:latin typeface="+mj-lt"/>
              </a:rPr>
              <a:t>)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499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= </a:t>
            </a:r>
            <a:r>
              <a:rPr lang="en-US" dirty="0" smtClean="0"/>
              <a:t>Data-driven computing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 defTabSz="914400">
              <a:spcBef>
                <a:spcPts val="0"/>
              </a:spcBef>
              <a:buNone/>
              <a:defRPr/>
            </a:pPr>
            <a:r>
              <a:rPr lang="en-US" dirty="0"/>
              <a:t>Massive labeled data </a:t>
            </a:r>
          </a:p>
          <a:p>
            <a:pPr marL="0" lvl="0" indent="0" algn="ctr" defTabSz="914400">
              <a:spcBef>
                <a:spcPts val="0"/>
              </a:spcBef>
              <a:buNone/>
              <a:defRPr/>
            </a:pPr>
            <a:r>
              <a:rPr lang="en-US" dirty="0"/>
              <a:t>+</a:t>
            </a:r>
          </a:p>
          <a:p>
            <a:pPr marL="0" lvl="0" indent="0" algn="ctr" defTabSz="914400">
              <a:spcBef>
                <a:spcPts val="0"/>
              </a:spcBef>
              <a:buNone/>
              <a:defRPr/>
            </a:pPr>
            <a:r>
              <a:rPr lang="en-US" dirty="0"/>
              <a:t>Massive amounts of compute</a:t>
            </a:r>
          </a:p>
          <a:p>
            <a:pPr marL="0" lvl="0" indent="0" algn="ctr" defTabSz="914400">
              <a:spcBef>
                <a:spcPts val="0"/>
              </a:spcBef>
              <a:buNone/>
              <a:defRPr/>
            </a:pPr>
            <a:r>
              <a:rPr lang="en-US" dirty="0" smtClean="0"/>
              <a:t>= </a:t>
            </a:r>
            <a:endParaRPr lang="en-US" dirty="0"/>
          </a:p>
          <a:p>
            <a:pPr marL="0" lvl="0" indent="0" algn="ctr" defTabSz="914400">
              <a:spcBef>
                <a:spcPts val="0"/>
              </a:spcBef>
              <a:buNone/>
              <a:defRPr/>
            </a:pPr>
            <a:r>
              <a:rPr lang="en-US" dirty="0"/>
              <a:t>Massive models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045287" y="-6717"/>
            <a:ext cx="2834046" cy="1247551"/>
            <a:chOff x="609600" y="-16693"/>
            <a:chExt cx="2834046" cy="1247551"/>
          </a:xfrm>
        </p:grpSpPr>
        <p:sp>
          <p:nvSpPr>
            <p:cNvPr id="5" name="Rectangle 4"/>
            <p:cNvSpPr/>
            <p:nvPr/>
          </p:nvSpPr>
          <p:spPr>
            <a:xfrm>
              <a:off x="609600" y="461417"/>
              <a:ext cx="283404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strike="sngStrike" dirty="0">
                  <a:solidFill>
                    <a:schemeClr val="accent2"/>
                  </a:solidFill>
                  <a:latin typeface="+mj-lt"/>
                </a:rPr>
                <a:t>Data-driven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609600" y="-16693"/>
              <a:ext cx="239976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 smtClean="0">
                  <a:solidFill>
                    <a:schemeClr val="accent1"/>
                  </a:solidFill>
                </a:rPr>
                <a:t>💰</a:t>
              </a:r>
              <a:r>
                <a:rPr lang="en-US" sz="4400" dirty="0" smtClean="0">
                  <a:solidFill>
                    <a:schemeClr val="accent1"/>
                  </a:solidFill>
                  <a:latin typeface="+mj-lt"/>
                </a:rPr>
                <a:t>-driven</a:t>
              </a:r>
              <a:endParaRPr lang="en-US" sz="44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8385234" y="2295042"/>
            <a:ext cx="110479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>
                <a:solidFill>
                  <a:schemeClr val="accent1"/>
                </a:solidFill>
              </a:rPr>
              <a:t>💰</a:t>
            </a:r>
            <a:endParaRPr lang="en-US" sz="6600" dirty="0"/>
          </a:p>
        </p:txBody>
      </p:sp>
      <p:sp>
        <p:nvSpPr>
          <p:cNvPr id="10" name="Rectangle 9"/>
          <p:cNvSpPr/>
          <p:nvPr/>
        </p:nvSpPr>
        <p:spPr>
          <a:xfrm>
            <a:off x="7832839" y="1393624"/>
            <a:ext cx="110479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>
                <a:solidFill>
                  <a:schemeClr val="accent1"/>
                </a:solidFill>
              </a:rPr>
              <a:t>💰</a:t>
            </a:r>
            <a:endParaRPr lang="en-US" sz="6600" dirty="0"/>
          </a:p>
        </p:txBody>
      </p:sp>
      <p:sp>
        <p:nvSpPr>
          <p:cNvPr id="13" name="TextBox 12"/>
          <p:cNvSpPr txBox="1"/>
          <p:nvPr/>
        </p:nvSpPr>
        <p:spPr>
          <a:xfrm>
            <a:off x="4126037" y="4959459"/>
            <a:ext cx="39399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chemeClr val="accent2"/>
                </a:solidFill>
                <a:latin typeface="+mj-lt"/>
              </a:rPr>
              <a:t>Is that all there is?</a:t>
            </a:r>
            <a:endParaRPr lang="en-US" sz="400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36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interlude: </a:t>
            </a:r>
            <a:r>
              <a:rPr lang="en-US" i="1" dirty="0" err="1" smtClean="0"/>
              <a:t>Bald’s</a:t>
            </a:r>
            <a:r>
              <a:rPr lang="en-US" i="1" dirty="0" smtClean="0"/>
              <a:t> </a:t>
            </a:r>
            <a:r>
              <a:rPr lang="en-US" i="1" dirty="0" err="1" smtClean="0"/>
              <a:t>Leechbook</a:t>
            </a:r>
            <a:endParaRPr lang="en-US" i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 large collection of medical remedies in Old English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Remedies against problems </a:t>
            </a:r>
            <a:r>
              <a:rPr lang="en-US" dirty="0" smtClean="0"/>
              <a:t>like</a:t>
            </a:r>
          </a:p>
          <a:p>
            <a:pPr lvl="1" defTabSz="914400">
              <a:spcBef>
                <a:spcPts val="0"/>
              </a:spcBef>
            </a:pPr>
            <a:r>
              <a:rPr lang="en-US" sz="2800" dirty="0" smtClean="0"/>
              <a:t>Injuries </a:t>
            </a:r>
          </a:p>
          <a:p>
            <a:pPr lvl="1" defTabSz="914400">
              <a:spcBef>
                <a:spcPts val="0"/>
              </a:spcBef>
            </a:pPr>
            <a:r>
              <a:rPr lang="en-US" sz="2800" dirty="0" smtClean="0"/>
              <a:t>Infections</a:t>
            </a:r>
          </a:p>
          <a:p>
            <a:pPr lvl="1" defTabSz="914400">
              <a:spcBef>
                <a:spcPts val="0"/>
              </a:spcBef>
            </a:pPr>
            <a:r>
              <a:rPr lang="en-US" sz="2800" dirty="0" smtClean="0"/>
              <a:t>Elves</a:t>
            </a:r>
          </a:p>
          <a:p>
            <a:pPr lvl="1" defTabSz="914400">
              <a:spcBef>
                <a:spcPts val="0"/>
              </a:spcBef>
            </a:pPr>
            <a:r>
              <a:rPr lang="en-US" sz="2800" dirty="0" smtClean="0"/>
              <a:t>Night goblins</a:t>
            </a:r>
          </a:p>
          <a:p>
            <a:pPr lvl="1" defTabSz="914400">
              <a:spcBef>
                <a:spcPts val="0"/>
              </a:spcBef>
            </a:pPr>
            <a:r>
              <a:rPr lang="en-US" sz="2800" dirty="0" smtClean="0"/>
              <a:t>Devils</a:t>
            </a:r>
            <a:endParaRPr lang="en-US" dirty="0"/>
          </a:p>
        </p:txBody>
      </p:sp>
      <p:pic>
        <p:nvPicPr>
          <p:cNvPr id="7" name="Picture 2" descr="ttps://www.bl.uk/britishlibrary/~/media/bl/global/anglo%20saxons/collection%20items/balds-leechbook-roy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259" y="1600200"/>
            <a:ext cx="326548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6488668"/>
            <a:ext cx="4900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Digitized by the British Library, Royal MS 12 D XVII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89801" y="5795034"/>
            <a:ext cx="52003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  <a:latin typeface="+mj-lt"/>
              </a:rPr>
              <a:t>What could this possibly teach us?</a:t>
            </a:r>
            <a:endParaRPr lang="en-US" sz="280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0852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Bald’s</a:t>
            </a:r>
            <a:r>
              <a:rPr lang="en-US" dirty="0" smtClean="0"/>
              <a:t> </a:t>
            </a:r>
            <a:r>
              <a:rPr lang="en-US" dirty="0" err="1" smtClean="0"/>
              <a:t>Leechbook</a:t>
            </a:r>
            <a:endParaRPr lang="en-US" dirty="0"/>
          </a:p>
        </p:txBody>
      </p:sp>
      <p:pic>
        <p:nvPicPr>
          <p:cNvPr id="7" name="Picture 2" descr="ttps://www.bl.uk/britishlibrary/~/media/bl/global/anglo%20saxons/collection%20items/balds-leechbook-roy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259" y="1600200"/>
            <a:ext cx="326548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tps://www.bl.uk/britishlibrary/~/media/bl/global/anglo%20saxons/collection%20items/balds-leechbook-roya"/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8" t="34251" b="39548"/>
          <a:stretch/>
        </p:blipFill>
        <p:spPr bwMode="auto">
          <a:xfrm>
            <a:off x="2490787" y="3153545"/>
            <a:ext cx="2443954" cy="118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564862" y="3169856"/>
            <a:ext cx="6096000" cy="1384995"/>
          </a:xfrm>
          <a:prstGeom prst="rect">
            <a:avLst/>
          </a:prstGeom>
          <a:solidFill>
            <a:srgbClr val="CABFAD"/>
          </a:solidFill>
        </p:spPr>
        <p:txBody>
          <a:bodyPr>
            <a:spAutoFit/>
          </a:bodyPr>
          <a:lstStyle/>
          <a:p>
            <a:r>
              <a:rPr lang="en-US" sz="1400" dirty="0" smtClean="0">
                <a:solidFill>
                  <a:srgbClr val="634533"/>
                </a:solidFill>
                <a:latin typeface="Century Gothic" charset="0"/>
                <a:ea typeface="Century Gothic" charset="0"/>
                <a:cs typeface="Century Gothic" charset="0"/>
              </a:rPr>
              <a:t>“Make an </a:t>
            </a:r>
            <a:r>
              <a:rPr lang="en-US" sz="1400" dirty="0" err="1" smtClean="0">
                <a:solidFill>
                  <a:srgbClr val="634533"/>
                </a:solidFill>
                <a:latin typeface="Century Gothic" charset="0"/>
                <a:ea typeface="Century Gothic" charset="0"/>
                <a:cs typeface="Century Gothic" charset="0"/>
              </a:rPr>
              <a:t>eyesalve</a:t>
            </a:r>
            <a:r>
              <a:rPr lang="en-US" sz="1400" dirty="0" smtClean="0">
                <a:solidFill>
                  <a:srgbClr val="634533"/>
                </a:solidFill>
                <a:latin typeface="Century Gothic" charset="0"/>
                <a:ea typeface="Century Gothic" charset="0"/>
                <a:cs typeface="Century Gothic" charset="0"/>
              </a:rPr>
              <a:t> against a wen: take equal amounts of [an Allium species] and garlic, pound well together, take equal amounts of wine and </a:t>
            </a:r>
            <a:r>
              <a:rPr lang="en-US" sz="1400" dirty="0" err="1" smtClean="0">
                <a:solidFill>
                  <a:srgbClr val="634533"/>
                </a:solidFill>
                <a:latin typeface="Century Gothic" charset="0"/>
                <a:ea typeface="Century Gothic" charset="0"/>
                <a:cs typeface="Century Gothic" charset="0"/>
              </a:rPr>
              <a:t>oxgall</a:t>
            </a:r>
            <a:r>
              <a:rPr lang="en-US" sz="1400" dirty="0" smtClean="0">
                <a:solidFill>
                  <a:srgbClr val="634533"/>
                </a:solidFill>
                <a:latin typeface="Century Gothic" charset="0"/>
                <a:ea typeface="Century Gothic" charset="0"/>
                <a:cs typeface="Century Gothic" charset="0"/>
              </a:rPr>
              <a:t>, mix with the alliums, put this in a brass vessel, let [the mixture] stand for nine nights in the brass vessel, wring through a cloth and clarify well, put in a horn and at night apply to the eye with a feather; the best medicine.”</a:t>
            </a:r>
            <a:endParaRPr lang="en-US" sz="1400" dirty="0">
              <a:solidFill>
                <a:srgbClr val="634533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334780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+mj-lt"/>
              </a:rPr>
              <a:t>Freya Harrison and Erin Connelly. 2018. Could Medieval Medicine Help the Fight Against Antimicrobial Resistance. </a:t>
            </a:r>
            <a:r>
              <a:rPr lang="en-US" sz="1400" i="1" dirty="0">
                <a:latin typeface="+mj-lt"/>
              </a:rPr>
              <a:t>Making the Medieval Relevant</a:t>
            </a:r>
            <a:r>
              <a:rPr lang="en-US" sz="1400" dirty="0">
                <a:latin typeface="+mj-lt"/>
              </a:rPr>
              <a:t>:113–134</a:t>
            </a:r>
            <a:r>
              <a:rPr lang="en-US" sz="1400" dirty="0" smtClean="0">
                <a:latin typeface="+mj-lt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564862" y="2795426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chemeClr val="accent1"/>
                </a:solidFill>
                <a:latin typeface="+mj-lt"/>
              </a:rPr>
              <a:t>Bald’s</a:t>
            </a:r>
            <a:r>
              <a:rPr lang="en-US" dirty="0" smtClean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+mj-lt"/>
              </a:rPr>
              <a:t>eyesalve</a:t>
            </a:r>
            <a:r>
              <a:rPr lang="en-US" dirty="0" smtClean="0">
                <a:solidFill>
                  <a:schemeClr val="accent1"/>
                </a:solidFill>
                <a:latin typeface="+mj-lt"/>
              </a:rPr>
              <a:t> kills an antibiotic-resistant ‘superbug’ S. aureus (also known as MRSA)!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86400" y="3461291"/>
            <a:ext cx="6096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</a:rPr>
              <a:t>Are there other such recipes in this book?</a:t>
            </a:r>
          </a:p>
          <a:p>
            <a:r>
              <a:rPr lang="mr-IN" dirty="0" smtClean="0">
                <a:latin typeface="+mj-lt"/>
              </a:rPr>
              <a:t>…</a:t>
            </a:r>
            <a:r>
              <a:rPr lang="en-US" dirty="0">
                <a:latin typeface="+mj-lt"/>
              </a:rPr>
              <a:t>i</a:t>
            </a:r>
            <a:r>
              <a:rPr lang="en-US" dirty="0" smtClean="0">
                <a:latin typeface="+mj-lt"/>
              </a:rPr>
              <a:t>n other Old English books? </a:t>
            </a:r>
          </a:p>
          <a:p>
            <a:r>
              <a:rPr lang="mr-IN" dirty="0" smtClean="0">
                <a:latin typeface="+mj-lt"/>
              </a:rPr>
              <a:t>…</a:t>
            </a:r>
            <a:r>
              <a:rPr lang="en-US" dirty="0" smtClean="0">
                <a:latin typeface="+mj-lt"/>
              </a:rPr>
              <a:t>in other ancient books in other languages?</a:t>
            </a:r>
          </a:p>
          <a:p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Are there novel principles of medicine and drug development that we could learn?</a:t>
            </a:r>
          </a:p>
          <a:p>
            <a:endParaRPr lang="en-US" dirty="0">
              <a:latin typeface="+mj-lt"/>
            </a:endParaRPr>
          </a:p>
          <a:p>
            <a:r>
              <a:rPr lang="en-US" dirty="0" smtClean="0">
                <a:solidFill>
                  <a:schemeClr val="accent1"/>
                </a:solidFill>
                <a:latin typeface="+mj-lt"/>
              </a:rPr>
              <a:t>Can we build statistical models that can scour old books to help drug discovery?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6550223"/>
            <a:ext cx="22334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latin typeface="+mj-lt"/>
              </a:rPr>
              <a:t>Translation by Christina Lee.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601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-2.08333E-7 -0.2650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Bald’s</a:t>
            </a:r>
            <a:r>
              <a:rPr lang="en-US" dirty="0" smtClean="0"/>
              <a:t> </a:t>
            </a:r>
            <a:r>
              <a:rPr lang="en-US" dirty="0" err="1" smtClean="0"/>
              <a:t>Leechbook</a:t>
            </a:r>
            <a:endParaRPr lang="en-US" dirty="0"/>
          </a:p>
        </p:txBody>
      </p:sp>
      <p:pic>
        <p:nvPicPr>
          <p:cNvPr id="7" name="Picture 2" descr="ttps://www.bl.uk/britishlibrary/~/media/bl/global/anglo%20saxons/collection%20items/balds-leechbook-roy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259" y="1600200"/>
            <a:ext cx="326548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tps://www.bl.uk/britishlibrary/~/media/bl/global/anglo%20saxons/collection%20items/balds-leechbook-roya"/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8" t="34251" b="39548"/>
          <a:stretch/>
        </p:blipFill>
        <p:spPr bwMode="auto">
          <a:xfrm>
            <a:off x="2490787" y="3153545"/>
            <a:ext cx="2443954" cy="118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486400" y="1600200"/>
            <a:ext cx="6096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  <a:latin typeface="+mj-lt"/>
              </a:rPr>
              <a:t>Can we build statistical models that can scour old books to help drug discovery?</a:t>
            </a:r>
          </a:p>
          <a:p>
            <a:endParaRPr lang="en-US" dirty="0">
              <a:solidFill>
                <a:schemeClr val="accent1"/>
              </a:solidFill>
              <a:latin typeface="+mj-lt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+mj-lt"/>
              </a:rPr>
              <a:t>Medieval/ancient languages and scripts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>
              <a:latin typeface="+mj-lt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+mj-lt"/>
              </a:rPr>
              <a:t>Unknown or ambiguous words, even for familiar ingredients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>
              <a:latin typeface="+mj-lt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+mj-lt"/>
              </a:rPr>
              <a:t>Lots of placebo or simply strange recipes and conditions</a:t>
            </a:r>
          </a:p>
          <a:p>
            <a:pPr lvl="1"/>
            <a:r>
              <a:rPr lang="en-US" dirty="0" smtClean="0">
                <a:latin typeface="+mj-lt"/>
              </a:rPr>
              <a:t>(e.g., protection from elves!)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712764" y="4339407"/>
            <a:ext cx="6813534" cy="1110713"/>
            <a:chOff x="3712764" y="4339407"/>
            <a:chExt cx="6813534" cy="1110713"/>
          </a:xfrm>
        </p:grpSpPr>
        <p:sp>
          <p:nvSpPr>
            <p:cNvPr id="3" name="TextBox 2"/>
            <p:cNvSpPr txBox="1"/>
            <p:nvPr/>
          </p:nvSpPr>
          <p:spPr>
            <a:xfrm>
              <a:off x="6075336" y="5050010"/>
              <a:ext cx="44509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1"/>
                  </a:solidFill>
                  <a:latin typeface="+mj-lt"/>
                </a:rPr>
                <a:t>But clearly </a:t>
              </a:r>
              <a:r>
                <a:rPr lang="en-US" sz="2000" smtClean="0">
                  <a:solidFill>
                    <a:schemeClr val="accent1"/>
                  </a:solidFill>
                  <a:latin typeface="+mj-lt"/>
                </a:rPr>
                <a:t>there is something useful here</a:t>
              </a:r>
              <a:endParaRPr lang="en-US" sz="2000">
                <a:solidFill>
                  <a:schemeClr val="accent1"/>
                </a:solidFill>
                <a:latin typeface="+mj-lt"/>
              </a:endParaRPr>
            </a:p>
          </p:txBody>
        </p:sp>
        <p:cxnSp>
          <p:nvCxnSpPr>
            <p:cNvPr id="5" name="Curved Connector 4"/>
            <p:cNvCxnSpPr>
              <a:stCxn id="3" idx="1"/>
              <a:endCxn id="11" idx="2"/>
            </p:cNvCxnSpPr>
            <p:nvPr/>
          </p:nvCxnSpPr>
          <p:spPr>
            <a:xfrm rot="10800000">
              <a:off x="3712764" y="4339407"/>
              <a:ext cx="2362572" cy="910658"/>
            </a:xfrm>
            <a:prstGeom prst="curvedConnector2">
              <a:avLst/>
            </a:prstGeom>
            <a:ln w="12700">
              <a:headEnd type="none" w="med" len="med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631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 are many other such questions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755354" y="1417638"/>
            <a:ext cx="3127136" cy="4367403"/>
            <a:chOff x="755354" y="1417638"/>
            <a:chExt cx="3127136" cy="4367403"/>
          </a:xfrm>
        </p:grpSpPr>
        <p:pic>
          <p:nvPicPr>
            <p:cNvPr id="5121" name="Picture 1" descr="066370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003" y="1417638"/>
              <a:ext cx="2265838" cy="3444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755354" y="4861711"/>
              <a:ext cx="31271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Can we read old recipes </a:t>
              </a:r>
              <a:r>
                <a:rPr lang="en-US" smtClean="0">
                  <a:latin typeface="+mj-lt"/>
                </a:rPr>
                <a:t>to trace the spread </a:t>
              </a:r>
              <a:r>
                <a:rPr lang="en-US" dirty="0" smtClean="0">
                  <a:latin typeface="+mj-lt"/>
                </a:rPr>
                <a:t>of the cuisine, culture and language? </a:t>
              </a:r>
              <a:endParaRPr lang="en-US" dirty="0">
                <a:latin typeface="+mj-lt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611756" y="2486710"/>
            <a:ext cx="2967607" cy="1884581"/>
            <a:chOff x="4781549" y="2520549"/>
            <a:chExt cx="2967607" cy="1884581"/>
          </a:xfrm>
        </p:grpSpPr>
        <p:pic>
          <p:nvPicPr>
            <p:cNvPr id="5123" name="Picture 3" descr="ndus seal impression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1549" y="2520549"/>
              <a:ext cx="2628900" cy="123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4781549" y="3758799"/>
              <a:ext cx="29676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What do these Indus valley symbols mean?</a:t>
              </a:r>
              <a:endParaRPr lang="en-US" dirty="0">
                <a:latin typeface="+mj-lt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379573" y="2236355"/>
            <a:ext cx="2985247" cy="2829482"/>
            <a:chOff x="8379573" y="2236355"/>
            <a:chExt cx="2985247" cy="2829482"/>
          </a:xfrm>
        </p:grpSpPr>
        <p:pic>
          <p:nvPicPr>
            <p:cNvPr id="5126" name="Picture 6" descr="oreign &amp; Commonwealth Office main building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0831" y="2236355"/>
              <a:ext cx="2702730" cy="1806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8379573" y="4142507"/>
              <a:ext cx="29852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Do the records stored here contain evidence of colonial brutality?</a:t>
              </a:r>
              <a:endParaRPr lang="en-US" dirty="0">
                <a:latin typeface="+mj-lt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381961" y="1925054"/>
            <a:ext cx="9427196" cy="830997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smtClean="0">
                <a:solidFill>
                  <a:schemeClr val="accent2"/>
                </a:solidFill>
                <a:latin typeface="+mj-lt"/>
              </a:rPr>
              <a:t>All these have a “small data problem”</a:t>
            </a:r>
            <a:endParaRPr lang="en-US" sz="480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471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Fads &amp; Fallacies</a:t>
            </a:r>
            <a:endParaRPr lang="en-US" dirty="0"/>
          </a:p>
        </p:txBody>
      </p:sp>
      <p:pic>
        <p:nvPicPr>
          <p:cNvPr id="1025" name="Picture 1" descr="77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812" y="1891507"/>
            <a:ext cx="2631667" cy="394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1076711" y="3863182"/>
            <a:ext cx="10349169" cy="1569660"/>
            <a:chOff x="1076711" y="3863182"/>
            <a:chExt cx="10349169" cy="1569660"/>
          </a:xfrm>
        </p:grpSpPr>
        <p:sp>
          <p:nvSpPr>
            <p:cNvPr id="7" name="Rectangle 6"/>
            <p:cNvSpPr/>
            <p:nvPr/>
          </p:nvSpPr>
          <p:spPr>
            <a:xfrm>
              <a:off x="8188411" y="3863182"/>
              <a:ext cx="3237469" cy="659392"/>
            </a:xfrm>
            <a:prstGeom prst="rect">
              <a:avLst/>
            </a:prstGeom>
            <a:solidFill>
              <a:schemeClr val="bg1">
                <a:lumMod val="90000"/>
                <a:alpha val="38000"/>
              </a:schemeClr>
            </a:solidFill>
            <a:ln w="76200" cmpd="sng">
              <a:solidFill>
                <a:schemeClr val="accent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076711" y="3863182"/>
              <a:ext cx="5694791" cy="1569660"/>
            </a:xfrm>
            <a:prstGeom prst="rect">
              <a:avLst/>
            </a:prstGeom>
            <a:ln>
              <a:solidFill>
                <a:schemeClr val="accent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i="1" dirty="0" smtClean="0">
                  <a:latin typeface="+mj-lt"/>
                </a:rPr>
                <a:t>“The </a:t>
              </a:r>
              <a:r>
                <a:rPr lang="en-US" sz="2400" i="1" dirty="0">
                  <a:latin typeface="+mj-lt"/>
                </a:rPr>
                <a:t>curious theories of modern pseudoscientists and the strange, amusing and alarming cults that surround </a:t>
              </a:r>
              <a:r>
                <a:rPr lang="en-US" sz="2400" i="1" dirty="0" smtClean="0">
                  <a:latin typeface="+mj-lt"/>
                </a:rPr>
                <a:t>them.</a:t>
              </a:r>
            </a:p>
            <a:p>
              <a:r>
                <a:rPr lang="en-US" sz="2400" i="1" dirty="0" smtClean="0">
                  <a:latin typeface="+mj-lt"/>
                </a:rPr>
                <a:t>A study in human gullibility”</a:t>
              </a:r>
              <a:endParaRPr lang="en-US" sz="2400" i="1" dirty="0">
                <a:latin typeface="+mj-lt"/>
              </a:endParaRPr>
            </a:p>
          </p:txBody>
        </p:sp>
        <p:cxnSp>
          <p:nvCxnSpPr>
            <p:cNvPr id="24" name="Straight Connector 23"/>
            <p:cNvCxnSpPr>
              <a:stCxn id="7" idx="1"/>
              <a:endCxn id="4" idx="3"/>
            </p:cNvCxnSpPr>
            <p:nvPr/>
          </p:nvCxnSpPr>
          <p:spPr>
            <a:xfrm flipH="1">
              <a:off x="6771502" y="4192878"/>
              <a:ext cx="1416909" cy="455134"/>
            </a:xfrm>
            <a:prstGeom prst="line">
              <a:avLst/>
            </a:prstGeom>
            <a:ln w="12700">
              <a:solidFill>
                <a:schemeClr val="accent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1076710" y="2174840"/>
            <a:ext cx="56947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j-lt"/>
              </a:rPr>
              <a:t>Title of this </a:t>
            </a:r>
            <a:r>
              <a:rPr lang="en-US" sz="2000" dirty="0" smtClean="0">
                <a:latin typeface="+mj-lt"/>
              </a:rPr>
              <a:t>talk: </a:t>
            </a:r>
            <a:r>
              <a:rPr lang="en-US" sz="2000" smtClean="0">
                <a:latin typeface="+mj-lt"/>
              </a:rPr>
              <a:t>A reference to Martin </a:t>
            </a:r>
            <a:r>
              <a:rPr lang="en-US" sz="2000" dirty="0" smtClean="0">
                <a:latin typeface="+mj-lt"/>
              </a:rPr>
              <a:t>Gardner’s famous book from the 1950s</a:t>
            </a:r>
          </a:p>
          <a:p>
            <a:pPr algn="ctr"/>
            <a:endParaRPr lang="en-US" sz="2000" dirty="0">
              <a:latin typeface="+mj-lt"/>
            </a:endParaRPr>
          </a:p>
          <a:p>
            <a:pPr algn="ctr"/>
            <a:r>
              <a:rPr lang="en-US" sz="2000" dirty="0" smtClean="0">
                <a:latin typeface="+mj-lt"/>
              </a:rPr>
              <a:t>One of the first writings about scientific skepticism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2904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“Small data” domains and problems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Problems where:</a:t>
            </a:r>
          </a:p>
          <a:p>
            <a:pPr lvl="1" defTabSz="914400">
              <a:spcBef>
                <a:spcPts val="0"/>
              </a:spcBef>
              <a:defRPr/>
            </a:pPr>
            <a:endParaRPr lang="en-US" dirty="0" smtClean="0"/>
          </a:p>
          <a:p>
            <a:pPr lvl="1" defTabSz="914400">
              <a:spcBef>
                <a:spcPts val="0"/>
              </a:spcBef>
              <a:defRPr/>
            </a:pPr>
            <a:r>
              <a:rPr lang="en-US" dirty="0" smtClean="0"/>
              <a:t>We don’t even have examples to label</a:t>
            </a:r>
          </a:p>
          <a:p>
            <a:pPr marL="914400" lvl="2" indent="0" defTabSz="914400">
              <a:spcBef>
                <a:spcPts val="0"/>
              </a:spcBef>
              <a:buNone/>
              <a:defRPr/>
            </a:pPr>
            <a:r>
              <a:rPr lang="mr-IN" dirty="0" smtClean="0"/>
              <a:t>…</a:t>
            </a:r>
            <a:r>
              <a:rPr lang="en-US" dirty="0" smtClean="0"/>
              <a:t> because they are hard to find (e.g. archaeology), </a:t>
            </a:r>
          </a:p>
          <a:p>
            <a:pPr marL="914400" lvl="2" indent="0" defTabSz="914400">
              <a:spcBef>
                <a:spcPts val="0"/>
              </a:spcBef>
              <a:buNone/>
              <a:defRPr/>
            </a:pPr>
            <a:r>
              <a:rPr lang="mr-IN" dirty="0" smtClean="0"/>
              <a:t>…</a:t>
            </a:r>
            <a:r>
              <a:rPr lang="en-US" dirty="0" smtClean="0"/>
              <a:t> because they are protected (e.g. </a:t>
            </a:r>
            <a:r>
              <a:rPr lang="en-US" dirty="0" smtClean="0"/>
              <a:t>psychotherapy)</a:t>
            </a:r>
            <a:endParaRPr lang="en-US" dirty="0" smtClean="0"/>
          </a:p>
          <a:p>
            <a:pPr lvl="1" defTabSz="914400">
              <a:spcBef>
                <a:spcPts val="0"/>
              </a:spcBef>
              <a:defRPr/>
            </a:pPr>
            <a:endParaRPr lang="en-US" dirty="0"/>
          </a:p>
          <a:p>
            <a:pPr lvl="1" defTabSz="914400">
              <a:spcBef>
                <a:spcPts val="0"/>
              </a:spcBef>
              <a:defRPr/>
            </a:pPr>
            <a:r>
              <a:rPr lang="en-US" dirty="0" smtClean="0"/>
              <a:t>Even if we found the data to label, each example needs expertise</a:t>
            </a: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lvl="1" defTabSz="914400">
              <a:spcBef>
                <a:spcPts val="0"/>
              </a:spcBef>
              <a:defRPr/>
            </a:pPr>
            <a:endParaRPr 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7920319" y="2639216"/>
            <a:ext cx="3953434" cy="830997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schemeClr val="accent2"/>
                </a:solidFill>
                <a:latin typeface="+mj-lt"/>
              </a:rPr>
              <a:t>No unsupervised or semi-supervised learning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7920319" y="4691791"/>
            <a:ext cx="3891002" cy="46166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schemeClr val="accent2"/>
                </a:solidFill>
                <a:latin typeface="+mj-lt"/>
              </a:rPr>
              <a:t>No crowd sourced annotation</a:t>
            </a:r>
          </a:p>
        </p:txBody>
      </p:sp>
    </p:spTree>
    <p:extLst>
      <p:ext uri="{BB962C8B-B14F-4D97-AF65-F5344CB8AC3E}">
        <p14:creationId xmlns:p14="http://schemas.microsoft.com/office/powerpoint/2010/main" val="165785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 #2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Addressing small data problems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lvl="1" defTabSz="914400">
              <a:spcBef>
                <a:spcPts val="0"/>
              </a:spcBef>
            </a:pPr>
            <a:r>
              <a:rPr lang="en-US" dirty="0" smtClean="0"/>
              <a:t>How do we incorporate the strong inductive bias needed?</a:t>
            </a:r>
          </a:p>
          <a:p>
            <a:pPr lvl="1" defTabSz="914400">
              <a:spcBef>
                <a:spcPts val="0"/>
              </a:spcBef>
            </a:pPr>
            <a:endParaRPr lang="en-US" dirty="0"/>
          </a:p>
          <a:p>
            <a:pPr lvl="1" defTabSz="914400">
              <a:spcBef>
                <a:spcPts val="0"/>
              </a:spcBef>
            </a:pPr>
            <a:r>
              <a:rPr lang="en-US" dirty="0" smtClean="0"/>
              <a:t>Can we transfer solutions, or theories across problems?</a:t>
            </a:r>
          </a:p>
          <a:p>
            <a:pPr lvl="1" defTabSz="914400">
              <a:spcBef>
                <a:spcPts val="0"/>
              </a:spcBef>
            </a:pPr>
            <a:endParaRPr lang="en-US" dirty="0"/>
          </a:p>
          <a:p>
            <a:pPr lvl="1" defTabSz="914400">
              <a:spcBef>
                <a:spcPts val="0"/>
              </a:spcBef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5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Industrial strength BLOCKS Worlds + Metric Hacking: </a:t>
            </a:r>
            <a:br>
              <a:rPr lang="en-US" dirty="0" smtClean="0"/>
            </a:br>
            <a:r>
              <a:rPr lang="en-US" dirty="0" smtClean="0"/>
              <a:t>An Illusion of Progress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13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BLOCKS world 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609600" y="1424652"/>
            <a:ext cx="2983381" cy="2411132"/>
            <a:chOff x="609600" y="1611185"/>
            <a:chExt cx="2983381" cy="2411132"/>
          </a:xfrm>
        </p:grpSpPr>
        <p:sp>
          <p:nvSpPr>
            <p:cNvPr id="6" name="TextBox 5"/>
            <p:cNvSpPr txBox="1"/>
            <p:nvPr/>
          </p:nvSpPr>
          <p:spPr>
            <a:xfrm>
              <a:off x="609600" y="3652985"/>
              <a:ext cx="29833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latin typeface="+mj-lt"/>
                </a:rPr>
                <a:t>Original BLOCKS world display</a:t>
              </a:r>
              <a:endParaRPr lang="en-US">
                <a:latin typeface="+mj-lt"/>
              </a:endParaRPr>
            </a:p>
          </p:txBody>
        </p:sp>
        <p:pic>
          <p:nvPicPr>
            <p:cNvPr id="1027" name="Picture 3" descr="https://hci.stanford.edu/winograd/shrdlu/shrdlu-original.gif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541" y="1611185"/>
              <a:ext cx="2543499" cy="204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0" y="6488668"/>
            <a:ext cx="4163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https://</a:t>
            </a:r>
            <a:r>
              <a:rPr lang="en-US" dirty="0" err="1">
                <a:latin typeface="+mj-lt"/>
              </a:rPr>
              <a:t>hci.stanford.edu</a:t>
            </a:r>
            <a:r>
              <a:rPr lang="en-US" dirty="0">
                <a:latin typeface="+mj-lt"/>
              </a:rPr>
              <a:t>/</a:t>
            </a:r>
            <a:r>
              <a:rPr lang="en-US" dirty="0" err="1">
                <a:latin typeface="+mj-lt"/>
              </a:rPr>
              <a:t>winograd</a:t>
            </a:r>
            <a:r>
              <a:rPr lang="en-US" dirty="0">
                <a:latin typeface="+mj-lt"/>
              </a:rPr>
              <a:t>/</a:t>
            </a:r>
            <a:r>
              <a:rPr lang="en-US" dirty="0" err="1">
                <a:latin typeface="+mj-lt"/>
              </a:rPr>
              <a:t>shrdlu</a:t>
            </a:r>
            <a:r>
              <a:rPr lang="en-US" dirty="0">
                <a:latin typeface="+mj-lt"/>
              </a:rPr>
              <a:t>/</a:t>
            </a:r>
          </a:p>
        </p:txBody>
      </p:sp>
      <p:sp>
        <p:nvSpPr>
          <p:cNvPr id="8" name="Rectangle 7"/>
          <p:cNvSpPr/>
          <p:nvPr/>
        </p:nvSpPr>
        <p:spPr>
          <a:xfrm>
            <a:off x="4633993" y="2858959"/>
            <a:ext cx="7330699" cy="3416320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Person: PICK UP A BIG RED BLOCK. </a:t>
            </a:r>
            <a:endParaRPr lang="en-US" dirty="0" smtClean="0">
              <a:latin typeface="Courier New" charset="0"/>
              <a:ea typeface="Courier New" charset="0"/>
              <a:cs typeface="Courier New" charset="0"/>
            </a:endParaRPr>
          </a:p>
          <a:p>
            <a:endParaRPr lang="en-US" dirty="0" smtClean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Computer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: OK. (does it) </a:t>
            </a:r>
            <a:endParaRPr lang="en-US" dirty="0" smtClean="0">
              <a:latin typeface="Courier New" charset="0"/>
              <a:ea typeface="Courier New" charset="0"/>
              <a:cs typeface="Courier New" charset="0"/>
            </a:endParaRPr>
          </a:p>
          <a:p>
            <a:endParaRPr lang="en-US" dirty="0" smtClean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Person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: GRASP THE PYRAMID. </a:t>
            </a:r>
            <a:endParaRPr lang="en-US" dirty="0" smtClean="0">
              <a:latin typeface="Courier New" charset="0"/>
              <a:ea typeface="Courier New" charset="0"/>
              <a:cs typeface="Courier New" charset="0"/>
            </a:endParaRPr>
          </a:p>
          <a:p>
            <a:endParaRPr lang="en-US" dirty="0" smtClean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Computer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: I DON'T UNDERSTAND WHICH PYRAMID YOU 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MEAN.</a:t>
            </a:r>
          </a:p>
          <a:p>
            <a:endParaRPr lang="en-US" dirty="0" smtClean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Person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: FIND A BLOCK WHICH IS TALLER THAN THE ONE YOU ARE HOLDING AND PUT IT INTO THE BOX. </a:t>
            </a:r>
            <a:endParaRPr lang="en-US" dirty="0" smtClean="0">
              <a:latin typeface="Courier New" charset="0"/>
              <a:ea typeface="Courier New" charset="0"/>
              <a:cs typeface="Courier New" charset="0"/>
            </a:endParaRPr>
          </a:p>
          <a:p>
            <a:endParaRPr lang="en-US" dirty="0" smtClean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dirty="0" smtClean="0">
                <a:latin typeface="+mj-lt"/>
                <a:ea typeface="Courier New" charset="0"/>
                <a:cs typeface="Courier New" charset="0"/>
              </a:rPr>
              <a:t>(and so on)</a:t>
            </a:r>
            <a:endParaRPr lang="en-US" dirty="0">
              <a:latin typeface="+mj-lt"/>
              <a:ea typeface="Courier New" charset="0"/>
              <a:cs typeface="Courier New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96785" y="3835784"/>
            <a:ext cx="3409010" cy="2439495"/>
            <a:chOff x="5663244" y="968781"/>
            <a:chExt cx="3409010" cy="2439495"/>
          </a:xfrm>
        </p:grpSpPr>
        <p:pic>
          <p:nvPicPr>
            <p:cNvPr id="1029" name="Picture 5" descr="https://hci.stanford.edu/winograd/shrdlu/shrdlu-color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968781"/>
              <a:ext cx="2543499" cy="1989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663244" y="3038944"/>
              <a:ext cx="34090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A subsequent rendering </a:t>
              </a:r>
              <a:r>
                <a:rPr lang="en-US" smtClean="0">
                  <a:latin typeface="+mj-lt"/>
                </a:rPr>
                <a:t>from Utah</a:t>
              </a:r>
              <a:endParaRPr lang="en-US">
                <a:latin typeface="+mj-lt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633993" y="1417638"/>
            <a:ext cx="6948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An environment involving blocks for where a user could instruct a computer to perform actions</a:t>
            </a:r>
            <a:endParaRPr lang="en-US" sz="24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83064" y="661472"/>
            <a:ext cx="1765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+mj-lt"/>
              </a:rPr>
              <a:t>Winograd</a:t>
            </a:r>
            <a:r>
              <a:rPr lang="en-US" dirty="0" smtClean="0">
                <a:latin typeface="+mj-lt"/>
              </a:rPr>
              <a:t> (1971)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761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Toy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Neat abstractions, no real-world </a:t>
            </a:r>
            <a:r>
              <a:rPr lang="en-US" dirty="0" smtClean="0"/>
              <a:t>clutter and noise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Rich history in </a:t>
            </a:r>
            <a:r>
              <a:rPr lang="en-US" dirty="0" smtClean="0"/>
              <a:t>AI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Help understand and develop algorithms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67255" y="4974955"/>
            <a:ext cx="88574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  <a:latin typeface="+mj-lt"/>
              </a:rPr>
              <a:t>But surely we have moved on from toy problems now, right? </a:t>
            </a:r>
          </a:p>
          <a:p>
            <a:r>
              <a:rPr lang="en-US" sz="2800" dirty="0">
                <a:solidFill>
                  <a:schemeClr val="accent1"/>
                </a:solidFill>
                <a:latin typeface="+mj-lt"/>
              </a:rPr>
              <a:t>	</a:t>
            </a:r>
            <a:r>
              <a:rPr lang="en-US" sz="2800" dirty="0" smtClean="0">
                <a:solidFill>
                  <a:schemeClr val="accent2"/>
                </a:solidFill>
                <a:latin typeface="+mj-lt"/>
              </a:rPr>
              <a:t>Alas, no</a:t>
            </a:r>
            <a:endParaRPr lang="en-US" sz="28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1028" name="Picture 4" descr="ttps://upload.wikimedia.org/wikipedia/commons/0/0f/2_duplo_lego_brick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341" y="2200666"/>
            <a:ext cx="2591726" cy="259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32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Artificially generated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defTabSz="914400">
              <a:spcBef>
                <a:spcPts val="0"/>
              </a:spcBef>
              <a:buNone/>
            </a:pPr>
            <a:r>
              <a:rPr lang="en-US" dirty="0" smtClean="0"/>
              <a:t>Intuition</a:t>
            </a:r>
          </a:p>
          <a:p>
            <a:pPr lvl="1" defTabSz="914400">
              <a:spcBef>
                <a:spcPts val="0"/>
              </a:spcBef>
            </a:pPr>
            <a:r>
              <a:rPr lang="en-US" dirty="0" smtClean="0"/>
              <a:t>Need large datasets to train models </a:t>
            </a:r>
          </a:p>
          <a:p>
            <a:pPr lvl="2" defTabSz="914400">
              <a:spcBef>
                <a:spcPts val="0"/>
              </a:spcBef>
            </a:pPr>
            <a:r>
              <a:rPr lang="en-US" dirty="0" smtClean="0">
                <a:solidFill>
                  <a:schemeClr val="accent2"/>
                </a:solidFill>
              </a:rPr>
              <a:t>Annotation is expensive</a:t>
            </a:r>
          </a:p>
          <a:p>
            <a:pPr lvl="1" defTabSz="914400">
              <a:spcBef>
                <a:spcPts val="0"/>
              </a:spcBef>
            </a:pPr>
            <a:endParaRPr lang="en-US" dirty="0" smtClean="0"/>
          </a:p>
          <a:p>
            <a:pPr lvl="1" defTabSz="914400">
              <a:spcBef>
                <a:spcPts val="0"/>
              </a:spcBef>
            </a:pPr>
            <a:r>
              <a:rPr lang="en-US" dirty="0" smtClean="0"/>
              <a:t>Can we list out the phenomena we want to handle, and programmatically create datasets</a:t>
            </a:r>
            <a:r>
              <a:rPr lang="en-US" dirty="0" smtClean="0"/>
              <a:t>? Maybe via simulation?</a:t>
            </a:r>
            <a:endParaRPr lang="en-US" dirty="0" smtClean="0"/>
          </a:p>
          <a:p>
            <a:pPr lvl="2" defTabSz="914400">
              <a:spcBef>
                <a:spcPts val="0"/>
              </a:spcBef>
            </a:pPr>
            <a:r>
              <a:rPr lang="en-US" dirty="0" smtClean="0">
                <a:solidFill>
                  <a:schemeClr val="accent1"/>
                </a:solidFill>
              </a:rPr>
              <a:t>Annotation is free!</a:t>
            </a:r>
          </a:p>
          <a:p>
            <a:pPr defTabSz="914400">
              <a:spcBef>
                <a:spcPts val="0"/>
              </a:spcBef>
            </a:pPr>
            <a:endParaRPr lang="en-US" dirty="0" smtClean="0"/>
          </a:p>
          <a:p>
            <a:pPr marL="0" indent="0" defTabSz="914400">
              <a:spcBef>
                <a:spcPts val="0"/>
              </a:spcBef>
              <a:buNone/>
            </a:pPr>
            <a:r>
              <a:rPr lang="en-US" dirty="0" smtClean="0"/>
              <a:t>Basically today’s version of </a:t>
            </a:r>
            <a:r>
              <a:rPr lang="en-US" dirty="0" smtClean="0"/>
              <a:t>the BLOCKS world</a:t>
            </a:r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4212327" y="992772"/>
            <a:ext cx="3479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+mj-lt"/>
              </a:rPr>
              <a:t>An increasingly popular thing lately</a:t>
            </a:r>
            <a:endParaRPr lang="en-US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3999" y="5895331"/>
            <a:ext cx="5484002" cy="46166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Tenuous connection to the real </a:t>
            </a:r>
            <a:r>
              <a:rPr lang="en-US" sz="2400" smtClean="0">
                <a:latin typeface="+mj-lt"/>
              </a:rPr>
              <a:t>world sadly</a:t>
            </a:r>
            <a:endParaRPr lang="en-US" sz="24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1553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example artificial </a:t>
            </a:r>
            <a:r>
              <a:rPr lang="en-US" dirty="0" smtClean="0"/>
              <a:t>dataset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defTabSz="914400">
              <a:spcBef>
                <a:spcPts val="0"/>
              </a:spcBef>
              <a:buNone/>
            </a:pPr>
            <a:r>
              <a:rPr lang="en-US" sz="2400" dirty="0" err="1" smtClean="0">
                <a:solidFill>
                  <a:schemeClr val="accent1"/>
                </a:solidFill>
              </a:rPr>
              <a:t>bAbI</a:t>
            </a:r>
            <a:r>
              <a:rPr lang="en-US" sz="2400" dirty="0" smtClean="0">
                <a:solidFill>
                  <a:schemeClr val="accent1"/>
                </a:solidFill>
              </a:rPr>
              <a:t> </a:t>
            </a:r>
            <a:r>
              <a:rPr lang="en-US" sz="2400" dirty="0"/>
              <a:t>(Weston et al 2015</a:t>
            </a:r>
            <a:r>
              <a:rPr lang="en-US" sz="2400" dirty="0" smtClean="0"/>
              <a:t>) for </a:t>
            </a:r>
            <a:r>
              <a:rPr lang="en-US" sz="2400" dirty="0"/>
              <a:t>reading comprehension</a:t>
            </a:r>
          </a:p>
          <a:p>
            <a:pPr lvl="1" defTabSz="914400">
              <a:spcBef>
                <a:spcPts val="0"/>
              </a:spcBef>
            </a:pPr>
            <a:r>
              <a:rPr lang="en-US" sz="2000" dirty="0"/>
              <a:t>20 focused sub-tasks, each with 1000 training and test examples</a:t>
            </a:r>
          </a:p>
          <a:p>
            <a:pPr lvl="1" defTabSz="914400">
              <a:spcBef>
                <a:spcPts val="0"/>
              </a:spcBef>
            </a:pPr>
            <a:endParaRPr lang="en-US" sz="2000" dirty="0" smtClean="0"/>
          </a:p>
          <a:p>
            <a:pPr lvl="1" defTabSz="914400">
              <a:spcBef>
                <a:spcPts val="0"/>
              </a:spcBef>
            </a:pPr>
            <a:r>
              <a:rPr lang="en-US" sz="2000" dirty="0" smtClean="0"/>
              <a:t>150 </a:t>
            </a:r>
            <a:r>
              <a:rPr lang="en-US" sz="2000" dirty="0"/>
              <a:t>word vocabulary</a:t>
            </a:r>
          </a:p>
          <a:p>
            <a:pPr marL="914400" lvl="2" indent="0" defTabSz="914400">
              <a:spcBef>
                <a:spcPts val="0"/>
              </a:spcBef>
              <a:buNone/>
            </a:pPr>
            <a:r>
              <a:rPr lang="en-US" sz="1800" dirty="0" smtClean="0"/>
              <a:t>Most </a:t>
            </a:r>
            <a:r>
              <a:rPr lang="en-US" sz="1800" dirty="0"/>
              <a:t>2-3 year olds know between 200-1000 </a:t>
            </a:r>
            <a:r>
              <a:rPr lang="en-US" sz="1800" dirty="0" smtClean="0"/>
              <a:t>words</a:t>
            </a:r>
          </a:p>
          <a:p>
            <a:pPr marL="914400" lvl="2" indent="0" defTabSz="914400">
              <a:spcBef>
                <a:spcPts val="0"/>
              </a:spcBef>
              <a:buNone/>
            </a:pPr>
            <a:r>
              <a:rPr lang="en-US" sz="1800" dirty="0" smtClean="0"/>
              <a:t>An </a:t>
            </a:r>
            <a:r>
              <a:rPr lang="en-US" sz="1800" dirty="0"/>
              <a:t>average adult knows ~30k </a:t>
            </a:r>
            <a:r>
              <a:rPr lang="en-US" sz="1800" dirty="0" smtClean="0"/>
              <a:t>words</a:t>
            </a:r>
            <a:endParaRPr lang="en-US" sz="1800" dirty="0"/>
          </a:p>
          <a:p>
            <a:pPr lvl="1" defTabSz="914400">
              <a:spcBef>
                <a:spcPts val="0"/>
              </a:spcBef>
            </a:pPr>
            <a:endParaRPr lang="en-US" sz="2000" dirty="0" smtClean="0"/>
          </a:p>
          <a:p>
            <a:pPr lvl="1" defTabSz="914400">
              <a:spcBef>
                <a:spcPts val="0"/>
              </a:spcBef>
            </a:pPr>
            <a:r>
              <a:rPr lang="en-US" sz="2000" dirty="0" smtClean="0"/>
              <a:t>Claimed </a:t>
            </a:r>
            <a:r>
              <a:rPr lang="en-US" sz="2000" dirty="0"/>
              <a:t>as being “towards AI-complete question answering</a:t>
            </a:r>
            <a:r>
              <a:rPr lang="en-US" sz="2000" dirty="0" smtClean="0"/>
              <a:t>”</a:t>
            </a:r>
          </a:p>
          <a:p>
            <a:pPr marL="914400" lvl="2" indent="0" defTabSz="914400">
              <a:spcBef>
                <a:spcPts val="0"/>
              </a:spcBef>
              <a:buNone/>
            </a:pPr>
            <a:r>
              <a:rPr lang="en-US" sz="1800" dirty="0" smtClean="0"/>
              <a:t>(Though the paper admits that this is a toy dataset and not meant to be a replacement of the real thing)</a:t>
            </a:r>
            <a:endParaRPr lang="en-US" sz="1800" dirty="0"/>
          </a:p>
          <a:p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>
                <a:solidFill>
                  <a:schemeClr val="accent1"/>
                </a:solidFill>
              </a:rPr>
              <a:t>An </a:t>
            </a:r>
            <a:r>
              <a:rPr lang="en-US" sz="2400" dirty="0">
                <a:solidFill>
                  <a:schemeClr val="accent1"/>
                </a:solidFill>
              </a:rPr>
              <a:t>interesting exercise, but does not come close the actual complexity of what question answering may be</a:t>
            </a:r>
          </a:p>
          <a:p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0" y="6273225"/>
            <a:ext cx="117009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</a:rPr>
              <a:t>Weston, Jason, Antoine </a:t>
            </a:r>
            <a:r>
              <a:rPr lang="en-US" sz="1600" dirty="0" err="1">
                <a:latin typeface="+mj-lt"/>
              </a:rPr>
              <a:t>Bordes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Sumit</a:t>
            </a:r>
            <a:r>
              <a:rPr lang="en-US" sz="1600" dirty="0">
                <a:latin typeface="+mj-lt"/>
              </a:rPr>
              <a:t> Chopra, Alexander M. Rush, Bart van </a:t>
            </a:r>
            <a:r>
              <a:rPr lang="en-US" sz="1600" dirty="0" err="1">
                <a:latin typeface="+mj-lt"/>
              </a:rPr>
              <a:t>Merriënboer</a:t>
            </a:r>
            <a:r>
              <a:rPr lang="en-US" sz="1600" dirty="0">
                <a:latin typeface="+mj-lt"/>
              </a:rPr>
              <a:t>, Armand </a:t>
            </a:r>
            <a:r>
              <a:rPr lang="en-US" sz="1600" dirty="0" err="1">
                <a:latin typeface="+mj-lt"/>
              </a:rPr>
              <a:t>Joulin</a:t>
            </a:r>
            <a:r>
              <a:rPr lang="en-US" sz="1600" dirty="0">
                <a:latin typeface="+mj-lt"/>
              </a:rPr>
              <a:t>, and Tomas </a:t>
            </a:r>
            <a:r>
              <a:rPr lang="en-US" sz="1600" dirty="0" err="1">
                <a:latin typeface="+mj-lt"/>
              </a:rPr>
              <a:t>Mikolov</a:t>
            </a:r>
            <a:r>
              <a:rPr lang="en-US" sz="1600" dirty="0">
                <a:latin typeface="+mj-lt"/>
              </a:rPr>
              <a:t>. "Towards AI-complete question answering: A set of prerequisite toy tasks." </a:t>
            </a:r>
            <a:r>
              <a:rPr lang="en-US" sz="1600" dirty="0" err="1">
                <a:latin typeface="+mj-lt"/>
              </a:rPr>
              <a:t>arXiv</a:t>
            </a:r>
            <a:r>
              <a:rPr lang="en-US" sz="1600" dirty="0">
                <a:latin typeface="+mj-lt"/>
              </a:rPr>
              <a:t> preprint arXiv:1502.05698 (2015).</a:t>
            </a:r>
          </a:p>
        </p:txBody>
      </p:sp>
    </p:spTree>
    <p:extLst>
      <p:ext uri="{BB962C8B-B14F-4D97-AF65-F5344CB8AC3E}">
        <p14:creationId xmlns:p14="http://schemas.microsoft.com/office/powerpoint/2010/main" val="26046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Artificial datasets vs “real” datasets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Artificial datasets have a tenuous connection to reality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Are natural datasets any better?  </a:t>
            </a:r>
            <a:r>
              <a:rPr lang="en-US" dirty="0" smtClean="0">
                <a:solidFill>
                  <a:schemeClr val="accent1"/>
                </a:solidFill>
              </a:rPr>
              <a:t>Yes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chemeClr val="accent2"/>
                </a:solidFill>
              </a:rPr>
              <a:t>No</a:t>
            </a:r>
          </a:p>
          <a:p>
            <a:pPr marL="457200" lvl="1" indent="0" defTabSz="914400">
              <a:spcBef>
                <a:spcPts val="0"/>
              </a:spcBef>
              <a:buNone/>
            </a:pPr>
            <a:endParaRPr lang="en-US" dirty="0"/>
          </a:p>
          <a:p>
            <a:pPr marL="457200" lvl="1" indent="0" defTabSz="91440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accent1"/>
                </a:solidFill>
              </a:rPr>
              <a:t>Yes</a:t>
            </a:r>
            <a:r>
              <a:rPr lang="en-US" dirty="0" smtClean="0"/>
              <a:t>: They can offer a focused</a:t>
            </a:r>
            <a:r>
              <a:rPr lang="en-US" dirty="0" smtClean="0"/>
              <a:t>, and </a:t>
            </a:r>
            <a:r>
              <a:rPr lang="en-US" dirty="0" smtClean="0"/>
              <a:t>somewhat </a:t>
            </a:r>
            <a:r>
              <a:rPr lang="en-US" dirty="0" smtClean="0"/>
              <a:t>realistic </a:t>
            </a:r>
            <a:r>
              <a:rPr lang="en-US" dirty="0" smtClean="0"/>
              <a:t>collection of cognitive phenomena to model</a:t>
            </a:r>
          </a:p>
          <a:p>
            <a:pPr marL="457200" lvl="1" indent="0" defTabSz="914400">
              <a:spcBef>
                <a:spcPts val="0"/>
              </a:spcBef>
              <a:buNone/>
            </a:pPr>
            <a:endParaRPr lang="en-US" dirty="0"/>
          </a:p>
          <a:p>
            <a:pPr marL="457200" lvl="1" indent="0" defTabSz="91440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accent2"/>
                </a:solidFill>
              </a:rPr>
              <a:t>No</a:t>
            </a:r>
            <a:r>
              <a:rPr lang="en-US" dirty="0" smtClean="0"/>
              <a:t>: Doing well on a dataset is not </a:t>
            </a:r>
            <a:r>
              <a:rPr lang="en-US" dirty="0" smtClean="0"/>
              <a:t>“solving</a:t>
            </a:r>
            <a:r>
              <a:rPr lang="en-US" dirty="0" smtClean="0"/>
              <a:t>” vision/language/speech/</a:t>
            </a:r>
            <a:r>
              <a:rPr lang="en-US" dirty="0" err="1" smtClean="0"/>
              <a:t>etc</a:t>
            </a:r>
            <a:r>
              <a:rPr lang="en-US" dirty="0" smtClean="0"/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79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map is not the territory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 dataset is an abstraction of a phenomenon we want to model</a:t>
            </a:r>
          </a:p>
          <a:p>
            <a:pPr lvl="1"/>
            <a:r>
              <a:rPr lang="en-US" dirty="0" smtClean="0"/>
              <a:t>Necessarily finite</a:t>
            </a:r>
          </a:p>
          <a:p>
            <a:pPr lvl="1"/>
            <a:r>
              <a:rPr lang="en-US" dirty="0" smtClean="0"/>
              <a:t>Necessarily gives up on edge cases</a:t>
            </a:r>
          </a:p>
          <a:p>
            <a:pPr lvl="1"/>
            <a:r>
              <a:rPr lang="en-US" dirty="0" smtClean="0"/>
              <a:t>Necessarily makes hard boundaries between soft concepts</a:t>
            </a:r>
            <a:endParaRPr lang="en-US" dirty="0"/>
          </a:p>
          <a:p>
            <a:pPr lvl="1"/>
            <a:endParaRPr lang="en-US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chemeClr val="accent1"/>
                </a:solidFill>
              </a:rPr>
              <a:t>A dataset is not </a:t>
            </a:r>
            <a:r>
              <a:rPr lang="en-US" b="1" dirty="0">
                <a:solidFill>
                  <a:schemeClr val="accent1"/>
                </a:solidFill>
              </a:rPr>
              <a:t>the task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866282" y="1048306"/>
            <a:ext cx="35074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Alfred Korzybski</a:t>
            </a:r>
            <a:r>
              <a:rPr lang="en-US" i="1" dirty="0">
                <a:latin typeface="+mj-lt"/>
              </a:rPr>
              <a:t>, Science and Sanity</a:t>
            </a:r>
            <a:endParaRPr lang="en-US" dirty="0">
              <a:latin typeface="+mj-lt"/>
            </a:endParaRPr>
          </a:p>
        </p:txBody>
      </p:sp>
      <p:pic>
        <p:nvPicPr>
          <p:cNvPr id="3073" name="Picture 1" descr="lfred Korzybsk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9414" y="224368"/>
            <a:ext cx="1104135" cy="137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07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Task- and dataset-driven myopia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en-US" dirty="0" smtClean="0"/>
              <a:t>Computer vision is not the same as </a:t>
            </a:r>
          </a:p>
          <a:p>
            <a:pPr lvl="1"/>
            <a:r>
              <a:rPr lang="en-US" dirty="0" smtClean="0"/>
              <a:t>Recognizing 20k objects with ImageNet</a:t>
            </a:r>
          </a:p>
          <a:p>
            <a:pPr lvl="1"/>
            <a:r>
              <a:rPr lang="en-US" dirty="0" smtClean="0"/>
              <a:t>Recognizing digits with MNIST</a:t>
            </a:r>
          </a:p>
          <a:p>
            <a:pPr lvl="1"/>
            <a:r>
              <a:rPr lang="en-US" dirty="0" smtClean="0"/>
              <a:t>Generating faces</a:t>
            </a:r>
          </a:p>
          <a:p>
            <a:pPr lvl="1"/>
            <a:r>
              <a:rPr lang="en-US" dirty="0" smtClean="0"/>
              <a:t>Visual question answering using any fixed dataset</a:t>
            </a:r>
          </a:p>
          <a:p>
            <a:pPr lvl="0"/>
            <a:endParaRPr lang="en-US" dirty="0" smtClean="0"/>
          </a:p>
          <a:p>
            <a:pPr marL="0" lvl="0" indent="0">
              <a:buNone/>
            </a:pPr>
            <a:r>
              <a:rPr lang="en-US" dirty="0" smtClean="0"/>
              <a:t>Natural language processing is not the same as</a:t>
            </a:r>
          </a:p>
          <a:p>
            <a:pPr lvl="1"/>
            <a:r>
              <a:rPr lang="en-US" dirty="0" smtClean="0"/>
              <a:t>Sentiment analysis on SST dataset</a:t>
            </a:r>
          </a:p>
          <a:p>
            <a:pPr lvl="1"/>
            <a:r>
              <a:rPr lang="en-US" dirty="0" smtClean="0"/>
              <a:t>Natural language inference on any fixed dataset</a:t>
            </a:r>
          </a:p>
          <a:p>
            <a:pPr lvl="1"/>
            <a:r>
              <a:rPr lang="en-US" dirty="0" smtClean="0"/>
              <a:t>Reading comprehension on any fixed dataset</a:t>
            </a:r>
          </a:p>
          <a:p>
            <a:pPr lvl="1"/>
            <a:r>
              <a:rPr lang="en-US" dirty="0" smtClean="0"/>
              <a:t>Generating a sequence of words using the largest model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88867" y="2032001"/>
            <a:ext cx="3115733" cy="830997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Human vision does all this, but much more</a:t>
            </a:r>
            <a:endParaRPr lang="en-US" sz="24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88866" y="3894416"/>
            <a:ext cx="3115733" cy="1200329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Human language processing does all this, but much more</a:t>
            </a:r>
            <a:endParaRPr lang="en-US" sz="24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31765" y="3055541"/>
            <a:ext cx="2429934" cy="646331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accent1"/>
                </a:solidFill>
                <a:latin typeface="+mj-lt"/>
              </a:rPr>
              <a:t>without </a:t>
            </a:r>
            <a:r>
              <a:rPr lang="en-US" dirty="0" smtClean="0">
                <a:solidFill>
                  <a:schemeClr val="accent1"/>
                </a:solidFill>
                <a:latin typeface="+mj-lt"/>
              </a:rPr>
              <a:t>actually training </a:t>
            </a:r>
            <a:r>
              <a:rPr lang="en-US" smtClean="0">
                <a:solidFill>
                  <a:schemeClr val="accent1"/>
                </a:solidFill>
                <a:latin typeface="+mj-lt"/>
              </a:rPr>
              <a:t>on these datasets!</a:t>
            </a:r>
            <a:endParaRPr lang="en-US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8000" y="6188632"/>
            <a:ext cx="9871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Important caveat: Of course these tasks are present intellectual challenges. But they are not all there is.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9735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4" y="1626294"/>
            <a:ext cx="3529371" cy="1539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9" y="3308065"/>
            <a:ext cx="3535766" cy="1966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228" y="54855"/>
            <a:ext cx="4424669" cy="3577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7" y="34410"/>
            <a:ext cx="3456027" cy="15007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602" y="54855"/>
            <a:ext cx="3739566" cy="1699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602" y="5004968"/>
            <a:ext cx="4090775" cy="1853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602" y="1834935"/>
            <a:ext cx="3718180" cy="1473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9" y="5416952"/>
            <a:ext cx="3476386" cy="1332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602" y="3448946"/>
            <a:ext cx="3739566" cy="1405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227" y="3852340"/>
            <a:ext cx="4424669" cy="3296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Rectangle 16"/>
          <p:cNvSpPr/>
          <p:nvPr/>
        </p:nvSpPr>
        <p:spPr>
          <a:xfrm>
            <a:off x="1960820" y="2274838"/>
            <a:ext cx="8270360" cy="341632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/>
                </a:solidFill>
                <a:latin typeface="+mj-lt"/>
              </a:rPr>
              <a:t>This talk: </a:t>
            </a:r>
          </a:p>
          <a:p>
            <a:pPr algn="ctr"/>
            <a:r>
              <a:rPr lang="en-US" sz="3600" dirty="0" smtClean="0">
                <a:solidFill>
                  <a:schemeClr val="accent2"/>
                </a:solidFill>
                <a:latin typeface="+mj-lt"/>
              </a:rPr>
              <a:t>A </a:t>
            </a:r>
            <a:r>
              <a:rPr lang="en-US" sz="3600" dirty="0">
                <a:solidFill>
                  <a:schemeClr val="accent2"/>
                </a:solidFill>
                <a:latin typeface="+mj-lt"/>
              </a:rPr>
              <a:t>skeptical </a:t>
            </a:r>
            <a:r>
              <a:rPr lang="en-US" sz="3600" dirty="0" smtClean="0">
                <a:solidFill>
                  <a:schemeClr val="accent2"/>
                </a:solidFill>
                <a:latin typeface="+mj-lt"/>
              </a:rPr>
              <a:t>look at recent AI/ML advances</a:t>
            </a:r>
          </a:p>
          <a:p>
            <a:pPr algn="ctr"/>
            <a:endParaRPr lang="en-US" sz="3600" dirty="0">
              <a:solidFill>
                <a:schemeClr val="accent2"/>
              </a:solidFill>
              <a:latin typeface="+mj-lt"/>
            </a:endParaRPr>
          </a:p>
          <a:p>
            <a:pPr algn="ctr"/>
            <a:r>
              <a:rPr lang="en-US" sz="3600" dirty="0" smtClean="0">
                <a:solidFill>
                  <a:schemeClr val="bg2"/>
                </a:solidFill>
                <a:latin typeface="+mj-lt"/>
              </a:rPr>
              <a:t>The goal: </a:t>
            </a:r>
          </a:p>
          <a:p>
            <a:pPr algn="ctr"/>
            <a:r>
              <a:rPr lang="en-US" sz="3600" dirty="0" smtClean="0">
                <a:solidFill>
                  <a:schemeClr val="bg2"/>
                </a:solidFill>
                <a:latin typeface="+mj-lt"/>
              </a:rPr>
              <a:t>To provoke questions and discussion as we get into a new academic year</a:t>
            </a:r>
            <a:endParaRPr lang="en-US" sz="36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50623" y="4142601"/>
            <a:ext cx="2802466" cy="276999"/>
          </a:xfrm>
          <a:prstGeom prst="rect">
            <a:avLst/>
          </a:prstGeom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>
                <a:latin typeface="+mj-lt"/>
              </a:rPr>
              <a:t>There is some hyperbole to aid </a:t>
            </a:r>
            <a:r>
              <a:rPr lang="en-US" sz="1200" smtClean="0">
                <a:latin typeface="+mj-lt"/>
              </a:rPr>
              <a:t>this goal</a:t>
            </a:r>
            <a:endParaRPr lang="en-US" sz="12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7864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related trend: </a:t>
            </a:r>
            <a:r>
              <a:rPr lang="en-US" dirty="0" err="1" smtClean="0"/>
              <a:t>Leaderboarding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83266"/>
            <a:ext cx="4839877" cy="431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325" y="1642532"/>
            <a:ext cx="5290075" cy="41994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07787" y="5968999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+mj-lt"/>
              </a:rPr>
              <a:t>SQuAD</a:t>
            </a:r>
            <a:endParaRPr lang="en-US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15611" y="5968999"/>
            <a:ext cx="683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GLUE</a:t>
            </a:r>
            <a:endParaRPr lang="en-US" dirty="0">
              <a:latin typeface="+mj-l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631267" y="1871134"/>
            <a:ext cx="7044266" cy="3970865"/>
            <a:chOff x="4631267" y="1871134"/>
            <a:chExt cx="7044266" cy="3970865"/>
          </a:xfrm>
        </p:grpSpPr>
        <p:sp>
          <p:nvSpPr>
            <p:cNvPr id="10" name="Rectangle 9"/>
            <p:cNvSpPr/>
            <p:nvPr/>
          </p:nvSpPr>
          <p:spPr>
            <a:xfrm>
              <a:off x="4631267" y="3530600"/>
              <a:ext cx="550333" cy="2311399"/>
            </a:xfrm>
            <a:prstGeom prst="rect">
              <a:avLst/>
            </a:prstGeom>
            <a:solidFill>
              <a:schemeClr val="accent1">
                <a:alpha val="3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1125200" y="1871134"/>
              <a:ext cx="550333" cy="3708399"/>
            </a:xfrm>
            <a:prstGeom prst="rect">
              <a:avLst/>
            </a:prstGeom>
            <a:solidFill>
              <a:schemeClr val="accent1">
                <a:alpha val="3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29862" y="2768599"/>
              <a:ext cx="2715943" cy="6463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mtClean="0">
                  <a:latin typeface="+mj-lt"/>
                </a:rPr>
                <a:t>What does it mean to do better than human?!</a:t>
              </a:r>
              <a:endParaRPr lang="en-US" dirty="0">
                <a:latin typeface="+mj-lt"/>
              </a:endParaRPr>
            </a:p>
          </p:txBody>
        </p:sp>
        <p:cxnSp>
          <p:nvCxnSpPr>
            <p:cNvPr id="14" name="Straight Arrow Connector 13"/>
            <p:cNvCxnSpPr>
              <a:stCxn id="12" idx="1"/>
              <a:endCxn id="10" idx="3"/>
            </p:cNvCxnSpPr>
            <p:nvPr/>
          </p:nvCxnSpPr>
          <p:spPr>
            <a:xfrm flipH="1">
              <a:off x="5181600" y="3091765"/>
              <a:ext cx="1448262" cy="1594535"/>
            </a:xfrm>
            <a:prstGeom prst="straightConnector1">
              <a:avLst/>
            </a:prstGeom>
            <a:ln w="12700"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12" idx="3"/>
              <a:endCxn id="11" idx="1"/>
            </p:cNvCxnSpPr>
            <p:nvPr/>
          </p:nvCxnSpPr>
          <p:spPr>
            <a:xfrm>
              <a:off x="9345805" y="3091765"/>
              <a:ext cx="1779395" cy="633569"/>
            </a:xfrm>
            <a:prstGeom prst="straightConnector1">
              <a:avLst/>
            </a:prstGeom>
            <a:ln w="12700"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3816134" y="1871134"/>
            <a:ext cx="4952381" cy="52322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latin typeface="+mj-lt"/>
              </a:rPr>
              <a:t>Has the metric become the goal?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8628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things to think about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Even the biggest fixed</a:t>
            </a:r>
            <a:r>
              <a:rPr lang="en-US" b="1" dirty="0" smtClean="0"/>
              <a:t> </a:t>
            </a:r>
            <a:r>
              <a:rPr lang="en-US" dirty="0" smtClean="0"/>
              <a:t>dataset out there</a:t>
            </a:r>
            <a:r>
              <a:rPr lang="mr-IN" dirty="0" smtClean="0"/>
              <a:t>…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pPr lvl="1"/>
            <a:r>
              <a:rPr lang="mr-IN" dirty="0" smtClean="0"/>
              <a:t>…</a:t>
            </a:r>
            <a:r>
              <a:rPr lang="en-US" dirty="0" smtClean="0"/>
              <a:t>only accesses a tiny slice of the cognitive phenomena we are capable of</a:t>
            </a:r>
          </a:p>
          <a:p>
            <a:pPr lvl="2"/>
            <a:r>
              <a:rPr lang="en-US" dirty="0" smtClean="0"/>
              <a:t>Object recognition in static images, but nothing else?</a:t>
            </a:r>
          </a:p>
          <a:p>
            <a:pPr lvl="2"/>
            <a:r>
              <a:rPr lang="en-US" dirty="0" smtClean="0"/>
              <a:t>Sentiment recognition that works well only on movie reviews?</a:t>
            </a:r>
          </a:p>
          <a:p>
            <a:pPr lvl="2"/>
            <a:endParaRPr lang="en-US" dirty="0"/>
          </a:p>
          <a:p>
            <a:pPr lvl="1"/>
            <a:r>
              <a:rPr lang="mr-IN" dirty="0" smtClean="0"/>
              <a:t>…</a:t>
            </a:r>
            <a:r>
              <a:rPr lang="en-US" dirty="0" smtClean="0"/>
              <a:t>only uses a small fragment of vocabulary that we are capable of </a:t>
            </a:r>
            <a:r>
              <a:rPr lang="en-US" dirty="0" smtClean="0"/>
              <a:t>learning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 smtClean="0"/>
              <a:t>Chasing state-of-the-art on a leaderboard can become a counterproductive end goal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Model failures are as important as model successes to drive progress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What does “better than human” even mean if humans represent the ground truth?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12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#3, #4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defTabSz="914400">
              <a:spcBef>
                <a:spcPts val="0"/>
              </a:spcBef>
              <a:buNone/>
            </a:pPr>
            <a:r>
              <a:rPr lang="en-US" sz="2800" dirty="0" smtClean="0"/>
              <a:t>We need datasets to evaluate (and maybe even train). But</a:t>
            </a:r>
            <a:r>
              <a:rPr lang="mr-IN" sz="2800" dirty="0" smtClean="0"/>
              <a:t>…</a:t>
            </a:r>
            <a:endParaRPr lang="en-US" sz="2800" dirty="0" smtClean="0"/>
          </a:p>
          <a:p>
            <a:pPr marL="0" indent="0" defTabSz="914400">
              <a:spcBef>
                <a:spcPts val="0"/>
              </a:spcBef>
              <a:buNone/>
            </a:pPr>
            <a:r>
              <a:rPr lang="en-US" sz="2800" dirty="0" smtClean="0"/>
              <a:t>	</a:t>
            </a:r>
            <a:r>
              <a:rPr lang="mr-IN" sz="2800" dirty="0" smtClean="0"/>
              <a:t>…</a:t>
            </a:r>
            <a:r>
              <a:rPr lang="en-US" sz="2800" dirty="0" smtClean="0"/>
              <a:t>how do we avoid dataset myopia?</a:t>
            </a:r>
          </a:p>
          <a:p>
            <a:pPr marL="0" indent="0" defTabSz="914400">
              <a:spcBef>
                <a:spcPts val="0"/>
              </a:spcBef>
              <a:buNone/>
            </a:pPr>
            <a:endParaRPr lang="en-US" sz="2800" dirty="0"/>
          </a:p>
          <a:p>
            <a:pPr marL="0" indent="0" defTabSz="914400">
              <a:spcBef>
                <a:spcPts val="0"/>
              </a:spcBef>
              <a:buNone/>
            </a:pPr>
            <a:endParaRPr lang="en-US" sz="2800" dirty="0" smtClean="0"/>
          </a:p>
          <a:p>
            <a:pPr marL="0" indent="0" defTabSz="914400">
              <a:spcBef>
                <a:spcPts val="0"/>
              </a:spcBef>
              <a:buNone/>
            </a:pPr>
            <a:r>
              <a:rPr lang="en-US" sz="2800" dirty="0" smtClean="0"/>
              <a:t>Standardized evaluation is important. But</a:t>
            </a:r>
            <a:r>
              <a:rPr lang="mr-IN" sz="2800" dirty="0" smtClean="0"/>
              <a:t>…</a:t>
            </a:r>
            <a:endParaRPr lang="en-US" sz="2800" dirty="0" smtClean="0"/>
          </a:p>
          <a:p>
            <a:pPr marL="0" indent="0" defTabSz="914400">
              <a:spcBef>
                <a:spcPts val="0"/>
              </a:spcBef>
              <a:buNone/>
            </a:pPr>
            <a:r>
              <a:rPr lang="en-US" sz="2800" dirty="0" smtClean="0"/>
              <a:t>	</a:t>
            </a:r>
            <a:r>
              <a:rPr lang="mr-IN" sz="2800" dirty="0" smtClean="0"/>
              <a:t>…</a:t>
            </a:r>
            <a:r>
              <a:rPr lang="en-US" sz="2800" dirty="0" smtClean="0"/>
              <a:t>how can we avoid a leaderboard-fueled SOTA-chasing culture?</a:t>
            </a:r>
            <a:endParaRPr lang="en-US" sz="2800" dirty="0"/>
          </a:p>
          <a:p>
            <a:pPr marL="0" indent="0" defTabSz="914400">
              <a:spcBef>
                <a:spcPts val="0"/>
              </a:spcBef>
              <a:buNone/>
            </a:pPr>
            <a:endParaRPr lang="en-US" sz="2800" dirty="0" smtClean="0"/>
          </a:p>
          <a:p>
            <a:pPr marL="0" indent="0" defTabSz="914400">
              <a:spcBef>
                <a:spcPts val="0"/>
              </a:spcBef>
              <a:buNone/>
            </a:pPr>
            <a:endParaRPr lang="en-US" sz="2800" dirty="0" smtClean="0"/>
          </a:p>
          <a:p>
            <a:pPr marL="0" indent="0" defTabSz="914400">
              <a:spcBef>
                <a:spcPts val="0"/>
              </a:spcBef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2510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Bandwagon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91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Claude Shannon and Information Theory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Formalized information theory in his landmark 1948 paper</a:t>
            </a:r>
          </a:p>
          <a:p>
            <a:endParaRPr lang="en-US" dirty="0"/>
          </a:p>
          <a:p>
            <a:r>
              <a:rPr lang="en-US" dirty="0" smtClean="0"/>
              <a:t>Widely applicable, almost immediately</a:t>
            </a:r>
          </a:p>
          <a:p>
            <a:endParaRPr lang="en-US" dirty="0"/>
          </a:p>
          <a:p>
            <a:r>
              <a:rPr lang="en-US" dirty="0" smtClean="0"/>
              <a:t>In fact, so successful that it entered into a hype cycle </a:t>
            </a:r>
          </a:p>
        </p:txBody>
      </p:sp>
      <p:pic>
        <p:nvPicPr>
          <p:cNvPr id="12" name="Picture 2" descr="ttps://upload.wikimedia.org/wikipedia/commons/9/99/ClaudeShannon_MFO38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283" y="1600200"/>
            <a:ext cx="321343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22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Bandwagon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lvl="0" indent="0" defTabSz="914400">
              <a:spcBef>
                <a:spcPts val="0"/>
              </a:spcBef>
              <a:buNone/>
              <a:defRPr/>
            </a:pPr>
            <a:r>
              <a:rPr lang="en-US" dirty="0" smtClean="0"/>
              <a:t>A short 1956 opinion piece warning </a:t>
            </a:r>
            <a:r>
              <a:rPr lang="en-US" dirty="0"/>
              <a:t>about the dangers of jumping on the bandwagon</a:t>
            </a: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dirty="0" smtClean="0"/>
          </a:p>
          <a:p>
            <a:pPr marL="0" lvl="0" indent="0" defTabSz="914400">
              <a:spcBef>
                <a:spcPts val="0"/>
              </a:spcBef>
              <a:buNone/>
              <a:defRPr/>
            </a:pPr>
            <a:r>
              <a:rPr lang="en-US" dirty="0" smtClean="0"/>
              <a:t>Focused on information theory, but it is more broadly relevant</a:t>
            </a:r>
          </a:p>
          <a:p>
            <a:pPr marL="400050" lvl="1" indent="0" defTabSz="914400">
              <a:spcBef>
                <a:spcPts val="0"/>
              </a:spcBef>
              <a:buNone/>
              <a:defRPr/>
            </a:pPr>
            <a:endParaRPr lang="en-US" dirty="0"/>
          </a:p>
          <a:p>
            <a:pPr marL="400050" lvl="1" indent="0" defTabSz="914400">
              <a:spcBef>
                <a:spcPts val="0"/>
              </a:spcBef>
              <a:buNone/>
              <a:defRPr/>
            </a:pPr>
            <a:r>
              <a:rPr lang="en-US" dirty="0" smtClean="0"/>
              <a:t>Worth reading and mentally replacing “information theory” with “machine learning”</a:t>
            </a:r>
            <a:endParaRPr lang="en-US" dirty="0"/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dirty="0"/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488668"/>
            <a:ext cx="98890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Shannon, Claude E. "The </a:t>
            </a:r>
            <a:r>
              <a:rPr lang="en-US" dirty="0" smtClean="0">
                <a:latin typeface="+mj-lt"/>
              </a:rPr>
              <a:t>Bandwagon</a:t>
            </a:r>
            <a:r>
              <a:rPr lang="en-US" dirty="0">
                <a:latin typeface="+mj-lt"/>
              </a:rPr>
              <a:t>." </a:t>
            </a:r>
            <a:r>
              <a:rPr lang="en-US" i="1" dirty="0">
                <a:latin typeface="+mj-lt"/>
              </a:rPr>
              <a:t>IRE Transactions on Information Theory</a:t>
            </a:r>
            <a:r>
              <a:rPr lang="en-US" dirty="0">
                <a:latin typeface="+mj-lt"/>
              </a:rPr>
              <a:t> 2, no. 1 (1956): 3.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73" y="1600200"/>
            <a:ext cx="3302054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symptoms of the bandwagon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 </a:t>
            </a:r>
            <a:r>
              <a:rPr lang="en-US" dirty="0"/>
              <a:t>technical tool for a niche group of engineers or </a:t>
            </a:r>
            <a:r>
              <a:rPr lang="en-US" dirty="0" smtClean="0"/>
              <a:t>scientists</a:t>
            </a:r>
          </a:p>
          <a:p>
            <a:endParaRPr lang="en-US" dirty="0"/>
          </a:p>
          <a:p>
            <a:r>
              <a:rPr lang="en-US" dirty="0" smtClean="0"/>
              <a:t>Receives an </a:t>
            </a:r>
            <a:r>
              <a:rPr lang="en-US" dirty="0"/>
              <a:t>extraordinary amount of publicity in the popular as well as scientific </a:t>
            </a:r>
            <a:r>
              <a:rPr lang="en-US" dirty="0" smtClean="0"/>
              <a:t>press</a:t>
            </a:r>
          </a:p>
          <a:p>
            <a:pPr lvl="1"/>
            <a:r>
              <a:rPr lang="en-US" dirty="0" smtClean="0"/>
              <a:t>Connections </a:t>
            </a:r>
            <a:r>
              <a:rPr lang="en-US" dirty="0"/>
              <a:t>with fashionable </a:t>
            </a:r>
            <a:r>
              <a:rPr lang="en-US" dirty="0" smtClean="0"/>
              <a:t>fields</a:t>
            </a:r>
          </a:p>
          <a:p>
            <a:pPr lvl="1"/>
            <a:r>
              <a:rPr lang="en-US" dirty="0" smtClean="0"/>
              <a:t>Also because of the novelty </a:t>
            </a:r>
            <a:r>
              <a:rPr lang="en-US" dirty="0"/>
              <a:t>of its subject </a:t>
            </a:r>
            <a:r>
              <a:rPr lang="en-US" dirty="0" smtClean="0"/>
              <a:t>matter</a:t>
            </a:r>
          </a:p>
          <a:p>
            <a:pPr lvl="1"/>
            <a:endParaRPr lang="en-US" dirty="0"/>
          </a:p>
          <a:p>
            <a:r>
              <a:rPr lang="en-US" dirty="0" smtClean="0"/>
              <a:t>Balloons to </a:t>
            </a:r>
            <a:r>
              <a:rPr lang="en-US" dirty="0"/>
              <a:t>an importance beyond its actual </a:t>
            </a:r>
            <a:r>
              <a:rPr lang="en-US" dirty="0" smtClean="0"/>
              <a:t>accomplishments</a:t>
            </a:r>
          </a:p>
          <a:p>
            <a:endParaRPr lang="en-US" dirty="0"/>
          </a:p>
          <a:p>
            <a:r>
              <a:rPr lang="en-US" dirty="0" smtClean="0"/>
              <a:t>Fellow </a:t>
            </a:r>
            <a:r>
              <a:rPr lang="en-US" dirty="0"/>
              <a:t>scientists in many different </a:t>
            </a:r>
            <a:r>
              <a:rPr lang="en-US" dirty="0" smtClean="0"/>
              <a:t>fields are </a:t>
            </a:r>
            <a:r>
              <a:rPr lang="en-US" dirty="0"/>
              <a:t>using </a:t>
            </a:r>
            <a:r>
              <a:rPr lang="en-US" dirty="0" smtClean="0"/>
              <a:t>the ideas </a:t>
            </a:r>
            <a:r>
              <a:rPr lang="en-US" dirty="0"/>
              <a:t>in their own problems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600" y="6488668"/>
            <a:ext cx="5226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All these are lightly edited quotes from Shannon, 1956</a:t>
            </a:r>
            <a:endParaRPr lang="en-US" dirty="0"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991" y="2878667"/>
            <a:ext cx="2339894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4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warning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wave of popularity carries an element of danger</a:t>
            </a:r>
          </a:p>
          <a:p>
            <a:endParaRPr lang="en-US" dirty="0"/>
          </a:p>
          <a:p>
            <a:r>
              <a:rPr lang="en-US" dirty="0" smtClean="0"/>
              <a:t>The subject </a:t>
            </a:r>
            <a:r>
              <a:rPr lang="en-US" sz="1800" dirty="0" smtClean="0"/>
              <a:t>(</a:t>
            </a:r>
            <a:r>
              <a:rPr lang="en-US" sz="1800" dirty="0" err="1" smtClean="0"/>
              <a:t>i.e</a:t>
            </a:r>
            <a:r>
              <a:rPr lang="en-US" sz="1800" dirty="0" smtClean="0"/>
              <a:t>, information theory/machine learning)</a:t>
            </a:r>
            <a:r>
              <a:rPr lang="en-US" dirty="0" smtClean="0"/>
              <a:t> is important, but not a panacea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chemeClr val="accent1"/>
                </a:solidFill>
              </a:rPr>
              <a:t>Seldom do more than a few of nature's secrets give way at one time.</a:t>
            </a:r>
          </a:p>
          <a:p>
            <a:pPr marL="457200" lvl="1" indent="0">
              <a:buNone/>
            </a:pPr>
            <a:endParaRPr lang="en-US" dirty="0">
              <a:solidFill>
                <a:schemeClr val="accent1"/>
              </a:solidFill>
            </a:endParaRPr>
          </a:p>
          <a:p>
            <a:r>
              <a:rPr lang="en-US" dirty="0" smtClean="0"/>
              <a:t>The artificial </a:t>
            </a:r>
            <a:r>
              <a:rPr lang="en-US" dirty="0"/>
              <a:t>prosperity </a:t>
            </a:r>
            <a:r>
              <a:rPr lang="en-US" dirty="0" smtClean="0"/>
              <a:t>may collapse overnight</a:t>
            </a:r>
            <a:r>
              <a:rPr lang="mr-IN" dirty="0" smtClean="0"/>
              <a:t>…</a:t>
            </a:r>
            <a:endParaRPr lang="en-US" dirty="0" smtClean="0"/>
          </a:p>
          <a:p>
            <a:pPr marL="457200" lvl="1" indent="0">
              <a:buNone/>
            </a:pPr>
            <a:r>
              <a:rPr lang="mr-IN" dirty="0" smtClean="0"/>
              <a:t>…</a:t>
            </a:r>
            <a:r>
              <a:rPr lang="en-US" dirty="0" smtClean="0"/>
              <a:t>when people realize that the new exciting words don’t solve all problems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1600" y="6488668"/>
            <a:ext cx="5226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All these are lightly edited quotes from Shannon, 1956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5404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Injecting moderation: Avoid overstating relevance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 smtClean="0"/>
              <a:t>Establishing applications in new fields is </a:t>
            </a:r>
            <a:r>
              <a:rPr lang="en-US" dirty="0"/>
              <a:t>not a trivial matter of translating words to a new </a:t>
            </a:r>
            <a:r>
              <a:rPr lang="en-US" dirty="0" smtClean="0"/>
              <a:t>domain</a:t>
            </a:r>
            <a:endParaRPr lang="en-US" dirty="0"/>
          </a:p>
          <a:p>
            <a:pPr lvl="1"/>
            <a:r>
              <a:rPr lang="en-US" dirty="0" smtClean="0"/>
              <a:t>Slow, tedious process of hypothesis and experimental verification</a:t>
            </a:r>
          </a:p>
          <a:p>
            <a:endParaRPr lang="en-US" dirty="0"/>
          </a:p>
          <a:p>
            <a:r>
              <a:rPr lang="en-US" dirty="0" smtClean="0"/>
              <a:t>If </a:t>
            </a:r>
            <a:r>
              <a:rPr lang="en-US" dirty="0"/>
              <a:t>certain </a:t>
            </a:r>
            <a:r>
              <a:rPr lang="en-US" dirty="0" smtClean="0"/>
              <a:t>prediction appear to be </a:t>
            </a:r>
            <a:r>
              <a:rPr lang="en-US" dirty="0"/>
              <a:t>true in practice, they </a:t>
            </a:r>
            <a:r>
              <a:rPr lang="en-US" dirty="0" smtClean="0"/>
              <a:t>must be tested </a:t>
            </a:r>
            <a:r>
              <a:rPr lang="en-US" dirty="0"/>
              <a:t>under a wide variety of experimental </a:t>
            </a:r>
            <a:r>
              <a:rPr lang="en-US" dirty="0" smtClean="0"/>
              <a:t>conditions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1600" y="6488668"/>
            <a:ext cx="5226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All these are lightly edited quotes from Shannon, 1956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3974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Injecting moderation: Keeping our house clean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subject has certainly been sold, if not </a:t>
            </a:r>
            <a:r>
              <a:rPr lang="en-US" dirty="0" smtClean="0"/>
              <a:t>oversold</a:t>
            </a:r>
          </a:p>
          <a:p>
            <a:endParaRPr lang="en-US" dirty="0"/>
          </a:p>
          <a:p>
            <a:r>
              <a:rPr lang="en-US" dirty="0"/>
              <a:t>Authors should submit only their best </a:t>
            </a:r>
            <a:r>
              <a:rPr lang="en-US" dirty="0" smtClean="0"/>
              <a:t>efforts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few first rate research papers are preferable to a large number that are poorly conceived or </a:t>
            </a:r>
            <a:r>
              <a:rPr lang="en-US" dirty="0" smtClean="0"/>
              <a:t>half-finished</a:t>
            </a:r>
          </a:p>
          <a:p>
            <a:endParaRPr lang="en-US" dirty="0"/>
          </a:p>
          <a:p>
            <a:r>
              <a:rPr lang="en-US" dirty="0" smtClean="0"/>
              <a:t>Only maintaining </a:t>
            </a:r>
            <a:r>
              <a:rPr lang="en-US" dirty="0"/>
              <a:t>a thoroughly scientific </a:t>
            </a:r>
            <a:r>
              <a:rPr lang="en-US" dirty="0" smtClean="0"/>
              <a:t>attitude can achieve </a:t>
            </a:r>
            <a:r>
              <a:rPr lang="en-US" dirty="0"/>
              <a:t>real </a:t>
            </a:r>
            <a:r>
              <a:rPr lang="en-US" dirty="0" smtClean="0"/>
              <a:t>progress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1600" y="6488668"/>
            <a:ext cx="5226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All these are lightly edited quotes from Shannon, 1956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027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plan for this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Does successful prediction imply understanding</a:t>
            </a:r>
            <a:r>
              <a:rPr lang="en-US" dirty="0" smtClean="0"/>
              <a:t>?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/>
              <a:t>Small Data </a:t>
            </a:r>
            <a:r>
              <a:rPr lang="en-US" dirty="0" smtClean="0"/>
              <a:t>Problem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Industrial strength BLOCKS Worlds + Metric Hacking: </a:t>
            </a:r>
            <a:r>
              <a:rPr lang="en-US" dirty="0" smtClean="0"/>
              <a:t> An </a:t>
            </a:r>
            <a:r>
              <a:rPr lang="en-US" dirty="0"/>
              <a:t>Illusion of Progress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Bandwagon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37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Fads &amp; Fallacies</a:t>
            </a:r>
            <a:endParaRPr lang="en-US" dirty="0"/>
          </a:p>
        </p:txBody>
      </p:sp>
      <p:pic>
        <p:nvPicPr>
          <p:cNvPr id="1025" name="Picture 1" descr="77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812" y="1891507"/>
            <a:ext cx="2631667" cy="394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1076711" y="3863182"/>
            <a:ext cx="10349169" cy="1569660"/>
            <a:chOff x="1076711" y="3863182"/>
            <a:chExt cx="10349169" cy="1569660"/>
          </a:xfrm>
        </p:grpSpPr>
        <p:sp>
          <p:nvSpPr>
            <p:cNvPr id="7" name="Rectangle 6"/>
            <p:cNvSpPr/>
            <p:nvPr/>
          </p:nvSpPr>
          <p:spPr>
            <a:xfrm>
              <a:off x="8188411" y="3863182"/>
              <a:ext cx="3237469" cy="659392"/>
            </a:xfrm>
            <a:prstGeom prst="rect">
              <a:avLst/>
            </a:prstGeom>
            <a:solidFill>
              <a:schemeClr val="bg1">
                <a:lumMod val="90000"/>
                <a:alpha val="38000"/>
              </a:schemeClr>
            </a:solidFill>
            <a:ln w="76200" cmpd="sng">
              <a:solidFill>
                <a:schemeClr val="accent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076711" y="3863182"/>
              <a:ext cx="5694791" cy="1569660"/>
            </a:xfrm>
            <a:prstGeom prst="rect">
              <a:avLst/>
            </a:prstGeom>
            <a:ln>
              <a:solidFill>
                <a:schemeClr val="accent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i="1" dirty="0" smtClean="0">
                  <a:latin typeface="+mj-lt"/>
                </a:rPr>
                <a:t>“The </a:t>
              </a:r>
              <a:r>
                <a:rPr lang="en-US" sz="2400" i="1" dirty="0">
                  <a:latin typeface="+mj-lt"/>
                </a:rPr>
                <a:t>curious theories of modern pseudoscientists and the strange, amusing and alarming cults that surround </a:t>
              </a:r>
              <a:r>
                <a:rPr lang="en-US" sz="2400" i="1" dirty="0" smtClean="0">
                  <a:latin typeface="+mj-lt"/>
                </a:rPr>
                <a:t>them.</a:t>
              </a:r>
            </a:p>
            <a:p>
              <a:r>
                <a:rPr lang="en-US" sz="2400" i="1" dirty="0" smtClean="0">
                  <a:latin typeface="+mj-lt"/>
                </a:rPr>
                <a:t>A study in human gullibility”</a:t>
              </a:r>
              <a:endParaRPr lang="en-US" sz="2400" i="1" dirty="0">
                <a:latin typeface="+mj-lt"/>
              </a:endParaRPr>
            </a:p>
          </p:txBody>
        </p:sp>
        <p:cxnSp>
          <p:nvCxnSpPr>
            <p:cNvPr id="24" name="Straight Connector 23"/>
            <p:cNvCxnSpPr>
              <a:stCxn id="7" idx="1"/>
              <a:endCxn id="4" idx="3"/>
            </p:cNvCxnSpPr>
            <p:nvPr/>
          </p:nvCxnSpPr>
          <p:spPr>
            <a:xfrm flipH="1">
              <a:off x="6771502" y="4192878"/>
              <a:ext cx="1416909" cy="455134"/>
            </a:xfrm>
            <a:prstGeom prst="line">
              <a:avLst/>
            </a:prstGeom>
            <a:ln w="12700">
              <a:solidFill>
                <a:schemeClr val="accent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1076710" y="2174840"/>
            <a:ext cx="56947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j-lt"/>
              </a:rPr>
              <a:t>Title of this </a:t>
            </a:r>
            <a:r>
              <a:rPr lang="en-US" sz="2000" dirty="0" smtClean="0">
                <a:latin typeface="+mj-lt"/>
              </a:rPr>
              <a:t>talk: A reference to Martin </a:t>
            </a:r>
            <a:r>
              <a:rPr lang="en-US" sz="2000" dirty="0" smtClean="0">
                <a:latin typeface="+mj-lt"/>
              </a:rPr>
              <a:t>Gardner’s famous book from the 1950s</a:t>
            </a:r>
          </a:p>
          <a:p>
            <a:pPr algn="ctr"/>
            <a:endParaRPr lang="en-US" sz="2000" dirty="0">
              <a:latin typeface="+mj-lt"/>
            </a:endParaRPr>
          </a:p>
          <a:p>
            <a:pPr algn="ctr"/>
            <a:r>
              <a:rPr lang="en-US" sz="2000" dirty="0" smtClean="0">
                <a:latin typeface="+mj-lt"/>
              </a:rPr>
              <a:t>One of the first writings about 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</a:rPr>
              <a:t>scientific skepticism</a:t>
            </a:r>
            <a:endParaRPr lang="en-US" sz="2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27291" y="5665776"/>
            <a:ext cx="55442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60+ year old stuff that we may be able to laugh about now</a:t>
            </a:r>
          </a:p>
          <a:p>
            <a:endParaRPr lang="en-US" dirty="0">
              <a:latin typeface="+mj-lt"/>
            </a:endParaRPr>
          </a:p>
          <a:p>
            <a:r>
              <a:rPr lang="en-US" dirty="0" smtClean="0">
                <a:solidFill>
                  <a:schemeClr val="accent2"/>
                </a:solidFill>
                <a:latin typeface="+mj-lt"/>
              </a:rPr>
              <a:t>What will people from 2080 find about us to laugh about?</a:t>
            </a:r>
            <a:endParaRPr lang="en-US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8428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words</a:t>
            </a:r>
            <a:endParaRPr lang="en-US" dirty="0"/>
          </a:p>
        </p:txBody>
      </p:sp>
      <p:sp>
        <p:nvSpPr>
          <p:cNvPr id="272" name="Google Shape;272;p36"/>
          <p:cNvSpPr txBox="1"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Develop modeling </a:t>
            </a:r>
            <a:r>
              <a:rPr lang="en-US" dirty="0"/>
              <a:t>strategies that depend on or expose a theory </a:t>
            </a:r>
          </a:p>
          <a:p>
            <a:endParaRPr lang="en-US" dirty="0" smtClean="0"/>
          </a:p>
          <a:p>
            <a:r>
              <a:rPr lang="en-US" dirty="0" smtClean="0"/>
              <a:t>Address </a:t>
            </a:r>
            <a:r>
              <a:rPr lang="en-US" dirty="0"/>
              <a:t>small data problems</a:t>
            </a:r>
          </a:p>
          <a:p>
            <a:endParaRPr lang="en-US" dirty="0" smtClean="0"/>
          </a:p>
          <a:p>
            <a:r>
              <a:rPr lang="en-US" dirty="0" smtClean="0"/>
              <a:t>Go beyond neat toy problems</a:t>
            </a:r>
          </a:p>
          <a:p>
            <a:endParaRPr lang="en-US" dirty="0" smtClean="0"/>
          </a:p>
          <a:p>
            <a:r>
              <a:rPr lang="en-US" dirty="0" smtClean="0"/>
              <a:t>Don’t be fooled by metrics and question them</a:t>
            </a:r>
          </a:p>
          <a:p>
            <a:endParaRPr lang="en-US" dirty="0" smtClean="0"/>
          </a:p>
          <a:p>
            <a:r>
              <a:rPr lang="en-US" dirty="0" smtClean="0"/>
              <a:t>Beware the bandwagon</a:t>
            </a:r>
          </a:p>
        </p:txBody>
      </p:sp>
      <p:sp>
        <p:nvSpPr>
          <p:cNvPr id="273" name="Google Shape;273;p36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41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370303" y="5954138"/>
            <a:ext cx="3451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1"/>
                </a:solidFill>
                <a:latin typeface="+mj-lt"/>
              </a:rPr>
              <a:t>Thanks</a:t>
            </a:r>
            <a:r>
              <a:rPr lang="en-US" sz="3200" smtClean="0">
                <a:solidFill>
                  <a:schemeClr val="accent1"/>
                </a:solidFill>
                <a:latin typeface="+mj-lt"/>
              </a:rPr>
              <a:t>! </a:t>
            </a:r>
            <a:r>
              <a:rPr lang="en-US" sz="3200" dirty="0" smtClean="0">
                <a:solidFill>
                  <a:schemeClr val="accent1"/>
                </a:solidFill>
                <a:latin typeface="+mj-lt"/>
              </a:rPr>
              <a:t>Questions?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798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Does successful prediction imply understanding?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6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816628" y="2683569"/>
            <a:ext cx="44314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Date</a:t>
            </a:r>
            <a:r>
              <a:rPr lang="en-US" sz="3200" dirty="0" smtClean="0">
                <a:solidFill>
                  <a:schemeClr val="bg1"/>
                </a:solidFill>
                <a:latin typeface="+mj-lt"/>
              </a:rPr>
              <a:t>: May 28, 585 BCE</a:t>
            </a:r>
            <a:br>
              <a:rPr lang="en-US" sz="3200" dirty="0" smtClean="0">
                <a:solidFill>
                  <a:schemeClr val="bg1"/>
                </a:solidFill>
                <a:latin typeface="+mj-lt"/>
              </a:rPr>
            </a:b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Time</a:t>
            </a:r>
            <a:r>
              <a:rPr lang="en-US" sz="3200" dirty="0" smtClean="0">
                <a:solidFill>
                  <a:schemeClr val="bg1"/>
                </a:solidFill>
                <a:latin typeface="+mj-lt"/>
              </a:rPr>
              <a:t>: Late afternoon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Location</a:t>
            </a:r>
            <a:r>
              <a:rPr lang="en-US" sz="3200" dirty="0" smtClean="0">
                <a:solidFill>
                  <a:schemeClr val="bg1"/>
                </a:solidFill>
                <a:latin typeface="+mj-lt"/>
              </a:rPr>
              <a:t>: Ancient Greece</a:t>
            </a:r>
            <a:endParaRPr lang="en-US" sz="32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488668"/>
            <a:ext cx="3305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Photo Credit: </a:t>
            </a:r>
            <a:r>
              <a:rPr lang="en-US" sz="1600" dirty="0" err="1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flickr.com</a:t>
            </a:r>
            <a:r>
              <a:rPr lang="en-US" sz="1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/</a:t>
            </a:r>
            <a:r>
              <a:rPr lang="en-US" sz="1600" dirty="0" err="1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nasahqphoto</a:t>
            </a:r>
            <a:endParaRPr lang="en-US" sz="16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4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Thales of Miletus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5612296" cy="4525963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US" dirty="0" smtClean="0"/>
              <a:t>One of the earliest known successful eclipse predictions</a:t>
            </a:r>
          </a:p>
          <a:p>
            <a:pPr marL="400050" lvl="1" indent="0">
              <a:buNone/>
            </a:pPr>
            <a:endParaRPr lang="en-US" dirty="0" smtClean="0"/>
          </a:p>
          <a:p>
            <a:pPr marL="400050" lvl="1" indent="0">
              <a:buNone/>
            </a:pPr>
            <a:r>
              <a:rPr lang="en-US" dirty="0" smtClean="0"/>
              <a:t>Possibly learned how to do so from the Babylonian astronomers</a:t>
            </a:r>
          </a:p>
          <a:p>
            <a:pPr marL="0" lv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Did Thales (and </a:t>
            </a:r>
            <a:r>
              <a:rPr lang="en-US" dirty="0" smtClean="0">
                <a:solidFill>
                  <a:schemeClr val="accent1"/>
                </a:solidFill>
              </a:rPr>
              <a:t>Babylonians) </a:t>
            </a:r>
            <a:r>
              <a:rPr lang="en-US" dirty="0">
                <a:solidFill>
                  <a:schemeClr val="accent1"/>
                </a:solidFill>
              </a:rPr>
              <a:t>understand how eclipses work</a:t>
            </a:r>
            <a:r>
              <a:rPr lang="en-US" dirty="0" smtClean="0">
                <a:solidFill>
                  <a:schemeClr val="accent1"/>
                </a:solidFill>
              </a:rPr>
              <a:t>?</a:t>
            </a:r>
          </a:p>
          <a:p>
            <a:pPr marL="0" indent="0">
              <a:buNone/>
            </a:pPr>
            <a:r>
              <a:rPr lang="en-US" dirty="0"/>
              <a:t>Answer: Most likely not</a:t>
            </a:r>
          </a:p>
          <a:p>
            <a:pPr marL="0" indent="0"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marL="0" lvl="0" indent="0">
              <a:buNone/>
            </a:pPr>
            <a:endParaRPr lang="en-US" dirty="0" smtClean="0"/>
          </a:p>
          <a:p>
            <a:pPr marL="0" lvl="0" indent="0">
              <a:buNone/>
            </a:pPr>
            <a:endParaRPr lang="en-US" dirty="0" smtClean="0"/>
          </a:p>
        </p:txBody>
      </p:sp>
      <p:pic>
        <p:nvPicPr>
          <p:cNvPr id="3073" name="Picture 1" descr="https://upload.wikimedia.org/wikipedia/commons/thumb/b/ba/One_of_six_allegorical_statues_by_sculptor_Louis_St._Gaudens_that_stand_above_the_front_fa%C3%A7ade_of_Union_Station%2C_Washington%2C_D.C_LCCN2011634255.tif/lossy-page1-800px-One_of_six_allegorical_statues_by_sculptor_Louis_St._Gaudens_that_stand_above_the_front_fa%C3%A7ade_of_Union_Station%2C_Washington%2C_D.C_LCCN2011634255.ti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34" t="-1" r="-134"/>
          <a:stretch/>
        </p:blipFill>
        <p:spPr bwMode="auto">
          <a:xfrm>
            <a:off x="6221896" y="3671"/>
            <a:ext cx="5970104" cy="685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1048306"/>
            <a:ext cx="4017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/>
              <a:t>mathematician, astronomer, philosopher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2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“The recognition that solar eclipses are caused by the Moon coming between the Earth and the Sun did not actually come until over a century later [</a:t>
            </a:r>
            <a:r>
              <a:rPr lang="mr-IN" sz="2800" dirty="0" smtClean="0"/>
              <a:t>…</a:t>
            </a:r>
            <a:r>
              <a:rPr lang="en-US" sz="2800" dirty="0" smtClean="0"/>
              <a:t>]. </a:t>
            </a:r>
            <a:r>
              <a:rPr lang="en-US" sz="2800" dirty="0" smtClean="0">
                <a:solidFill>
                  <a:schemeClr val="accent1"/>
                </a:solidFill>
              </a:rPr>
              <a:t>Thus Thales cannot have predicted an eclipse in any modern sense.</a:t>
            </a:r>
            <a:r>
              <a:rPr lang="en-US" sz="2800" dirty="0" smtClean="0"/>
              <a:t>”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 smtClean="0"/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sz="2800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4036324"/>
            <a:ext cx="11101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Westfall, John, and William Sheehan. </a:t>
            </a:r>
            <a:r>
              <a:rPr lang="en-US" i="1" dirty="0" smtClean="0"/>
              <a:t>Celestial Shadows: Eclipses, Transits, and </a:t>
            </a:r>
            <a:r>
              <a:rPr lang="en-US" i="1" dirty="0" err="1" smtClean="0"/>
              <a:t>Occultations</a:t>
            </a:r>
            <a:r>
              <a:rPr lang="en-US" dirty="0" smtClean="0"/>
              <a:t>. Vol. 410. Springer, 2014.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5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Prediction sans understanding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382921" y="1608144"/>
            <a:ext cx="4983163" cy="1304925"/>
          </a:xfrm>
        </p:spPr>
        <p:txBody>
          <a:bodyPr anchor="t">
            <a:noAutofit/>
          </a:bodyPr>
          <a:lstStyle/>
          <a:p>
            <a:pPr marL="0" lvl="1" indent="0">
              <a:buNone/>
            </a:pPr>
            <a:r>
              <a:rPr lang="en-US" sz="2600" dirty="0" smtClean="0">
                <a:solidFill>
                  <a:schemeClr val="accent1"/>
                </a:solidFill>
                <a:latin typeface="+mj-lt"/>
              </a:rPr>
              <a:t>Thales &amp; co “data mined” celestial observations </a:t>
            </a:r>
            <a:r>
              <a:rPr lang="en-US" sz="2600" dirty="0">
                <a:solidFill>
                  <a:schemeClr val="accent1"/>
                </a:solidFill>
                <a:latin typeface="+mj-lt"/>
              </a:rPr>
              <a:t>to find cycles in lunar and solar </a:t>
            </a:r>
            <a:r>
              <a:rPr lang="en-US" sz="2600" dirty="0" smtClean="0">
                <a:solidFill>
                  <a:schemeClr val="accent1"/>
                </a:solidFill>
                <a:latin typeface="+mj-lt"/>
              </a:rPr>
              <a:t>eclipses</a:t>
            </a:r>
            <a:r>
              <a:rPr lang="mr-IN" sz="2600" dirty="0" smtClean="0">
                <a:solidFill>
                  <a:schemeClr val="accent1"/>
                </a:solidFill>
                <a:latin typeface="+mj-lt"/>
              </a:rPr>
              <a:t>…</a:t>
            </a:r>
            <a:endParaRPr lang="en-US" sz="2600" dirty="0" smtClean="0">
              <a:latin typeface="+mj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6436894" y="1608144"/>
            <a:ext cx="5145506" cy="1304925"/>
          </a:xfrm>
        </p:spPr>
        <p:txBody>
          <a:bodyPr anchor="t">
            <a:normAutofit/>
          </a:bodyPr>
          <a:lstStyle/>
          <a:p>
            <a:pPr marL="0" lvl="1" indent="0">
              <a:buNone/>
            </a:pPr>
            <a:r>
              <a:rPr lang="mr-IN" sz="2600" dirty="0" smtClean="0">
                <a:solidFill>
                  <a:schemeClr val="accent1"/>
                </a:solidFill>
                <a:latin typeface="+mj-lt"/>
              </a:rPr>
              <a:t>…</a:t>
            </a:r>
            <a:r>
              <a:rPr lang="en-US" sz="2600" dirty="0" smtClean="0">
                <a:solidFill>
                  <a:schemeClr val="accent1"/>
                </a:solidFill>
                <a:latin typeface="+mj-lt"/>
              </a:rPr>
              <a:t>they had no </a:t>
            </a:r>
            <a:r>
              <a:rPr lang="en-US" sz="2600" dirty="0">
                <a:solidFill>
                  <a:schemeClr val="accent1"/>
                </a:solidFill>
                <a:latin typeface="+mj-lt"/>
              </a:rPr>
              <a:t>clue about the positions of the earth, the moon and the sun</a:t>
            </a:r>
            <a:r>
              <a:rPr lang="en-US" sz="2600" dirty="0" smtClean="0">
                <a:solidFill>
                  <a:schemeClr val="accent1"/>
                </a:solidFill>
                <a:latin typeface="+mj-lt"/>
              </a:rPr>
              <a:t>!</a:t>
            </a:r>
            <a:endParaRPr lang="en-US" sz="2600" dirty="0" smtClean="0">
              <a:latin typeface="+mj-lt"/>
            </a:endParaRPr>
          </a:p>
          <a:p>
            <a:endParaRPr lang="en-US" sz="2600" dirty="0" smtClean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589417" y="5485945"/>
                <a:ext cx="901316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latin typeface="+mj-lt"/>
                  </a:rPr>
                  <a:t>Spurious patterns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charset="0"/>
                      </a:rPr>
                      <m:t>→ </m:t>
                    </m:r>
                  </m:oMath>
                </a14:m>
                <a:r>
                  <a:rPr lang="en-US" sz="3200" dirty="0" smtClean="0">
                    <a:latin typeface="+mj-lt"/>
                  </a:rPr>
                  <a:t>A recipe for pathological failures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9417" y="5485945"/>
                <a:ext cx="9013166" cy="584775"/>
              </a:xfrm>
              <a:prstGeom prst="rect">
                <a:avLst/>
              </a:prstGeom>
              <a:blipFill rotWithShape="0">
                <a:blip r:embed="rId2"/>
                <a:stretch>
                  <a:fillRect l="-880" t="-12500" r="-812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366083" y="1998996"/>
            <a:ext cx="675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j-lt"/>
              </a:rPr>
              <a:t>but</a:t>
            </a:r>
            <a:endParaRPr lang="en-US" sz="2800" dirty="0">
              <a:latin typeface="+mj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83209" y="3639286"/>
            <a:ext cx="11199190" cy="1569660"/>
            <a:chOff x="383209" y="3639286"/>
            <a:chExt cx="11199190" cy="1569660"/>
          </a:xfrm>
        </p:grpSpPr>
        <p:sp>
          <p:nvSpPr>
            <p:cNvPr id="7" name="TextBox 6"/>
            <p:cNvSpPr txBox="1"/>
            <p:nvPr/>
          </p:nvSpPr>
          <p:spPr>
            <a:xfrm>
              <a:off x="383209" y="3639286"/>
              <a:ext cx="511522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+mj-lt"/>
                </a:rPr>
                <a:t>Finding patterns in data can lead to seemingly accurate predictions</a:t>
              </a:r>
              <a:r>
                <a:rPr lang="mr-IN" sz="3200" dirty="0" smtClean="0">
                  <a:latin typeface="+mj-lt"/>
                </a:rPr>
                <a:t>…</a:t>
              </a:r>
              <a:endParaRPr lang="en-US" sz="3200" dirty="0"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436894" y="3639286"/>
              <a:ext cx="514550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sz="3200" dirty="0" smtClean="0">
                  <a:latin typeface="+mj-lt"/>
                </a:rPr>
                <a:t>…</a:t>
              </a:r>
              <a:r>
                <a:rPr lang="en-US" sz="3200" dirty="0" smtClean="0">
                  <a:latin typeface="+mj-lt"/>
                </a:rPr>
                <a:t>accuracy in prediction </a:t>
              </a:r>
              <a:r>
                <a:rPr lang="en-US" sz="3200" dirty="0">
                  <a:latin typeface="+mj-lt"/>
                </a:rPr>
                <a:t>does not signal </a:t>
              </a:r>
              <a:r>
                <a:rPr lang="en-US" sz="3200" dirty="0" smtClean="0">
                  <a:latin typeface="+mj-lt"/>
                </a:rPr>
                <a:t>understanding</a:t>
              </a:r>
              <a:endParaRPr lang="en-US" sz="3200" dirty="0">
                <a:latin typeface="+mj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66084" y="3916285"/>
              <a:ext cx="6751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+mj-lt"/>
                </a:rPr>
                <a:t>but</a:t>
              </a:r>
              <a:endParaRPr lang="en-US" sz="28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525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myslides">
  <a:themeElements>
    <a:clrScheme name="Custom 2">
      <a:dk1>
        <a:srgbClr val="333333"/>
      </a:dk1>
      <a:lt1>
        <a:srgbClr val="FAFAFA"/>
      </a:lt1>
      <a:dk2>
        <a:srgbClr val="1F497D"/>
      </a:dk2>
      <a:lt2>
        <a:srgbClr val="EEECE1"/>
      </a:lt2>
      <a:accent1>
        <a:srgbClr val="3366CC"/>
      </a:accent1>
      <a:accent2>
        <a:srgbClr val="CC3333"/>
      </a:accent2>
      <a:accent3>
        <a:srgbClr val="99CC99"/>
      </a:accent3>
      <a:accent4>
        <a:srgbClr val="8064A2"/>
      </a:accent4>
      <a:accent5>
        <a:srgbClr val="4BACC6"/>
      </a:accent5>
      <a:accent6>
        <a:srgbClr val="FF7C0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myslides</Template>
  <TotalTime>1863</TotalTime>
  <Words>2052</Words>
  <Application>Microsoft Macintosh PowerPoint</Application>
  <PresentationFormat>Widescreen</PresentationFormat>
  <Paragraphs>341</Paragraphs>
  <Slides>41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Calibri</vt:lpstr>
      <vt:lpstr>Calibri Light</vt:lpstr>
      <vt:lpstr>Cambria Math</vt:lpstr>
      <vt:lpstr>Century Gothic</vt:lpstr>
      <vt:lpstr>Courier</vt:lpstr>
      <vt:lpstr>Courier New</vt:lpstr>
      <vt:lpstr>Helvetica Neue</vt:lpstr>
      <vt:lpstr>Mangal</vt:lpstr>
      <vt:lpstr>Roboto</vt:lpstr>
      <vt:lpstr>Arial</vt:lpstr>
      <vt:lpstr>myslides</vt:lpstr>
      <vt:lpstr>Fads, Fallacies &amp; Fantasies  in the Name of Machine Learning</vt:lpstr>
      <vt:lpstr>Fads &amp; Fallacies</vt:lpstr>
      <vt:lpstr>PowerPoint Presentation</vt:lpstr>
      <vt:lpstr>The plan for this talk</vt:lpstr>
      <vt:lpstr>Does successful prediction imply understanding?</vt:lpstr>
      <vt:lpstr>PowerPoint Presentation</vt:lpstr>
      <vt:lpstr>Thales of Miletus</vt:lpstr>
      <vt:lpstr>PowerPoint Presentation</vt:lpstr>
      <vt:lpstr>Prediction sans understanding</vt:lpstr>
      <vt:lpstr>Example: Visual question answering</vt:lpstr>
      <vt:lpstr>Can neural networks ‘read’ images?</vt:lpstr>
      <vt:lpstr>Challenge #1</vt:lpstr>
      <vt:lpstr>The small data problem</vt:lpstr>
      <vt:lpstr>Machine learning = Data-driven computing</vt:lpstr>
      <vt:lpstr>Machine learning = Data-driven computing</vt:lpstr>
      <vt:lpstr>An interlude: Bald’s Leechbook</vt:lpstr>
      <vt:lpstr>Bald’s Leechbook</vt:lpstr>
      <vt:lpstr>Bald’s Leechbook</vt:lpstr>
      <vt:lpstr>There are many other such questions</vt:lpstr>
      <vt:lpstr>“Small data” domains and problems</vt:lpstr>
      <vt:lpstr>Challenge #2</vt:lpstr>
      <vt:lpstr>Industrial strength BLOCKS Worlds + Metric Hacking:  An Illusion of Progress</vt:lpstr>
      <vt:lpstr>BLOCKS world </vt:lpstr>
      <vt:lpstr>Toy problems</vt:lpstr>
      <vt:lpstr>Artificially generated data</vt:lpstr>
      <vt:lpstr>An example artificial dataset</vt:lpstr>
      <vt:lpstr>Artificial datasets vs “real” datasets</vt:lpstr>
      <vt:lpstr>The map is not the territory</vt:lpstr>
      <vt:lpstr>Task- and dataset-driven myopia</vt:lpstr>
      <vt:lpstr>A related trend: Leaderboarding</vt:lpstr>
      <vt:lpstr>Some things to think about</vt:lpstr>
      <vt:lpstr>Challenges #3, #4</vt:lpstr>
      <vt:lpstr>The Bandwagon</vt:lpstr>
      <vt:lpstr>Claude Shannon and Information Theory</vt:lpstr>
      <vt:lpstr>The Bandwagon</vt:lpstr>
      <vt:lpstr>The symptoms of the bandwagon</vt:lpstr>
      <vt:lpstr>A warning</vt:lpstr>
      <vt:lpstr>Injecting moderation: Avoid overstating relevance</vt:lpstr>
      <vt:lpstr>Injecting moderation: Keeping our house clean</vt:lpstr>
      <vt:lpstr>Fads &amp; Fallacies</vt:lpstr>
      <vt:lpstr>Final words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Vivek Srikumar</dc:creator>
  <cp:lastModifiedBy>Vivek Srikumar</cp:lastModifiedBy>
  <cp:revision>245</cp:revision>
  <dcterms:created xsi:type="dcterms:W3CDTF">2020-07-21T00:14:35Z</dcterms:created>
  <dcterms:modified xsi:type="dcterms:W3CDTF">2020-08-14T17:51:26Z</dcterms:modified>
</cp:coreProperties>
</file>