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60" r:id="rId1"/>
  </p:sldMasterIdLst>
  <p:notesMasterIdLst>
    <p:notesMasterId r:id="rId48"/>
  </p:notesMasterIdLst>
  <p:sldIdLst>
    <p:sldId id="256" r:id="rId2"/>
    <p:sldId id="298" r:id="rId3"/>
    <p:sldId id="257" r:id="rId4"/>
    <p:sldId id="258" r:id="rId5"/>
    <p:sldId id="260" r:id="rId6"/>
    <p:sldId id="348" r:id="rId7"/>
    <p:sldId id="401" r:id="rId8"/>
    <p:sldId id="299" r:id="rId9"/>
    <p:sldId id="300" r:id="rId10"/>
    <p:sldId id="301" r:id="rId11"/>
    <p:sldId id="302" r:id="rId12"/>
    <p:sldId id="349" r:id="rId13"/>
    <p:sldId id="410" r:id="rId14"/>
    <p:sldId id="411" r:id="rId15"/>
    <p:sldId id="412" r:id="rId16"/>
    <p:sldId id="413" r:id="rId17"/>
    <p:sldId id="414" r:id="rId18"/>
    <p:sldId id="402" r:id="rId19"/>
    <p:sldId id="403" r:id="rId20"/>
    <p:sldId id="305" r:id="rId21"/>
    <p:sldId id="308" r:id="rId22"/>
    <p:sldId id="307" r:id="rId23"/>
    <p:sldId id="309" r:id="rId24"/>
    <p:sldId id="310" r:id="rId25"/>
    <p:sldId id="311" r:id="rId26"/>
    <p:sldId id="312" r:id="rId27"/>
    <p:sldId id="313" r:id="rId28"/>
    <p:sldId id="314" r:id="rId29"/>
    <p:sldId id="405" r:id="rId30"/>
    <p:sldId id="406" r:id="rId31"/>
    <p:sldId id="316" r:id="rId32"/>
    <p:sldId id="317" r:id="rId33"/>
    <p:sldId id="318" r:id="rId34"/>
    <p:sldId id="319" r:id="rId35"/>
    <p:sldId id="321" r:id="rId36"/>
    <p:sldId id="322" r:id="rId37"/>
    <p:sldId id="323" r:id="rId38"/>
    <p:sldId id="324" r:id="rId39"/>
    <p:sldId id="325" r:id="rId40"/>
    <p:sldId id="326" r:id="rId41"/>
    <p:sldId id="327" r:id="rId42"/>
    <p:sldId id="329" r:id="rId43"/>
    <p:sldId id="408" r:id="rId44"/>
    <p:sldId id="409" r:id="rId45"/>
    <p:sldId id="355" r:id="rId46"/>
    <p:sldId id="404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369EEA6-5E59-5446-8B05-CF82490B3607}">
          <p14:sldIdLst>
            <p14:sldId id="256"/>
          </p14:sldIdLst>
        </p14:section>
        <p14:section name="thales" id="{CF88A32A-C443-7A41-A813-0A8BE3E6F4D1}">
          <p14:sldIdLst>
            <p14:sldId id="298"/>
            <p14:sldId id="257"/>
            <p14:sldId id="258"/>
            <p14:sldId id="260"/>
            <p14:sldId id="348"/>
          </p14:sldIdLst>
        </p14:section>
        <p14:section name="failed understanding" id="{FC9A1BCE-395E-D148-8BE0-285E8DE0FECC}">
          <p14:sldIdLst>
            <p14:sldId id="401"/>
            <p14:sldId id="299"/>
            <p14:sldId id="300"/>
            <p14:sldId id="301"/>
            <p14:sldId id="302"/>
            <p14:sldId id="349"/>
            <p14:sldId id="410"/>
            <p14:sldId id="411"/>
            <p14:sldId id="412"/>
            <p14:sldId id="413"/>
            <p14:sldId id="414"/>
            <p14:sldId id="402"/>
          </p14:sldIdLst>
        </p14:section>
        <p14:section name="learning from knowledge" id="{1151C78C-A779-684B-BF37-F05E6092A057}">
          <p14:sldIdLst>
            <p14:sldId id="403"/>
            <p14:sldId id="305"/>
            <p14:sldId id="308"/>
            <p14:sldId id="307"/>
            <p14:sldId id="309"/>
            <p14:sldId id="310"/>
            <p14:sldId id="311"/>
            <p14:sldId id="312"/>
            <p14:sldId id="313"/>
            <p14:sldId id="314"/>
            <p14:sldId id="405"/>
            <p14:sldId id="406"/>
            <p14:sldId id="316"/>
            <p14:sldId id="317"/>
            <p14:sldId id="318"/>
            <p14:sldId id="319"/>
            <p14:sldId id="321"/>
            <p14:sldId id="322"/>
            <p14:sldId id="323"/>
            <p14:sldId id="324"/>
            <p14:sldId id="325"/>
            <p14:sldId id="326"/>
            <p14:sldId id="327"/>
            <p14:sldId id="329"/>
            <p14:sldId id="408"/>
            <p14:sldId id="409"/>
            <p14:sldId id="355"/>
          </p14:sldIdLst>
        </p14:section>
        <p14:section name="final" id="{41456340-5C58-9F49-9D25-0AC5B95B7C36}">
          <p14:sldIdLst>
            <p14:sldId id="40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BFAD"/>
    <a:srgbClr val="634533"/>
    <a:srgbClr val="CBB8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94"/>
    <p:restoredTop sz="94714"/>
  </p:normalViewPr>
  <p:slideViewPr>
    <p:cSldViewPr snapToGrid="0" snapToObjects="1">
      <p:cViewPr varScale="1">
        <p:scale>
          <a:sx n="147" d="100"/>
          <a:sy n="147" d="100"/>
        </p:scale>
        <p:origin x="92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Decomposable Attention Model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0%</c:formatCode>
                <c:ptCount val="5"/>
                <c:pt idx="0">
                  <c:v>0.01</c:v>
                </c:pt>
                <c:pt idx="1">
                  <c:v>0.02</c:v>
                </c:pt>
                <c:pt idx="2">
                  <c:v>0.05</c:v>
                </c:pt>
                <c:pt idx="3">
                  <c:v>0.1</c:v>
                </c:pt>
                <c:pt idx="4">
                  <c:v>1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61.2</c:v>
                </c:pt>
                <c:pt idx="1">
                  <c:v>66.5</c:v>
                </c:pt>
                <c:pt idx="2">
                  <c:v>73.400000000000006</c:v>
                </c:pt>
                <c:pt idx="3">
                  <c:v>78.900000000000006</c:v>
                </c:pt>
                <c:pt idx="4">
                  <c:v>87.1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3B-D546-8609-13E6605678F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With constraints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0%</c:formatCode>
                <c:ptCount val="5"/>
                <c:pt idx="0">
                  <c:v>0.01</c:v>
                </c:pt>
                <c:pt idx="1">
                  <c:v>0.02</c:v>
                </c:pt>
                <c:pt idx="2">
                  <c:v>0.05</c:v>
                </c:pt>
                <c:pt idx="3">
                  <c:v>0.1</c:v>
                </c:pt>
                <c:pt idx="4">
                  <c:v>1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64.2</c:v>
                </c:pt>
                <c:pt idx="1">
                  <c:v>70.2</c:v>
                </c:pt>
                <c:pt idx="2">
                  <c:v>76.400000000000006</c:v>
                </c:pt>
                <c:pt idx="3">
                  <c:v>80.3</c:v>
                </c:pt>
                <c:pt idx="4">
                  <c:v>86.9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F3B-D546-8609-13E6605678F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27"/>
        <c:overlap val="-51"/>
        <c:axId val="220070912"/>
        <c:axId val="254024656"/>
      </c:barChart>
      <c:catAx>
        <c:axId val="2200709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>
                    <a:solidFill>
                      <a:schemeClr val="tx1"/>
                    </a:solidFill>
                  </a:rPr>
                  <a:t>Percentage of training set used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4024656"/>
        <c:crosses val="autoZero"/>
        <c:auto val="1"/>
        <c:lblAlgn val="ctr"/>
        <c:lblOffset val="100"/>
        <c:noMultiLvlLbl val="0"/>
      </c:catAx>
      <c:valAx>
        <c:axId val="254024656"/>
        <c:scaling>
          <c:orientation val="minMax"/>
          <c:max val="90"/>
          <c:min val="5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220070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 b="0" dirty="0">
                <a:solidFill>
                  <a:schemeClr val="tx1"/>
                </a:solidFill>
              </a:rPr>
              <a:t>Symmetry inconsistency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BERT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0%</c:formatCode>
                <c:ptCount val="4"/>
                <c:pt idx="0">
                  <c:v>0.01</c:v>
                </c:pt>
                <c:pt idx="1">
                  <c:v>0.05</c:v>
                </c:pt>
                <c:pt idx="2">
                  <c:v>0.1</c:v>
                </c:pt>
                <c:pt idx="3">
                  <c:v>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71.7</c:v>
                </c:pt>
                <c:pt idx="1">
                  <c:v>62.4</c:v>
                </c:pt>
                <c:pt idx="2">
                  <c:v>64.3</c:v>
                </c:pt>
                <c:pt idx="3">
                  <c:v>59.6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020-EC40-87AF-3808C3CBE50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With regularizer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0%</c:formatCode>
                <c:ptCount val="4"/>
                <c:pt idx="0">
                  <c:v>0.01</c:v>
                </c:pt>
                <c:pt idx="1">
                  <c:v>0.05</c:v>
                </c:pt>
                <c:pt idx="2">
                  <c:v>0.1</c:v>
                </c:pt>
                <c:pt idx="3">
                  <c:v>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38.200000000000003</c:v>
                </c:pt>
                <c:pt idx="1">
                  <c:v>32.5</c:v>
                </c:pt>
                <c:pt idx="2">
                  <c:v>31.2</c:v>
                </c:pt>
                <c:pt idx="3">
                  <c:v>26.8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020-EC40-87AF-3808C3CBE508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23600992"/>
        <c:axId val="223603312"/>
      </c:lineChart>
      <c:catAx>
        <c:axId val="223600992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 w="25400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3603312"/>
        <c:crosses val="autoZero"/>
        <c:auto val="1"/>
        <c:lblAlgn val="ctr"/>
        <c:lblOffset val="100"/>
        <c:noMultiLvlLbl val="0"/>
      </c:catAx>
      <c:valAx>
        <c:axId val="223603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3600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/>
                </a:solidFill>
              </a:rPr>
              <a:t>Transitivity Inconsistency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BERT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0%</c:formatCode>
                <c:ptCount val="4"/>
                <c:pt idx="0">
                  <c:v>0.01</c:v>
                </c:pt>
                <c:pt idx="1">
                  <c:v>0.05</c:v>
                </c:pt>
                <c:pt idx="2">
                  <c:v>0.2</c:v>
                </c:pt>
                <c:pt idx="3">
                  <c:v>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13.4</c:v>
                </c:pt>
                <c:pt idx="1">
                  <c:v>14.8</c:v>
                </c:pt>
                <c:pt idx="2">
                  <c:v>14.4</c:v>
                </c:pt>
                <c:pt idx="3">
                  <c:v>14.8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AFB-FA40-805C-D4E5D94B09C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With regularizer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0%</c:formatCode>
                <c:ptCount val="4"/>
                <c:pt idx="0">
                  <c:v>0.01</c:v>
                </c:pt>
                <c:pt idx="1">
                  <c:v>0.05</c:v>
                </c:pt>
                <c:pt idx="2">
                  <c:v>0.2</c:v>
                </c:pt>
                <c:pt idx="3">
                  <c:v>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10.4</c:v>
                </c:pt>
                <c:pt idx="1">
                  <c:v>7.9</c:v>
                </c:pt>
                <c:pt idx="2">
                  <c:v>5.7</c:v>
                </c:pt>
                <c:pt idx="3">
                  <c:v>4.2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AFB-FA40-805C-D4E5D94B09C1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54116928"/>
        <c:axId val="254119680"/>
      </c:lineChart>
      <c:catAx>
        <c:axId val="254116928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4119680"/>
        <c:crosses val="autoZero"/>
        <c:auto val="1"/>
        <c:lblAlgn val="ctr"/>
        <c:lblOffset val="100"/>
        <c:noMultiLvlLbl val="0"/>
      </c:catAx>
      <c:valAx>
        <c:axId val="254119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4116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060C2D-E457-E74F-8A6A-6484B4C8186A}" type="datetimeFigureOut">
              <a:rPr lang="en-US" smtClean="0"/>
              <a:t>8/7/22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937E7A-710A-054A-9A21-11CFB0D8A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147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7bf0a858ba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7bf0a858ba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58930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3E0D4-8877-F840-A5E4-540C0C1E031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0736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5df52f59ac_5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5df52f59ac_5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31596193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5df72f1f5b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5df72f1f5b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64264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5deac2f7b2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5deac2f7b2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136205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7bf5727204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7bf5727204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4975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5df52f59ac_2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5df52f59ac_2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69546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5ddaa3cca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5ddaa3cca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4300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3E0D4-8877-F840-A5E4-540C0C1E031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718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5df52f59ac_2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5df52f59ac_2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94022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5ddaa3cca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5ddaa3cca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741478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3E0D4-8877-F840-A5E4-540C0C1E031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1392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3E0D4-8877-F840-A5E4-540C0C1E031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1957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5ddaa3cca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5ddaa3cca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8780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t-li/utahnlp_logo/blob/master/utahnlp.png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 algn="ctr">
              <a:defRPr b="0" i="0">
                <a:latin typeface="+mj-lt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0922" y="4883786"/>
            <a:ext cx="2990155" cy="755014"/>
          </a:xfrm>
          <a:prstGeom prst="rect">
            <a:avLst/>
          </a:prstGeom>
        </p:spPr>
      </p:pic>
      <p:pic>
        <p:nvPicPr>
          <p:cNvPr id="1026" name="Picture 2" descr="nlp_and_mountains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010909"/>
            <a:ext cx="2018303" cy="847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9957-BEEB-4648-9678-51E70208D4D8}" type="datetime1">
              <a:rPr lang="en-US" smtClean="0"/>
              <a:t>8/7/22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64AE2-B43C-7B40-ADAF-FD13D752336A}" type="datetime1">
              <a:rPr lang="en-US" smtClean="0"/>
              <a:t>8/7/22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469E1-BD42-424A-8DDC-E82E715EEE33}" type="datetime1">
              <a:rPr lang="en-US" smtClean="0"/>
              <a:t>8/7/22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9514B-5560-0448-9328-5CE87FE42AB6}" type="datetime1">
              <a:rPr lang="en-US" smtClean="0"/>
              <a:t>8/7/22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C8F9-2878-EC42-912B-E83AB64169EB}" type="datetime1">
              <a:rPr lang="en-US" smtClean="0"/>
              <a:t>8/7/22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DAAEA-2846-4B41-A284-994A3418B8B9}" type="datetime1">
              <a:rPr lang="en-US" smtClean="0"/>
              <a:t>8/7/22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8B1E2-749F-D246-B24B-04F982BA8B8A}" type="datetime1">
              <a:rPr lang="en-US" smtClean="0"/>
              <a:t>8/7/22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E4CD2-3223-F143-B783-A1B7E69DEA48}" type="datetime1">
              <a:rPr lang="en-US" smtClean="0"/>
              <a:t>8/7/22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2033C-3F16-004E-9209-D81015CEEF84}" type="datetime1">
              <a:rPr lang="en-US" smtClean="0"/>
              <a:t>8/7/22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54FF5-1F56-1447-8104-51A3575368BD}" type="datetime1">
              <a:rPr lang="en-US" smtClean="0"/>
              <a:t>8/7/22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BBC9C9-573F-BB45-95E6-212D7AB9C9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291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3.gi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10" Type="http://schemas.openxmlformats.org/officeDocument/2006/relationships/image" Target="../media/image24.png"/><Relationship Id="rId4" Type="http://schemas.openxmlformats.org/officeDocument/2006/relationships/image" Target="../media/image14.gif"/><Relationship Id="rId9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image" Target="../media/image29.png"/><Relationship Id="rId3" Type="http://schemas.openxmlformats.org/officeDocument/2006/relationships/image" Target="../media/image25.png"/><Relationship Id="rId12" Type="http://schemas.openxmlformats.org/officeDocument/2006/relationships/image" Target="NULL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11" Type="http://schemas.openxmlformats.org/officeDocument/2006/relationships/image" Target="NULL"/><Relationship Id="rId5" Type="http://schemas.openxmlformats.org/officeDocument/2006/relationships/image" Target="../media/image18.png"/><Relationship Id="rId15" Type="http://schemas.openxmlformats.org/officeDocument/2006/relationships/image" Target="../media/image26.png"/><Relationship Id="rId10" Type="http://schemas.openxmlformats.org/officeDocument/2006/relationships/image" Target="NULL"/><Relationship Id="rId19" Type="http://schemas.openxmlformats.org/officeDocument/2006/relationships/image" Target="../media/image30.png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11.jpe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4900" dirty="0"/>
              <a:t>Where Neural Networks Fail: </a:t>
            </a:r>
            <a:br>
              <a:rPr lang="en-US" sz="4900" dirty="0"/>
            </a:br>
            <a:r>
              <a:rPr lang="en-US" sz="4900" dirty="0"/>
              <a:t>The Case for a Little Help from Knowledge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Vivek Srikumar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10CC85-DE82-2A4A-897E-FDF5696203CE}"/>
              </a:ext>
            </a:extLst>
          </p:cNvPr>
          <p:cNvSpPr txBox="1"/>
          <p:nvPr/>
        </p:nvSpPr>
        <p:spPr>
          <a:xfrm>
            <a:off x="2098766" y="6488668"/>
            <a:ext cx="10181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Joint work with Tao Li, Vivek Gupta, </a:t>
            </a:r>
            <a:r>
              <a:rPr lang="en-US" dirty="0" err="1"/>
              <a:t>Maitrey</a:t>
            </a:r>
            <a:r>
              <a:rPr lang="en-US" dirty="0"/>
              <a:t> Mehta, </a:t>
            </a:r>
            <a:r>
              <a:rPr lang="en-US" dirty="0" err="1"/>
              <a:t>Pegah</a:t>
            </a:r>
            <a:r>
              <a:rPr lang="en-US" dirty="0"/>
              <a:t> </a:t>
            </a:r>
            <a:r>
              <a:rPr lang="en-US" dirty="0" err="1"/>
              <a:t>Nokhiz</a:t>
            </a:r>
            <a:r>
              <a:rPr lang="en-US" dirty="0"/>
              <a:t>, </a:t>
            </a:r>
            <a:r>
              <a:rPr lang="en-US" dirty="0" err="1"/>
              <a:t>Sunipa</a:t>
            </a:r>
            <a:r>
              <a:rPr lang="en-US" dirty="0"/>
              <a:t> Dev, Martha Palmer, Jeff Phillips</a:t>
            </a:r>
          </a:p>
        </p:txBody>
      </p:sp>
    </p:spTree>
    <p:extLst>
      <p:ext uri="{BB962C8B-B14F-4D97-AF65-F5344CB8AC3E}">
        <p14:creationId xmlns:p14="http://schemas.microsoft.com/office/powerpoint/2010/main" val="1045433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 2: Natural language inference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60577" y="1556435"/>
            <a:ext cx="17975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>
                <a:solidFill>
                  <a:schemeClr val="accent1"/>
                </a:solidFill>
                <a:latin typeface="+mj-lt"/>
              </a:rPr>
              <a:t>Premise</a:t>
            </a:r>
            <a:endParaRPr lang="en-US" sz="22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1201" y="3426164"/>
            <a:ext cx="4425953" cy="23816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07154" y="4016850"/>
            <a:ext cx="4054375" cy="83099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It is quite likely that the premise </a:t>
            </a:r>
            <a:r>
              <a:rPr lang="en-US" sz="2400" dirty="0">
                <a:solidFill>
                  <a:schemeClr val="accent1"/>
                </a:solidFill>
                <a:latin typeface="+mj-lt"/>
              </a:rPr>
              <a:t>entails</a:t>
            </a:r>
            <a:r>
              <a:rPr lang="en-US" sz="2400" dirty="0">
                <a:latin typeface="+mj-lt"/>
              </a:rPr>
              <a:t> the hypothesis.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488668"/>
            <a:ext cx="4554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demo.allennlp.org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/textual-entailment/</a:t>
            </a:r>
          </a:p>
        </p:txBody>
      </p:sp>
      <p:sp>
        <p:nvSpPr>
          <p:cNvPr id="8" name="Rectangle 7"/>
          <p:cNvSpPr/>
          <p:nvPr/>
        </p:nvSpPr>
        <p:spPr>
          <a:xfrm>
            <a:off x="3316224" y="1542819"/>
            <a:ext cx="73517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+mj-lt"/>
              </a:rPr>
              <a:t>Before it moved to Chicago, aerospace manufacturer Boeing was the largest company in Seattle. </a:t>
            </a:r>
          </a:p>
        </p:txBody>
      </p:sp>
      <p:sp>
        <p:nvSpPr>
          <p:cNvPr id="9" name="Rectangle 8"/>
          <p:cNvSpPr/>
          <p:nvPr/>
        </p:nvSpPr>
        <p:spPr>
          <a:xfrm>
            <a:off x="3316224" y="2761490"/>
            <a:ext cx="7351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+mj-lt"/>
              </a:rPr>
              <a:t>Boeing is a Chicago-based aerospace manufacturer.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60577" y="2775106"/>
            <a:ext cx="17975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 dirty="0">
                <a:solidFill>
                  <a:schemeClr val="accent1"/>
                </a:solidFill>
                <a:latin typeface="+mj-lt"/>
              </a:rPr>
              <a:t>Hypothesis</a:t>
            </a:r>
            <a:endParaRPr lang="en-US" sz="2200" dirty="0">
              <a:latin typeface="+mj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7F10F0-A4F7-EF43-AA33-27ACFD1B5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87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Can neural networks understand text?</a:t>
            </a:r>
          </a:p>
        </p:txBody>
      </p:sp>
      <p:sp>
        <p:nvSpPr>
          <p:cNvPr id="4" name="Rectangle 3"/>
          <p:cNvSpPr/>
          <p:nvPr/>
        </p:nvSpPr>
        <p:spPr>
          <a:xfrm>
            <a:off x="1312695" y="1417638"/>
            <a:ext cx="758666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+mj-lt"/>
              </a:rPr>
              <a:t>P</a:t>
            </a:r>
            <a:r>
              <a:rPr lang="en-US" sz="2400" dirty="0">
                <a:latin typeface="+mj-lt"/>
              </a:rPr>
              <a:t>	John is on a train to Berlin. </a:t>
            </a:r>
          </a:p>
          <a:p>
            <a:endParaRPr lang="en-US" sz="2400" dirty="0">
              <a:solidFill>
                <a:schemeClr val="accent1"/>
              </a:solidFill>
              <a:latin typeface="+mj-lt"/>
            </a:endParaRPr>
          </a:p>
          <a:p>
            <a:r>
              <a:rPr lang="en-US" sz="2400" dirty="0">
                <a:solidFill>
                  <a:schemeClr val="accent1"/>
                </a:solidFill>
                <a:latin typeface="+mj-lt"/>
              </a:rPr>
              <a:t>H</a:t>
            </a:r>
            <a:r>
              <a:rPr lang="en-US" sz="2400" dirty="0">
                <a:latin typeface="+mj-lt"/>
              </a:rPr>
              <a:t> 	John is traveling to Berlin. </a:t>
            </a:r>
          </a:p>
          <a:p>
            <a:endParaRPr lang="en-US" sz="2400" dirty="0">
              <a:solidFill>
                <a:schemeClr val="accent1"/>
              </a:solidFill>
              <a:latin typeface="+mj-lt"/>
            </a:endParaRPr>
          </a:p>
          <a:p>
            <a:r>
              <a:rPr lang="en-US" sz="2400" dirty="0">
                <a:solidFill>
                  <a:schemeClr val="accent1"/>
                </a:solidFill>
                <a:latin typeface="+mj-lt"/>
              </a:rPr>
              <a:t>Z</a:t>
            </a:r>
            <a:r>
              <a:rPr lang="en-US" sz="2400" dirty="0">
                <a:latin typeface="+mj-lt"/>
              </a:rPr>
              <a:t>	John is having lunch in Berlin.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10350" y="5076015"/>
            <a:ext cx="7571303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If </a:t>
            </a:r>
            <a:r>
              <a:rPr lang="en-US" sz="2400" i="1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P entails H </a:t>
            </a:r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and </a:t>
            </a:r>
            <a:r>
              <a:rPr lang="en-US" sz="2400" i="1" dirty="0">
                <a:solidFill>
                  <a:schemeClr val="accent2"/>
                </a:solidFill>
                <a:latin typeface="Courier" charset="0"/>
                <a:ea typeface="Courier" charset="0"/>
                <a:cs typeface="Courier" charset="0"/>
              </a:rPr>
              <a:t>H contradicts Z</a:t>
            </a:r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, 	</a:t>
            </a:r>
          </a:p>
          <a:p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	then </a:t>
            </a:r>
            <a:r>
              <a:rPr lang="en-US" sz="2400" dirty="0">
                <a:solidFill>
                  <a:schemeClr val="accent2"/>
                </a:solidFill>
                <a:latin typeface="Courier" charset="0"/>
                <a:ea typeface="Courier" charset="0"/>
                <a:cs typeface="Courier" charset="0"/>
              </a:rPr>
              <a:t>P contradicts Z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05125" y="4799015"/>
            <a:ext cx="2181751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Violates this invariant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54290" y="6067676"/>
            <a:ext cx="7483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A BERT-based model that gets ~90% on SNLI violates this invariant on 46% of a large collection of sentence triples.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22060" y="4150159"/>
            <a:ext cx="6303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The same system </a:t>
            </a:r>
            <a:r>
              <a:rPr lang="en-US">
                <a:latin typeface="+mj-lt"/>
              </a:rPr>
              <a:t>cannot simultaneously hold these three beliefs!</a:t>
            </a:r>
            <a:endParaRPr lang="en-US" dirty="0">
              <a:latin typeface="+mj-lt"/>
            </a:endParaRPr>
          </a:p>
        </p:txBody>
      </p:sp>
      <p:sp>
        <p:nvSpPr>
          <p:cNvPr id="14" name="Google Shape;86;p14"/>
          <p:cNvSpPr txBox="1"/>
          <p:nvPr/>
        </p:nvSpPr>
        <p:spPr>
          <a:xfrm>
            <a:off x="3096768" y="5313493"/>
            <a:ext cx="5998464" cy="878265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2400" dirty="0">
                <a:latin typeface="+mj-lt"/>
                <a:ea typeface="Courier" charset="0"/>
                <a:cs typeface="Courier" charset="0"/>
                <a:sym typeface="Roboto"/>
              </a:rPr>
              <a:t>Can today’s neural networks use such “theory” in the form of invariant knowledge?</a:t>
            </a:r>
            <a:endParaRPr sz="2400" dirty="0">
              <a:latin typeface="+mj-lt"/>
              <a:ea typeface="Courier" charset="0"/>
              <a:cs typeface="Courier" charset="0"/>
              <a:sym typeface="Roboto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7103066" y="1908606"/>
            <a:ext cx="940330" cy="1492275"/>
            <a:chOff x="7584326" y="1559687"/>
            <a:chExt cx="940330" cy="1492275"/>
          </a:xfrm>
        </p:grpSpPr>
        <p:sp>
          <p:nvSpPr>
            <p:cNvPr id="7" name="Rectangle 6"/>
            <p:cNvSpPr/>
            <p:nvPr/>
          </p:nvSpPr>
          <p:spPr>
            <a:xfrm>
              <a:off x="8195720" y="1559687"/>
              <a:ext cx="3080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+mj-lt"/>
                </a:rPr>
                <a:t>P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195720" y="2682630"/>
              <a:ext cx="32893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+mj-lt"/>
                </a:rPr>
                <a:t>H</a:t>
              </a:r>
            </a:p>
          </p:txBody>
        </p:sp>
        <p:cxnSp>
          <p:nvCxnSpPr>
            <p:cNvPr id="10" name="Straight Arrow Connector 9"/>
            <p:cNvCxnSpPr>
              <a:stCxn id="7" idx="2"/>
              <a:endCxn id="15" idx="0"/>
            </p:cNvCxnSpPr>
            <p:nvPr/>
          </p:nvCxnSpPr>
          <p:spPr>
            <a:xfrm>
              <a:off x="8349769" y="1929019"/>
              <a:ext cx="10419" cy="753611"/>
            </a:xfrm>
            <a:prstGeom prst="straightConnector1">
              <a:avLst/>
            </a:prstGeom>
            <a:ln w="28575"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7584326" y="2113134"/>
              <a:ext cx="7970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  <a:latin typeface="+mj-lt"/>
                </a:rPr>
                <a:t>Entails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993408" y="3031549"/>
            <a:ext cx="1702259" cy="603650"/>
            <a:chOff x="8474668" y="2682630"/>
            <a:chExt cx="1702259" cy="603650"/>
          </a:xfrm>
        </p:grpSpPr>
        <p:sp>
          <p:nvSpPr>
            <p:cNvPr id="18" name="Rectangle 17"/>
            <p:cNvSpPr/>
            <p:nvPr/>
          </p:nvSpPr>
          <p:spPr>
            <a:xfrm>
              <a:off x="9881653" y="2682630"/>
              <a:ext cx="2952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+mj-lt"/>
                </a:rPr>
                <a:t>Z</a:t>
              </a:r>
            </a:p>
          </p:txBody>
        </p:sp>
        <p:cxnSp>
          <p:nvCxnSpPr>
            <p:cNvPr id="19" name="Straight Arrow Connector 18"/>
            <p:cNvCxnSpPr>
              <a:stCxn id="15" idx="3"/>
              <a:endCxn id="18" idx="1"/>
            </p:cNvCxnSpPr>
            <p:nvPr/>
          </p:nvCxnSpPr>
          <p:spPr>
            <a:xfrm>
              <a:off x="8524656" y="2867296"/>
              <a:ext cx="1356997" cy="0"/>
            </a:xfrm>
            <a:prstGeom prst="straightConnector1">
              <a:avLst/>
            </a:prstGeom>
            <a:ln w="28575">
              <a:headEnd type="none" w="med" len="med"/>
              <a:tailEnd type="triangl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8474668" y="2916948"/>
              <a:ext cx="12520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2"/>
                  </a:solidFill>
                  <a:latin typeface="+mj-lt"/>
                </a:rPr>
                <a:t>Contradicts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8022558" y="2093272"/>
            <a:ext cx="1763656" cy="938277"/>
            <a:chOff x="8503818" y="1744353"/>
            <a:chExt cx="1763656" cy="938277"/>
          </a:xfrm>
        </p:grpSpPr>
        <p:cxnSp>
          <p:nvCxnSpPr>
            <p:cNvPr id="24" name="Straight Arrow Connector 23"/>
            <p:cNvCxnSpPr>
              <a:stCxn id="7" idx="3"/>
              <a:endCxn id="18" idx="0"/>
            </p:cNvCxnSpPr>
            <p:nvPr/>
          </p:nvCxnSpPr>
          <p:spPr>
            <a:xfrm>
              <a:off x="8503818" y="1744353"/>
              <a:ext cx="1525472" cy="938277"/>
            </a:xfrm>
            <a:prstGeom prst="straightConnector1">
              <a:avLst/>
            </a:prstGeom>
            <a:ln w="28575">
              <a:solidFill>
                <a:schemeClr val="tx1">
                  <a:lumMod val="60000"/>
                  <a:lumOff val="40000"/>
                </a:schemeClr>
              </a:solidFill>
              <a:prstDash val="dash"/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 rot="1906617">
              <a:off x="8537770" y="1765090"/>
              <a:ext cx="1729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  <a:latin typeface="+mj-lt"/>
                </a:rPr>
                <a:t>No relationship?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2E3D0A-4D52-6B4A-8D69-91325B87E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04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0 -0.19652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83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5" grpId="0"/>
      <p:bldP spid="5" grpId="1"/>
      <p:bldP spid="6" grpId="0"/>
      <p:bldP spid="6" grpId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3: Biased inferences about </a:t>
            </a:r>
            <a:r>
              <a:rPr lang="en-US" dirty="0">
                <a:solidFill>
                  <a:schemeClr val="accent1"/>
                </a:solidFill>
              </a:rPr>
              <a:t>gender</a:t>
            </a:r>
          </a:p>
        </p:txBody>
      </p:sp>
      <p:sp>
        <p:nvSpPr>
          <p:cNvPr id="4" name="Rectangle 3"/>
          <p:cNvSpPr/>
          <p:nvPr/>
        </p:nvSpPr>
        <p:spPr>
          <a:xfrm>
            <a:off x="477250" y="1601615"/>
            <a:ext cx="4696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b="1" dirty="0">
                <a:latin typeface="+mj-lt"/>
              </a:rPr>
              <a:t>Premise</a:t>
            </a:r>
            <a:r>
              <a:rPr lang="en-US" dirty="0">
                <a:latin typeface="+mj-lt"/>
              </a:rPr>
              <a:t>: The </a:t>
            </a:r>
            <a:r>
              <a:rPr lang="en-US" i="1" dirty="0">
                <a:solidFill>
                  <a:schemeClr val="accent4"/>
                </a:solidFill>
                <a:latin typeface="+mj-lt"/>
              </a:rPr>
              <a:t>doctor</a:t>
            </a:r>
            <a:r>
              <a:rPr lang="en-US" dirty="0">
                <a:latin typeface="+mj-lt"/>
              </a:rPr>
              <a:t> bought a bagel.</a:t>
            </a:r>
          </a:p>
          <a:p>
            <a:pPr lvl="0">
              <a:defRPr/>
            </a:pPr>
            <a:r>
              <a:rPr lang="en-US" b="1" dirty="0">
                <a:latin typeface="+mj-lt"/>
              </a:rPr>
              <a:t>Hypothesis</a:t>
            </a:r>
            <a:r>
              <a:rPr lang="en-US" dirty="0">
                <a:latin typeface="+mj-lt"/>
              </a:rPr>
              <a:t>: The </a:t>
            </a:r>
            <a:r>
              <a:rPr lang="en-US" i="1" dirty="0">
                <a:solidFill>
                  <a:schemeClr val="accent4"/>
                </a:solidFill>
                <a:latin typeface="+mj-lt"/>
              </a:rPr>
              <a:t>man</a:t>
            </a:r>
            <a:r>
              <a:rPr lang="en-US" dirty="0">
                <a:latin typeface="+mj-lt"/>
              </a:rPr>
              <a:t> bought a bagel.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7250" y="2431923"/>
            <a:ext cx="34444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Model prediction: </a:t>
            </a:r>
          </a:p>
          <a:p>
            <a:pPr algn="ctr"/>
            <a:r>
              <a:rPr lang="en-US" dirty="0">
                <a:latin typeface="+mj-lt"/>
              </a:rPr>
              <a:t>The premise </a:t>
            </a:r>
            <a:r>
              <a:rPr lang="en-US" dirty="0">
                <a:solidFill>
                  <a:schemeClr val="accent1"/>
                </a:solidFill>
                <a:latin typeface="+mj-lt"/>
              </a:rPr>
              <a:t>entails</a:t>
            </a:r>
            <a:r>
              <a:rPr lang="en-US" dirty="0">
                <a:latin typeface="+mj-lt"/>
              </a:rPr>
              <a:t> the hypothesis</a:t>
            </a:r>
          </a:p>
        </p:txBody>
      </p:sp>
      <p:sp>
        <p:nvSpPr>
          <p:cNvPr id="5" name="Rectangle 4"/>
          <p:cNvSpPr/>
          <p:nvPr/>
        </p:nvSpPr>
        <p:spPr>
          <a:xfrm>
            <a:off x="5975865" y="1601615"/>
            <a:ext cx="4696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b="1" dirty="0">
                <a:latin typeface="+mj-lt"/>
              </a:rPr>
              <a:t>Premise</a:t>
            </a:r>
            <a:r>
              <a:rPr lang="en-US" dirty="0">
                <a:latin typeface="+mj-lt"/>
              </a:rPr>
              <a:t>: The </a:t>
            </a:r>
            <a:r>
              <a:rPr lang="en-US" i="1" dirty="0">
                <a:solidFill>
                  <a:schemeClr val="accent4"/>
                </a:solidFill>
                <a:latin typeface="+mj-lt"/>
              </a:rPr>
              <a:t>doctor</a:t>
            </a:r>
            <a:r>
              <a:rPr lang="en-US" dirty="0">
                <a:latin typeface="+mj-lt"/>
              </a:rPr>
              <a:t> bought a bagel.</a:t>
            </a:r>
          </a:p>
          <a:p>
            <a:pPr lvl="0">
              <a:defRPr/>
            </a:pPr>
            <a:r>
              <a:rPr lang="en-US" b="1" dirty="0">
                <a:latin typeface="+mj-lt"/>
              </a:rPr>
              <a:t>Hypothesis</a:t>
            </a:r>
            <a:r>
              <a:rPr lang="en-US" dirty="0">
                <a:latin typeface="+mj-lt"/>
              </a:rPr>
              <a:t>: The </a:t>
            </a:r>
            <a:r>
              <a:rPr lang="en-US" i="1" dirty="0">
                <a:solidFill>
                  <a:schemeClr val="accent4"/>
                </a:solidFill>
                <a:latin typeface="+mj-lt"/>
              </a:rPr>
              <a:t>woman</a:t>
            </a:r>
            <a:r>
              <a:rPr lang="en-US" dirty="0">
                <a:latin typeface="+mj-lt"/>
              </a:rPr>
              <a:t> bought a bagel.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75865" y="2431922"/>
            <a:ext cx="38686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Model prediction: </a:t>
            </a:r>
          </a:p>
          <a:p>
            <a:pPr algn="ctr"/>
            <a:r>
              <a:rPr lang="en-US" dirty="0">
                <a:latin typeface="+mj-lt"/>
              </a:rPr>
              <a:t>The premise </a:t>
            </a:r>
            <a:r>
              <a:rPr lang="en-US" dirty="0">
                <a:solidFill>
                  <a:schemeClr val="accent2"/>
                </a:solidFill>
                <a:latin typeface="+mj-lt"/>
              </a:rPr>
              <a:t>contradicts</a:t>
            </a:r>
            <a:r>
              <a:rPr lang="en-US" dirty="0">
                <a:latin typeface="+mj-lt"/>
              </a:rPr>
              <a:t> the hypothesis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77250" y="2457113"/>
            <a:ext cx="4696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b="1" dirty="0">
                <a:latin typeface="+mj-lt"/>
              </a:rPr>
              <a:t>Premise</a:t>
            </a:r>
            <a:r>
              <a:rPr lang="en-US" dirty="0">
                <a:latin typeface="+mj-lt"/>
              </a:rPr>
              <a:t>: The </a:t>
            </a:r>
            <a:r>
              <a:rPr lang="en-US" i="1" dirty="0">
                <a:solidFill>
                  <a:schemeClr val="accent4"/>
                </a:solidFill>
                <a:latin typeface="+mj-lt"/>
              </a:rPr>
              <a:t>banker </a:t>
            </a:r>
            <a:r>
              <a:rPr lang="en-US" dirty="0">
                <a:latin typeface="+mj-lt"/>
              </a:rPr>
              <a:t>spoke to the crew.</a:t>
            </a:r>
          </a:p>
          <a:p>
            <a:pPr lvl="0">
              <a:defRPr/>
            </a:pPr>
            <a:r>
              <a:rPr lang="en-US" b="1" dirty="0">
                <a:latin typeface="+mj-lt"/>
              </a:rPr>
              <a:t>Hypothesis</a:t>
            </a:r>
            <a:r>
              <a:rPr lang="en-US" dirty="0">
                <a:latin typeface="+mj-lt"/>
              </a:rPr>
              <a:t>: The </a:t>
            </a:r>
            <a:r>
              <a:rPr lang="en-US" i="1" dirty="0">
                <a:solidFill>
                  <a:schemeClr val="accent4"/>
                </a:solidFill>
                <a:latin typeface="+mj-lt"/>
              </a:rPr>
              <a:t>man </a:t>
            </a:r>
            <a:r>
              <a:rPr lang="en-US" dirty="0">
                <a:latin typeface="+mj-lt"/>
              </a:rPr>
              <a:t>spoke to the crew.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77250" y="3377243"/>
            <a:ext cx="4696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b="1" dirty="0">
                <a:latin typeface="+mj-lt"/>
              </a:rPr>
              <a:t>Premise</a:t>
            </a:r>
            <a:r>
              <a:rPr lang="en-US" dirty="0">
                <a:latin typeface="+mj-lt"/>
              </a:rPr>
              <a:t>: The </a:t>
            </a:r>
            <a:r>
              <a:rPr lang="en-US" i="1" dirty="0">
                <a:solidFill>
                  <a:schemeClr val="accent4"/>
                </a:solidFill>
                <a:latin typeface="+mj-lt"/>
              </a:rPr>
              <a:t>nurse</a:t>
            </a:r>
            <a:r>
              <a:rPr lang="en-US" i="1" dirty="0">
                <a:latin typeface="+mj-lt"/>
              </a:rPr>
              <a:t> </a:t>
            </a:r>
            <a:r>
              <a:rPr lang="en-US" dirty="0">
                <a:latin typeface="+mj-lt"/>
              </a:rPr>
              <a:t>can afford a wagon.</a:t>
            </a:r>
          </a:p>
          <a:p>
            <a:pPr lvl="0">
              <a:defRPr/>
            </a:pPr>
            <a:r>
              <a:rPr lang="en-US" b="1" dirty="0">
                <a:latin typeface="+mj-lt"/>
              </a:rPr>
              <a:t>Hypothesis</a:t>
            </a:r>
            <a:r>
              <a:rPr lang="en-US" dirty="0">
                <a:latin typeface="+mj-lt"/>
              </a:rPr>
              <a:t>: The </a:t>
            </a:r>
            <a:r>
              <a:rPr lang="en-US" i="1" dirty="0">
                <a:solidFill>
                  <a:schemeClr val="accent4"/>
                </a:solidFill>
                <a:latin typeface="+mj-lt"/>
              </a:rPr>
              <a:t>lady</a:t>
            </a:r>
            <a:r>
              <a:rPr lang="en-US" i="1" dirty="0">
                <a:latin typeface="+mj-lt"/>
              </a:rPr>
              <a:t> </a:t>
            </a:r>
            <a:r>
              <a:rPr lang="en-US" dirty="0">
                <a:latin typeface="+mj-lt"/>
              </a:rPr>
              <a:t>can afford a wagon.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975865" y="2441241"/>
            <a:ext cx="51421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b="1" dirty="0">
                <a:latin typeface="+mj-lt"/>
              </a:rPr>
              <a:t>Premise</a:t>
            </a:r>
            <a:r>
              <a:rPr lang="en-US" dirty="0">
                <a:latin typeface="+mj-lt"/>
              </a:rPr>
              <a:t>: The </a:t>
            </a:r>
            <a:r>
              <a:rPr lang="en-US" i="1" dirty="0">
                <a:solidFill>
                  <a:schemeClr val="accent4"/>
                </a:solidFill>
                <a:latin typeface="+mj-lt"/>
              </a:rPr>
              <a:t>secretary </a:t>
            </a:r>
            <a:r>
              <a:rPr lang="en-US" dirty="0">
                <a:latin typeface="+mj-lt"/>
              </a:rPr>
              <a:t>budgeted for a laptop.</a:t>
            </a:r>
          </a:p>
          <a:p>
            <a:pPr lvl="0">
              <a:defRPr/>
            </a:pPr>
            <a:r>
              <a:rPr lang="en-US" b="1" dirty="0">
                <a:latin typeface="+mj-lt"/>
              </a:rPr>
              <a:t>Hypothesis</a:t>
            </a:r>
            <a:r>
              <a:rPr lang="en-US" dirty="0">
                <a:latin typeface="+mj-lt"/>
              </a:rPr>
              <a:t>: The </a:t>
            </a:r>
            <a:r>
              <a:rPr lang="en-US" i="1" dirty="0">
                <a:solidFill>
                  <a:schemeClr val="accent4"/>
                </a:solidFill>
                <a:latin typeface="+mj-lt"/>
              </a:rPr>
              <a:t>gentleman </a:t>
            </a:r>
            <a:r>
              <a:rPr lang="en-US" dirty="0">
                <a:latin typeface="+mj-lt"/>
              </a:rPr>
              <a:t>budgeted for a laptop.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975865" y="3345499"/>
            <a:ext cx="51421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b="1" dirty="0">
                <a:latin typeface="+mj-lt"/>
              </a:rPr>
              <a:t>Premise</a:t>
            </a:r>
            <a:r>
              <a:rPr lang="en-US" dirty="0">
                <a:latin typeface="+mj-lt"/>
              </a:rPr>
              <a:t>: The </a:t>
            </a:r>
            <a:r>
              <a:rPr lang="en-US" i="1" dirty="0">
                <a:solidFill>
                  <a:schemeClr val="accent4"/>
                </a:solidFill>
                <a:latin typeface="+mj-lt"/>
              </a:rPr>
              <a:t>mechanic</a:t>
            </a:r>
            <a:r>
              <a:rPr lang="en-US" i="1" dirty="0">
                <a:latin typeface="+mj-lt"/>
              </a:rPr>
              <a:t> </a:t>
            </a:r>
            <a:r>
              <a:rPr lang="en-US" dirty="0">
                <a:latin typeface="+mj-lt"/>
              </a:rPr>
              <a:t>can afford a pig.</a:t>
            </a:r>
          </a:p>
          <a:p>
            <a:pPr lvl="0">
              <a:defRPr/>
            </a:pPr>
            <a:r>
              <a:rPr lang="en-US" b="1" dirty="0">
                <a:latin typeface="+mj-lt"/>
              </a:rPr>
              <a:t>Hypothesis</a:t>
            </a:r>
            <a:r>
              <a:rPr lang="en-US" dirty="0">
                <a:latin typeface="+mj-lt"/>
              </a:rPr>
              <a:t>: The </a:t>
            </a:r>
            <a:r>
              <a:rPr lang="en-US" i="1" dirty="0">
                <a:solidFill>
                  <a:schemeClr val="accent4"/>
                </a:solidFill>
                <a:latin typeface="+mj-lt"/>
              </a:rPr>
              <a:t>woman</a:t>
            </a:r>
            <a:r>
              <a:rPr lang="en-US" i="1" dirty="0">
                <a:latin typeface="+mj-lt"/>
              </a:rPr>
              <a:t> </a:t>
            </a:r>
            <a:r>
              <a:rPr lang="en-US" dirty="0">
                <a:latin typeface="+mj-lt"/>
              </a:rPr>
              <a:t>can afford a pig.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09600" y="4297374"/>
            <a:ext cx="34444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In all cases</a:t>
            </a:r>
          </a:p>
          <a:p>
            <a:pPr algn="ctr"/>
            <a:r>
              <a:rPr lang="en-US" dirty="0">
                <a:latin typeface="+mj-lt"/>
              </a:rPr>
              <a:t>Model prediction: </a:t>
            </a:r>
          </a:p>
          <a:p>
            <a:pPr algn="ctr"/>
            <a:r>
              <a:rPr lang="en-US" dirty="0">
                <a:latin typeface="+mj-lt"/>
              </a:rPr>
              <a:t>The premise </a:t>
            </a:r>
            <a:r>
              <a:rPr lang="en-US" dirty="0">
                <a:solidFill>
                  <a:schemeClr val="accent1"/>
                </a:solidFill>
                <a:latin typeface="+mj-lt"/>
              </a:rPr>
              <a:t>entails</a:t>
            </a:r>
            <a:r>
              <a:rPr lang="en-US" dirty="0">
                <a:latin typeface="+mj-lt"/>
              </a:rPr>
              <a:t> the hypothesis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108215" y="4297373"/>
            <a:ext cx="38686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In all cases</a:t>
            </a:r>
          </a:p>
          <a:p>
            <a:pPr algn="ctr"/>
            <a:r>
              <a:rPr lang="en-US" dirty="0">
                <a:latin typeface="+mj-lt"/>
              </a:rPr>
              <a:t>Model prediction: </a:t>
            </a:r>
          </a:p>
          <a:p>
            <a:pPr algn="ctr"/>
            <a:r>
              <a:rPr lang="en-US" dirty="0">
                <a:latin typeface="+mj-lt"/>
              </a:rPr>
              <a:t>The premise </a:t>
            </a:r>
            <a:r>
              <a:rPr lang="en-US" dirty="0">
                <a:solidFill>
                  <a:schemeClr val="accent2"/>
                </a:solidFill>
                <a:latin typeface="+mj-lt"/>
              </a:rPr>
              <a:t>contradicts</a:t>
            </a:r>
            <a:r>
              <a:rPr lang="en-US" dirty="0">
                <a:latin typeface="+mj-lt"/>
              </a:rPr>
              <a:t> the hypothesis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174361" y="5604902"/>
            <a:ext cx="4735848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>
                <a:latin typeface="+mj-lt"/>
              </a:rPr>
              <a:t>None of these should be entailed or contradicted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7990" y="1042958"/>
            <a:ext cx="9525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All examples based on </a:t>
            </a:r>
            <a:r>
              <a:rPr lang="en-US">
                <a:latin typeface="+mj-lt"/>
              </a:rPr>
              <a:t>a natural language inference model that is ~90% accurate on the benchmark.</a:t>
            </a:r>
            <a:endParaRPr lang="en-US" dirty="0">
              <a:latin typeface="+mj-lt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0893A0D-E77E-E847-A1D4-02F3946CB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11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352C178-65A8-C448-B9A6-D5DBE7CDC2F0}"/>
              </a:ext>
            </a:extLst>
          </p:cNvPr>
          <p:cNvSpPr txBox="1"/>
          <p:nvPr/>
        </p:nvSpPr>
        <p:spPr>
          <a:xfrm>
            <a:off x="135272" y="6195886"/>
            <a:ext cx="7397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On Measuring and Mitigating Biased Inferences of Word Embeddings. </a:t>
            </a:r>
          </a:p>
          <a:p>
            <a:r>
              <a:rPr lang="en-US" i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	</a:t>
            </a:r>
            <a:r>
              <a:rPr lang="en-US" i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Sunipa</a:t>
            </a:r>
            <a:r>
              <a:rPr lang="en-US" i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Dev, Tao Li, Jeff Phillips and Vivek Srikumar</a:t>
            </a:r>
            <a:r>
              <a:rPr lang="en-US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. AAAI, 2020.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8DCE42-DFCE-4242-B4B2-FA10EDA79C93}"/>
              </a:ext>
            </a:extLst>
          </p:cNvPr>
          <p:cNvSpPr txBox="1"/>
          <p:nvPr/>
        </p:nvSpPr>
        <p:spPr>
          <a:xfrm>
            <a:off x="8422153" y="5815042"/>
            <a:ext cx="2844800" cy="923330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Similar undesirable behavior with respect to many nationalities, ethnicities</a:t>
            </a:r>
          </a:p>
        </p:txBody>
      </p:sp>
    </p:spTree>
    <p:extLst>
      <p:ext uri="{BB962C8B-B14F-4D97-AF65-F5344CB8AC3E}">
        <p14:creationId xmlns:p14="http://schemas.microsoft.com/office/powerpoint/2010/main" val="93723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13" grpId="0"/>
      <p:bldP spid="16" grpId="0"/>
      <p:bldP spid="19" grpId="0"/>
      <p:bldP spid="21" grpId="0"/>
      <p:bldP spid="22" grpId="0"/>
      <p:bldP spid="23" grpId="0"/>
      <p:bldP spid="2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 4: Inferences about semi-structured data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09600" y="1417637"/>
          <a:ext cx="4816642" cy="5481175"/>
        </p:xfrm>
        <a:graphic>
          <a:graphicData uri="http://schemas.openxmlformats.org/drawingml/2006/table">
            <a:tbl>
              <a:tblPr/>
              <a:tblGrid>
                <a:gridCol w="24083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83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0889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Dressage</a:t>
                      </a:r>
                      <a:endParaRPr lang="en-US" sz="1600" b="1" dirty="0"/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4164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Highest governing body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  <a:prstDash val="soli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International Federation for Equestrian Sports (FEI)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889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Characteristics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Contact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No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4164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Team members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Individual and team at international levels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Mixed gender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Yes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4033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Equipment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Horse, appropriate horse tack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Venue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Arena, indoor or outdoor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0889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Presence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Country or region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Worldwide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Olympic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s-IS" sz="1600" dirty="0">
                          <a:effectLst/>
                        </a:rPr>
                        <a:t>1912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Paralympic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1996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787188" y="1588168"/>
            <a:ext cx="631657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From this table, what can we say about the following sentences?</a:t>
            </a:r>
          </a:p>
          <a:p>
            <a:endParaRPr lang="en-US" dirty="0">
              <a:latin typeface="+mj-lt"/>
            </a:endParaRPr>
          </a:p>
          <a:p>
            <a:pPr marL="342900" indent="-342900">
              <a:buAutoNum type="arabicPeriod"/>
            </a:pPr>
            <a:r>
              <a:rPr lang="en-GB" dirty="0">
                <a:solidFill>
                  <a:srgbClr val="000000"/>
                </a:solidFill>
                <a:latin typeface="+mj-lt"/>
              </a:rPr>
              <a:t>“</a:t>
            </a:r>
            <a:r>
              <a:rPr lang="en-GB" i="1" dirty="0">
                <a:solidFill>
                  <a:srgbClr val="000000"/>
                </a:solidFill>
                <a:latin typeface="+mj-lt"/>
              </a:rPr>
              <a:t>Both men and women compete in the sport of Dressage.”</a:t>
            </a:r>
          </a:p>
          <a:p>
            <a:pPr lvl="1"/>
            <a:endParaRPr lang="en-GB" dirty="0">
              <a:solidFill>
                <a:srgbClr val="000000"/>
              </a:solidFill>
              <a:latin typeface="+mj-lt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GB" dirty="0">
                <a:solidFill>
                  <a:srgbClr val="000000"/>
                </a:solidFill>
                <a:latin typeface="+mj-lt"/>
              </a:rPr>
              <a:t>The sentence is true 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GB" dirty="0">
                <a:solidFill>
                  <a:srgbClr val="000000"/>
                </a:solidFill>
                <a:latin typeface="+mj-lt"/>
              </a:rPr>
              <a:t>The sentence is not true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GB" dirty="0">
                <a:solidFill>
                  <a:srgbClr val="000000"/>
                </a:solidFill>
                <a:latin typeface="+mj-lt"/>
              </a:rPr>
              <a:t>We can’t say one way or another</a:t>
            </a:r>
          </a:p>
          <a:p>
            <a:pPr marL="342900" indent="-342900">
              <a:buFont typeface="+mj-lt"/>
              <a:buAutoNum type="arabicPeriod"/>
            </a:pPr>
            <a:endParaRPr lang="en-GB" dirty="0">
              <a:solidFill>
                <a:srgbClr val="000000"/>
              </a:solidFill>
              <a:latin typeface="+mj-lt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000000"/>
                </a:solidFill>
                <a:latin typeface="+mj-lt"/>
              </a:rPr>
              <a:t>“FEI governs dressage only in the  U.S.</a:t>
            </a:r>
            <a:r>
              <a:rPr lang="en-GB" i="1" dirty="0">
                <a:solidFill>
                  <a:srgbClr val="000000"/>
                </a:solidFill>
                <a:latin typeface="+mj-lt"/>
              </a:rPr>
              <a:t>”</a:t>
            </a:r>
          </a:p>
          <a:p>
            <a:pPr marL="342900" indent="-342900">
              <a:buFont typeface="+mj-lt"/>
              <a:buAutoNum type="arabicPeriod"/>
            </a:pPr>
            <a:endParaRPr lang="en-GB" dirty="0">
              <a:solidFill>
                <a:srgbClr val="000000"/>
              </a:solidFill>
              <a:latin typeface="+mj-lt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GB" dirty="0">
                <a:solidFill>
                  <a:srgbClr val="000000"/>
                </a:solidFill>
                <a:latin typeface="+mj-lt"/>
              </a:rPr>
              <a:t>The sentence is true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GB" dirty="0">
                <a:solidFill>
                  <a:srgbClr val="000000"/>
                </a:solidFill>
                <a:latin typeface="+mj-lt"/>
              </a:rPr>
              <a:t>The sentence is not true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GB" dirty="0">
                <a:solidFill>
                  <a:srgbClr val="000000"/>
                </a:solidFill>
                <a:latin typeface="+mj-lt"/>
              </a:rPr>
              <a:t>We can’t say one way or another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ECDAC1-7A4A-3B46-9CE4-F94BD4B39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270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 4: Inferences about semi-structured data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09600" y="1417637"/>
          <a:ext cx="4816642" cy="5481175"/>
        </p:xfrm>
        <a:graphic>
          <a:graphicData uri="http://schemas.openxmlformats.org/drawingml/2006/table">
            <a:tbl>
              <a:tblPr/>
              <a:tblGrid>
                <a:gridCol w="24083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83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0889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Dressage</a:t>
                      </a:r>
                      <a:endParaRPr lang="en-US" sz="1600" b="1" dirty="0"/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4164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Highest governing body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  <a:prstDash val="soli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International Federation for Equestrian Sports (FEI)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889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</a:rPr>
                        <a:t>Characteristics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Contact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No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4164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Team members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Individual and team at international levels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Mixed gender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Yes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4033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Equipment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Horse, appropriate horse tack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Venue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Arena, indoor or outdoor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0889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Presence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Country or region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Worldwide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Olympic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s-IS" sz="1600" dirty="0">
                          <a:effectLst/>
                        </a:rPr>
                        <a:t>1912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Paralympic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1996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787188" y="1588168"/>
            <a:ext cx="631657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From this table, what can we say about the following sentences?</a:t>
            </a:r>
          </a:p>
          <a:p>
            <a:endParaRPr lang="en-US" dirty="0">
              <a:latin typeface="+mj-lt"/>
            </a:endParaRPr>
          </a:p>
          <a:p>
            <a:pPr marL="342900" indent="-342900">
              <a:buAutoNum type="arabicPeriod"/>
            </a:pPr>
            <a:r>
              <a:rPr lang="en-GB" dirty="0">
                <a:solidFill>
                  <a:srgbClr val="000000"/>
                </a:solidFill>
                <a:latin typeface="+mj-lt"/>
              </a:rPr>
              <a:t>“</a:t>
            </a:r>
            <a:r>
              <a:rPr lang="en-GB" i="1" dirty="0">
                <a:solidFill>
                  <a:srgbClr val="000000"/>
                </a:solidFill>
                <a:latin typeface="+mj-lt"/>
              </a:rPr>
              <a:t>Both men and women compete in the sport of Dressage.”</a:t>
            </a:r>
          </a:p>
          <a:p>
            <a:pPr lvl="1"/>
            <a:endParaRPr lang="en-GB" dirty="0">
              <a:solidFill>
                <a:srgbClr val="000000"/>
              </a:solidFill>
              <a:latin typeface="+mj-lt"/>
            </a:endParaRPr>
          </a:p>
          <a:p>
            <a:pPr marL="800100" lvl="1" indent="-342900">
              <a:buFont typeface="Wingdings" charset="2"/>
              <a:buChar char="ü"/>
            </a:pPr>
            <a:r>
              <a:rPr lang="en-GB" b="1" dirty="0">
                <a:solidFill>
                  <a:schemeClr val="accent1"/>
                </a:solidFill>
                <a:latin typeface="+mj-lt"/>
              </a:rPr>
              <a:t>The sentence is true</a:t>
            </a:r>
          </a:p>
          <a:p>
            <a:pPr marL="800100" lvl="1" indent="-342900">
              <a:buFont typeface="+mj-lt"/>
              <a:buAutoNum type="alphaLcPeriod" startAt="2"/>
            </a:pPr>
            <a:r>
              <a:rPr lang="en-GB" dirty="0">
                <a:solidFill>
                  <a:srgbClr val="000000"/>
                </a:solidFill>
                <a:latin typeface="+mj-lt"/>
              </a:rPr>
              <a:t>The sentence is not true</a:t>
            </a:r>
          </a:p>
          <a:p>
            <a:pPr marL="800100" lvl="1" indent="-342900">
              <a:buFont typeface="+mj-lt"/>
              <a:buAutoNum type="alphaLcPeriod" startAt="2"/>
            </a:pPr>
            <a:r>
              <a:rPr lang="en-GB" dirty="0">
                <a:solidFill>
                  <a:srgbClr val="000000"/>
                </a:solidFill>
                <a:latin typeface="+mj-lt"/>
              </a:rPr>
              <a:t>We can’t say one way or another</a:t>
            </a:r>
          </a:p>
          <a:p>
            <a:pPr marL="342900" indent="-342900">
              <a:buFont typeface="+mj-lt"/>
              <a:buAutoNum type="arabicPeriod"/>
            </a:pPr>
            <a:endParaRPr lang="en-GB" dirty="0">
              <a:solidFill>
                <a:srgbClr val="000000"/>
              </a:solidFill>
              <a:latin typeface="+mj-lt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000000"/>
                </a:solidFill>
                <a:latin typeface="+mj-lt"/>
              </a:rPr>
              <a:t>“FEI governs dressage only in the  U.S.</a:t>
            </a:r>
            <a:r>
              <a:rPr lang="en-GB" i="1" dirty="0">
                <a:solidFill>
                  <a:srgbClr val="000000"/>
                </a:solidFill>
                <a:latin typeface="+mj-lt"/>
              </a:rPr>
              <a:t>”</a:t>
            </a:r>
          </a:p>
          <a:p>
            <a:pPr marL="342900" indent="-342900">
              <a:buFont typeface="+mj-lt"/>
              <a:buAutoNum type="arabicPeriod"/>
            </a:pPr>
            <a:endParaRPr lang="en-GB" dirty="0">
              <a:solidFill>
                <a:srgbClr val="000000"/>
              </a:solidFill>
              <a:latin typeface="+mj-lt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GB" dirty="0">
                <a:solidFill>
                  <a:srgbClr val="000000"/>
                </a:solidFill>
                <a:latin typeface="+mj-lt"/>
              </a:rPr>
              <a:t>The sentence is true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GB" dirty="0">
                <a:solidFill>
                  <a:srgbClr val="000000"/>
                </a:solidFill>
                <a:latin typeface="+mj-lt"/>
              </a:rPr>
              <a:t>The sentence is not true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GB" dirty="0">
                <a:solidFill>
                  <a:srgbClr val="000000"/>
                </a:solidFill>
                <a:latin typeface="+mj-lt"/>
              </a:rPr>
              <a:t>We can’t say one way or another</a:t>
            </a:r>
          </a:p>
        </p:txBody>
      </p:sp>
      <p:cxnSp>
        <p:nvCxnSpPr>
          <p:cNvPr id="3" name="Straight Arrow Connector 2"/>
          <p:cNvCxnSpPr>
            <a:stCxn id="6" idx="3"/>
          </p:cNvCxnSpPr>
          <p:nvPr/>
        </p:nvCxnSpPr>
        <p:spPr>
          <a:xfrm flipV="1">
            <a:off x="5426242" y="3200400"/>
            <a:ext cx="745958" cy="957824"/>
          </a:xfrm>
          <a:prstGeom prst="straightConnector1">
            <a:avLst/>
          </a:prstGeom>
          <a:ln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713337-AA15-B242-941D-5291BC82E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9622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 4: Inferences about semi-structured data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09600" y="1417637"/>
          <a:ext cx="4816642" cy="5481175"/>
        </p:xfrm>
        <a:graphic>
          <a:graphicData uri="http://schemas.openxmlformats.org/drawingml/2006/table">
            <a:tbl>
              <a:tblPr/>
              <a:tblGrid>
                <a:gridCol w="24083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83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0889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Dressage</a:t>
                      </a:r>
                      <a:endParaRPr lang="en-US" sz="1600" b="1" dirty="0"/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4164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Highest governing body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International Federation for Equestrian Sports (</a:t>
                      </a:r>
                      <a:r>
                        <a:rPr lang="en-US" sz="1600" b="1" dirty="0">
                          <a:effectLst/>
                        </a:rPr>
                        <a:t>FEI</a:t>
                      </a:r>
                      <a:r>
                        <a:rPr lang="en-US" sz="1600" dirty="0">
                          <a:effectLst/>
                        </a:rPr>
                        <a:t>)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889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</a:rPr>
                        <a:t>Characteristics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Contact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No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4164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Team members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Individual and team at international levels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Mixed gender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Yes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4033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Equipment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Horse, appropriate horse tack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Venue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Arena, indoor or outdoor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0889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Presence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Country or region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effectLst/>
                        </a:rPr>
                        <a:t>Worldwide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Olympic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s-IS" sz="1600" dirty="0">
                          <a:effectLst/>
                        </a:rPr>
                        <a:t>1912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Paralympic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1996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787188" y="1588168"/>
            <a:ext cx="631657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From this table, what can we say about the following sentences?</a:t>
            </a:r>
          </a:p>
          <a:p>
            <a:endParaRPr lang="en-US" dirty="0">
              <a:latin typeface="+mj-lt"/>
            </a:endParaRPr>
          </a:p>
          <a:p>
            <a:pPr marL="342900" indent="-342900">
              <a:buAutoNum type="arabicPeriod"/>
            </a:pPr>
            <a:r>
              <a:rPr lang="en-GB" dirty="0">
                <a:solidFill>
                  <a:srgbClr val="000000"/>
                </a:solidFill>
                <a:latin typeface="+mj-lt"/>
              </a:rPr>
              <a:t>“</a:t>
            </a:r>
            <a:r>
              <a:rPr lang="en-GB" i="1" dirty="0">
                <a:solidFill>
                  <a:srgbClr val="000000"/>
                </a:solidFill>
                <a:latin typeface="+mj-lt"/>
              </a:rPr>
              <a:t>Both men and women compete in the sport of Dressage.”</a:t>
            </a:r>
          </a:p>
          <a:p>
            <a:pPr lvl="1"/>
            <a:endParaRPr lang="en-GB" dirty="0">
              <a:solidFill>
                <a:srgbClr val="000000"/>
              </a:solidFill>
              <a:latin typeface="+mj-lt"/>
            </a:endParaRPr>
          </a:p>
          <a:p>
            <a:pPr marL="800100" lvl="1" indent="-342900">
              <a:buFont typeface="Wingdings" charset="2"/>
              <a:buChar char="ü"/>
            </a:pPr>
            <a:r>
              <a:rPr lang="en-GB" b="1" dirty="0">
                <a:solidFill>
                  <a:schemeClr val="accent1"/>
                </a:solidFill>
                <a:latin typeface="+mj-lt"/>
              </a:rPr>
              <a:t>The sentence is true </a:t>
            </a:r>
          </a:p>
          <a:p>
            <a:pPr marL="800100" lvl="1" indent="-342900">
              <a:buFont typeface="+mj-lt"/>
              <a:buAutoNum type="alphaLcPeriod" startAt="2"/>
            </a:pPr>
            <a:r>
              <a:rPr lang="en-GB" dirty="0">
                <a:solidFill>
                  <a:srgbClr val="000000"/>
                </a:solidFill>
                <a:latin typeface="+mj-lt"/>
              </a:rPr>
              <a:t>The sentence is not true</a:t>
            </a:r>
          </a:p>
          <a:p>
            <a:pPr marL="800100" lvl="1" indent="-342900">
              <a:buFont typeface="+mj-lt"/>
              <a:buAutoNum type="alphaLcPeriod" startAt="2"/>
            </a:pPr>
            <a:r>
              <a:rPr lang="en-GB" dirty="0">
                <a:solidFill>
                  <a:srgbClr val="000000"/>
                </a:solidFill>
                <a:latin typeface="+mj-lt"/>
              </a:rPr>
              <a:t>We can’t say one way or another</a:t>
            </a:r>
          </a:p>
          <a:p>
            <a:pPr marL="342900" indent="-342900">
              <a:buFont typeface="+mj-lt"/>
              <a:buAutoNum type="arabicPeriod"/>
            </a:pPr>
            <a:endParaRPr lang="en-GB" dirty="0">
              <a:solidFill>
                <a:srgbClr val="000000"/>
              </a:solidFill>
              <a:latin typeface="+mj-lt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000000"/>
                </a:solidFill>
                <a:latin typeface="+mj-lt"/>
              </a:rPr>
              <a:t>“FEI governs dressage only in the  U.S.</a:t>
            </a:r>
            <a:r>
              <a:rPr lang="en-GB" i="1" dirty="0">
                <a:solidFill>
                  <a:srgbClr val="000000"/>
                </a:solidFill>
                <a:latin typeface="+mj-lt"/>
              </a:rPr>
              <a:t>”</a:t>
            </a:r>
          </a:p>
          <a:p>
            <a:pPr marL="342900" indent="-342900">
              <a:buFont typeface="+mj-lt"/>
              <a:buAutoNum type="arabicPeriod"/>
            </a:pPr>
            <a:endParaRPr lang="en-GB" dirty="0">
              <a:solidFill>
                <a:srgbClr val="000000"/>
              </a:solidFill>
              <a:latin typeface="+mj-lt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GB" dirty="0">
                <a:solidFill>
                  <a:srgbClr val="000000"/>
                </a:solidFill>
                <a:latin typeface="+mj-lt"/>
              </a:rPr>
              <a:t>The sentence is true</a:t>
            </a:r>
          </a:p>
          <a:p>
            <a:pPr marL="800100" lvl="1" indent="-342900">
              <a:buFont typeface="Wingdings" charset="2"/>
              <a:buChar char="ü"/>
            </a:pPr>
            <a:r>
              <a:rPr lang="en-GB" b="1" dirty="0">
                <a:solidFill>
                  <a:schemeClr val="accent2"/>
                </a:solidFill>
                <a:latin typeface="+mj-lt"/>
              </a:rPr>
              <a:t>The sentence is not true</a:t>
            </a:r>
          </a:p>
          <a:p>
            <a:pPr marL="800100" lvl="1" indent="-342900">
              <a:buFont typeface="+mj-lt"/>
              <a:buAutoNum type="alphaLcPeriod" startAt="3"/>
            </a:pPr>
            <a:r>
              <a:rPr lang="en-GB" dirty="0">
                <a:solidFill>
                  <a:srgbClr val="000000"/>
                </a:solidFill>
                <a:latin typeface="+mj-lt"/>
              </a:rPr>
              <a:t>We can’t say one way or another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426242" y="2141621"/>
            <a:ext cx="782053" cy="1732547"/>
          </a:xfrm>
          <a:prstGeom prst="straightConnector1">
            <a:avLst/>
          </a:prstGeom>
          <a:ln>
            <a:solidFill>
              <a:schemeClr val="accent2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5426242" y="4114800"/>
            <a:ext cx="782053" cy="1888959"/>
          </a:xfrm>
          <a:prstGeom prst="straightConnector1">
            <a:avLst/>
          </a:prstGeom>
          <a:ln>
            <a:solidFill>
              <a:schemeClr val="accent2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208DFF-790B-8A4B-AE3C-5EFD607D3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2419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5400" b="1" dirty="0">
                <a:solidFill>
                  <a:srgbClr val="4472C4"/>
                </a:solidFill>
              </a:rPr>
              <a:t>I</a:t>
            </a:r>
            <a:r>
              <a:rPr lang="en-GB" b="1" dirty="0">
                <a:solidFill>
                  <a:srgbClr val="4472C4"/>
                </a:solidFill>
              </a:rPr>
              <a:t>NFO</a:t>
            </a:r>
            <a:r>
              <a:rPr lang="en-GB" sz="5400" b="1" dirty="0">
                <a:solidFill>
                  <a:srgbClr val="4472C4"/>
                </a:solidFill>
              </a:rPr>
              <a:t>T</a:t>
            </a:r>
            <a:r>
              <a:rPr lang="en-GB" b="1" dirty="0">
                <a:solidFill>
                  <a:srgbClr val="4472C4"/>
                </a:solidFill>
              </a:rPr>
              <a:t>AB</a:t>
            </a:r>
            <a:r>
              <a:rPr lang="en-GB" sz="5400" b="1" dirty="0">
                <a:solidFill>
                  <a:srgbClr val="4472C4"/>
                </a:solidFill>
              </a:rPr>
              <a:t>S</a:t>
            </a:r>
            <a:r>
              <a:rPr lang="en-GB" sz="5400" dirty="0"/>
              <a:t>: A new challenge dataset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lvl="0" indent="0" defTabSz="914400">
              <a:spcBef>
                <a:spcPts val="0"/>
              </a:spcBef>
              <a:buNone/>
            </a:pPr>
            <a:r>
              <a:rPr lang="en-US" sz="2600" b="1" dirty="0">
                <a:solidFill>
                  <a:schemeClr val="accent1"/>
                </a:solidFill>
              </a:rPr>
              <a:t>Goal</a:t>
            </a:r>
            <a:r>
              <a:rPr lang="en-US" sz="2600" dirty="0"/>
              <a:t>: To study reasoning about semi-structured, heterogeneous data</a:t>
            </a:r>
          </a:p>
          <a:p>
            <a:pPr marL="0" lvl="0" indent="0" defTabSz="914400">
              <a:spcBef>
                <a:spcPts val="0"/>
              </a:spcBef>
              <a:buNone/>
            </a:pPr>
            <a:endParaRPr lang="en-US" sz="2600" dirty="0"/>
          </a:p>
          <a:p>
            <a:pPr marL="0" lvl="0" indent="0" defTabSz="914400">
              <a:spcBef>
                <a:spcPts val="0"/>
              </a:spcBef>
              <a:buNone/>
            </a:pPr>
            <a:r>
              <a:rPr lang="en-US" sz="2600" dirty="0"/>
              <a:t>A new dataset styled after natural language inference</a:t>
            </a:r>
          </a:p>
          <a:p>
            <a:pPr marL="690563" lvl="0" indent="-336550" defTabSz="914400">
              <a:spcBef>
                <a:spcPts val="0"/>
              </a:spcBef>
              <a:buFont typeface="Arial" charset="0"/>
              <a:buChar char="•"/>
            </a:pPr>
            <a:r>
              <a:rPr lang="en-US" sz="2600" dirty="0"/>
              <a:t>Premises are </a:t>
            </a:r>
            <a:r>
              <a:rPr lang="en-US" sz="2600" dirty="0" err="1"/>
              <a:t>infoboxes</a:t>
            </a:r>
            <a:endParaRPr lang="en-US" sz="2600" dirty="0"/>
          </a:p>
          <a:p>
            <a:pPr marL="690563" lvl="0" indent="-336550" defTabSz="914400">
              <a:spcBef>
                <a:spcPts val="0"/>
              </a:spcBef>
              <a:buFont typeface="Arial" charset="0"/>
              <a:buChar char="•"/>
            </a:pPr>
            <a:r>
              <a:rPr lang="en-US" sz="2600" dirty="0"/>
              <a:t>Hypotheses are sentences</a:t>
            </a:r>
          </a:p>
          <a:p>
            <a:pPr defTabSz="914400">
              <a:spcBef>
                <a:spcPts val="0"/>
              </a:spcBef>
              <a:buFont typeface="Arial" charset="0"/>
              <a:buChar char="•"/>
            </a:pPr>
            <a:endParaRPr lang="en-US" sz="2600" dirty="0"/>
          </a:p>
          <a:p>
            <a:pPr defTabSz="914400">
              <a:spcBef>
                <a:spcPts val="0"/>
              </a:spcBef>
              <a:buFont typeface="Arial" charset="0"/>
              <a:buChar char="•"/>
            </a:pPr>
            <a:r>
              <a:rPr lang="en-US" sz="2600" dirty="0"/>
              <a:t>Collected using Mechanical Turk</a:t>
            </a:r>
          </a:p>
          <a:p>
            <a:pPr lvl="0" defTabSz="914400">
              <a:spcBef>
                <a:spcPts val="0"/>
              </a:spcBef>
              <a:buFont typeface="Arial" charset="0"/>
              <a:buChar char="•"/>
            </a:pPr>
            <a:endParaRPr lang="en-US" sz="2600" dirty="0"/>
          </a:p>
          <a:p>
            <a:pPr marL="0" lvl="0" indent="0" defTabSz="914400">
              <a:spcBef>
                <a:spcPts val="0"/>
              </a:spcBef>
              <a:buNone/>
            </a:pPr>
            <a:r>
              <a:rPr lang="en-US" sz="2600" b="1" dirty="0">
                <a:solidFill>
                  <a:schemeClr val="accent1"/>
                </a:solidFill>
              </a:rPr>
              <a:t>The task</a:t>
            </a:r>
            <a:r>
              <a:rPr lang="en-US" sz="2600" dirty="0"/>
              <a:t>: Decide whether the hypothesis is true (</a:t>
            </a:r>
            <a:r>
              <a:rPr lang="en-US" sz="2600" dirty="0">
                <a:solidFill>
                  <a:schemeClr val="accent1"/>
                </a:solidFill>
              </a:rPr>
              <a:t>entailed</a:t>
            </a:r>
            <a:r>
              <a:rPr lang="en-US" sz="2600" dirty="0"/>
              <a:t>), false (</a:t>
            </a:r>
            <a:r>
              <a:rPr lang="en-US" sz="2600" dirty="0">
                <a:solidFill>
                  <a:schemeClr val="accent2"/>
                </a:solidFill>
              </a:rPr>
              <a:t>contradicted</a:t>
            </a:r>
            <a:r>
              <a:rPr lang="en-US" sz="2600" dirty="0"/>
              <a:t>) or undetermined (</a:t>
            </a:r>
            <a:r>
              <a:rPr lang="en-US" sz="2600" dirty="0">
                <a:solidFill>
                  <a:schemeClr val="accent4"/>
                </a:solidFill>
              </a:rPr>
              <a:t>neutral</a:t>
            </a:r>
            <a:r>
              <a:rPr lang="en-US" sz="2600" dirty="0"/>
              <a:t>) given a premise table</a:t>
            </a:r>
          </a:p>
          <a:p>
            <a:pPr marL="0" lvl="0" indent="0" defTabSz="914400">
              <a:spcBef>
                <a:spcPts val="0"/>
              </a:spcBef>
              <a:buNone/>
            </a:pPr>
            <a:endParaRPr lang="en-US" sz="2600" dirty="0"/>
          </a:p>
        </p:txBody>
      </p:sp>
      <p:sp>
        <p:nvSpPr>
          <p:cNvPr id="3" name="Rectangle 2"/>
          <p:cNvSpPr/>
          <p:nvPr/>
        </p:nvSpPr>
        <p:spPr>
          <a:xfrm>
            <a:off x="332874" y="6126164"/>
            <a:ext cx="112495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InfoTabS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: Inference on Tables as Semi-structured Data. </a:t>
            </a:r>
          </a:p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	Vivek Gupta, 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Pegah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Nokhiz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Maitrey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Mehta and Vivek Srikumar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. ACL, 2020.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56BD93-2F5F-D242-AAFC-E97F8E97C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15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3376BF-EF6F-C34E-871E-008CEA30BBAF}"/>
              </a:ext>
            </a:extLst>
          </p:cNvPr>
          <p:cNvSpPr/>
          <p:nvPr/>
        </p:nvSpPr>
        <p:spPr>
          <a:xfrm>
            <a:off x="3708476" y="1169959"/>
            <a:ext cx="73954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+mj-lt"/>
              </a:rPr>
              <a:t>Browse the data and download it here: </a:t>
            </a:r>
            <a:r>
              <a:rPr lang="en-GB" sz="2000" dirty="0">
                <a:solidFill>
                  <a:schemeClr val="accent1"/>
                </a:solidFill>
                <a:latin typeface="+mj-lt"/>
              </a:rPr>
              <a:t>https://infotabs.github.io</a:t>
            </a:r>
          </a:p>
        </p:txBody>
      </p:sp>
    </p:spTree>
    <p:extLst>
      <p:ext uri="{BB962C8B-B14F-4D97-AF65-F5344CB8AC3E}">
        <p14:creationId xmlns:p14="http://schemas.microsoft.com/office/powerpoint/2010/main" val="1309131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Evaluating on a single test set is not enough</a:t>
            </a:r>
          </a:p>
        </p:txBody>
      </p:sp>
      <p:sp>
        <p:nvSpPr>
          <p:cNvPr id="150" name="Google Shape;150;p25"/>
          <p:cNvSpPr txBox="1"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/>
              <a:t>Models may learn “easy” heuristics using artifacts</a:t>
            </a:r>
          </a:p>
          <a:p>
            <a:pPr marL="0" indent="0">
              <a:buNone/>
            </a:pPr>
            <a:r>
              <a:rPr lang="en-GB" sz="2800" dirty="0"/>
              <a:t>Multiple test sets (of similar sizes) with controlled differences</a:t>
            </a:r>
          </a:p>
          <a:p>
            <a:endParaRPr lang="en-GB" sz="2800" dirty="0"/>
          </a:p>
        </p:txBody>
      </p:sp>
      <p:graphicFrame>
        <p:nvGraphicFramePr>
          <p:cNvPr id="151" name="Google Shape;151;p25"/>
          <p:cNvGraphicFramePr/>
          <p:nvPr>
            <p:extLst>
              <p:ext uri="{D42A27DB-BD31-4B8C-83A1-F6EECF244321}">
                <p14:modId xmlns:p14="http://schemas.microsoft.com/office/powerpoint/2010/main" val="3733951639"/>
              </p:ext>
            </p:extLst>
          </p:nvPr>
        </p:nvGraphicFramePr>
        <p:xfrm>
          <a:off x="1431010" y="2547718"/>
          <a:ext cx="9329979" cy="3080060"/>
        </p:xfrm>
        <a:graphic>
          <a:graphicData uri="http://schemas.openxmlformats.org/drawingml/2006/table">
            <a:tbl>
              <a:tblPr firstCol="1">
                <a:tableStyleId>{2D5ABB26-0587-4C30-8999-92F81FD0307C}</a:tableStyleId>
              </a:tblPr>
              <a:tblGrid>
                <a:gridCol w="1025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046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800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200" dirty="0">
                          <a:solidFill>
                            <a:schemeClr val="accent1"/>
                          </a:solidFill>
                          <a:latin typeface="+mj-lt"/>
                        </a:rPr>
                        <a:t>𝛼</a:t>
                      </a:r>
                      <a:r>
                        <a:rPr lang="en-GB" sz="2400" dirty="0">
                          <a:solidFill>
                            <a:schemeClr val="accent1"/>
                          </a:solidFill>
                          <a:latin typeface="+mj-lt"/>
                        </a:rPr>
                        <a:t>1</a:t>
                      </a:r>
                      <a:endParaRPr sz="3200" dirty="0">
                        <a:solidFill>
                          <a:schemeClr val="accent1"/>
                        </a:solidFill>
                        <a:latin typeface="+mj-lt"/>
                      </a:endParaRPr>
                    </a:p>
                  </a:txBody>
                  <a:tcPr marL="121900" marR="121900" marT="121900" marB="12190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latin typeface="+mj-lt"/>
                        </a:rPr>
                        <a:t>Similar lexical</a:t>
                      </a:r>
                      <a:r>
                        <a:rPr lang="en-GB" sz="2400" baseline="0" dirty="0">
                          <a:latin typeface="+mj-lt"/>
                        </a:rPr>
                        <a:t> makeup and domains </a:t>
                      </a:r>
                      <a:r>
                        <a:rPr lang="en-GB" sz="2400" dirty="0">
                          <a:latin typeface="+mj-lt"/>
                        </a:rPr>
                        <a:t>as the training data.</a:t>
                      </a:r>
                      <a:endParaRPr sz="2400" dirty="0">
                        <a:latin typeface="+mj-lt"/>
                      </a:endParaRPr>
                    </a:p>
                  </a:txBody>
                  <a:tcPr marL="121900" marR="121900" marT="121900" marB="12190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0036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200" dirty="0">
                          <a:solidFill>
                            <a:schemeClr val="accent1"/>
                          </a:solidFill>
                          <a:latin typeface="+mj-lt"/>
                        </a:rPr>
                        <a:t>𝛼</a:t>
                      </a:r>
                      <a:r>
                        <a:rPr lang="en-GB" sz="2400" dirty="0">
                          <a:solidFill>
                            <a:schemeClr val="accent1"/>
                          </a:solidFill>
                          <a:latin typeface="+mj-lt"/>
                        </a:rPr>
                        <a:t>2</a:t>
                      </a:r>
                      <a:endParaRPr sz="2400" dirty="0">
                        <a:solidFill>
                          <a:schemeClr val="accent1"/>
                        </a:solidFill>
                        <a:latin typeface="+mj-lt"/>
                      </a:endParaRPr>
                    </a:p>
                  </a:txBody>
                  <a:tcPr marL="121900" marR="121900" marT="121900" marB="12190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latin typeface="+mj-lt"/>
                        </a:rPr>
                        <a:t>Hypotheses from similar domains as </a:t>
                      </a:r>
                      <a:r>
                        <a:rPr lang="en-GB" sz="3200" dirty="0">
                          <a:latin typeface="+mj-lt"/>
                        </a:rPr>
                        <a:t>𝛼</a:t>
                      </a:r>
                      <a:r>
                        <a:rPr lang="en-GB" sz="2400" dirty="0">
                          <a:latin typeface="+mj-lt"/>
                        </a:rPr>
                        <a:t>1, but with controlled lexical changes:</a:t>
                      </a:r>
                      <a:r>
                        <a:rPr lang="en-GB" sz="2400" baseline="0" dirty="0">
                          <a:latin typeface="+mj-lt"/>
                        </a:rPr>
                        <a:t> </a:t>
                      </a:r>
                      <a:r>
                        <a:rPr lang="en-GB" sz="2400" dirty="0">
                          <a:latin typeface="+mj-lt"/>
                        </a:rPr>
                        <a:t>entails become contradicts and vice-versa. </a:t>
                      </a:r>
                      <a:endParaRPr sz="2400" dirty="0">
                        <a:latin typeface="+mj-lt"/>
                      </a:endParaRPr>
                    </a:p>
                  </a:txBody>
                  <a:tcPr marL="121900" marR="121900" marT="121900" marB="1219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00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200" dirty="0">
                          <a:solidFill>
                            <a:schemeClr val="accent1"/>
                          </a:solidFill>
                          <a:latin typeface="+mj-lt"/>
                        </a:rPr>
                        <a:t>𝛼</a:t>
                      </a:r>
                      <a:r>
                        <a:rPr lang="en-GB" sz="2400" dirty="0">
                          <a:solidFill>
                            <a:schemeClr val="accent1"/>
                          </a:solidFill>
                          <a:latin typeface="+mj-lt"/>
                        </a:rPr>
                        <a:t>3</a:t>
                      </a:r>
                      <a:endParaRPr sz="3200" dirty="0">
                        <a:solidFill>
                          <a:schemeClr val="accent1"/>
                        </a:solidFill>
                        <a:latin typeface="+mj-lt"/>
                      </a:endParaRPr>
                    </a:p>
                  </a:txBody>
                  <a:tcPr marL="121900" marR="121900" marT="121900" marB="12190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latin typeface="+mj-lt"/>
                        </a:rPr>
                        <a:t>Different domains from the training data</a:t>
                      </a:r>
                      <a:endParaRPr sz="2400" dirty="0">
                        <a:latin typeface="+mj-lt"/>
                      </a:endParaRPr>
                    </a:p>
                  </a:txBody>
                  <a:tcPr marL="121900" marR="121900" marT="121900" marB="12190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796484-AD09-084A-9041-9B16E20CB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16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FABDC2C-F444-AB48-8EFF-325B410BCDE1}"/>
              </a:ext>
            </a:extLst>
          </p:cNvPr>
          <p:cNvSpPr/>
          <p:nvPr/>
        </p:nvSpPr>
        <p:spPr>
          <a:xfrm>
            <a:off x="1875244" y="5627778"/>
            <a:ext cx="74661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atin typeface="+mj-lt"/>
              </a:rPr>
              <a:t>Models seem to learn superficial input-output correlations</a:t>
            </a:r>
          </a:p>
          <a:p>
            <a:pPr lvl="1"/>
            <a:r>
              <a:rPr lang="en-GB" sz="2400" dirty="0">
                <a:latin typeface="+mj-lt"/>
              </a:rPr>
              <a:t>Performance drops from </a:t>
            </a:r>
            <a:r>
              <a:rPr lang="en-GB" sz="2400" dirty="0">
                <a:solidFill>
                  <a:schemeClr val="accent1"/>
                </a:solidFill>
              </a:rPr>
              <a:t>𝛼1</a:t>
            </a:r>
            <a:r>
              <a:rPr lang="en-GB" sz="2400" dirty="0">
                <a:latin typeface="+mj-lt"/>
              </a:rPr>
              <a:t> to </a:t>
            </a:r>
            <a:r>
              <a:rPr lang="en-GB" sz="2400" dirty="0">
                <a:solidFill>
                  <a:schemeClr val="accent1"/>
                </a:solidFill>
              </a:rPr>
              <a:t>𝛼2</a:t>
            </a:r>
            <a:r>
              <a:rPr lang="en-GB" sz="2400" dirty="0">
                <a:latin typeface="+mj-lt"/>
              </a:rPr>
              <a:t>, </a:t>
            </a:r>
            <a:r>
              <a:rPr lang="en-GB" sz="2400" dirty="0">
                <a:solidFill>
                  <a:schemeClr val="accent1"/>
                </a:solidFill>
              </a:rPr>
              <a:t>𝛼3</a:t>
            </a:r>
            <a:endParaRPr lang="en-GB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664799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Are we modeling problems in their full richness?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>
                <a:solidFill>
                  <a:schemeClr val="accent2"/>
                </a:solidFill>
              </a:rPr>
              <a:t>Or: are we modeling for benchmark test sets?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i="1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en-US" sz="2800" b="1" dirty="0">
                <a:solidFill>
                  <a:schemeClr val="accent1"/>
                </a:solidFill>
              </a:rPr>
              <a:t>Challenge</a:t>
            </a:r>
            <a:r>
              <a:rPr lang="en-US" sz="2800" dirty="0"/>
              <a:t>: Modeling strategies that depend on or expose a theory </a:t>
            </a:r>
          </a:p>
          <a:p>
            <a:pPr marL="457200" lvl="1" indent="0">
              <a:buNone/>
            </a:pPr>
            <a:r>
              <a:rPr lang="en-US" sz="2400" dirty="0"/>
              <a:t>	(or at least assume the existence of a theory)</a:t>
            </a:r>
          </a:p>
          <a:p>
            <a:pPr marL="914400" lvl="1" indent="-514350"/>
            <a:endParaRPr lang="en-US" sz="2400" dirty="0"/>
          </a:p>
          <a:p>
            <a:pPr marL="914400" lvl="1" indent="-514350"/>
            <a:r>
              <a:rPr lang="en-US" sz="2400" dirty="0"/>
              <a:t>Otherwise, we are just guessing equations involving high dimensional spaces, without understanding what they mean</a:t>
            </a:r>
          </a:p>
          <a:p>
            <a:pPr marL="914400" lvl="1" indent="-514350"/>
            <a:endParaRPr lang="en-US" sz="2400" dirty="0"/>
          </a:p>
          <a:p>
            <a:pPr marL="914400" lvl="1" indent="-514350"/>
            <a:r>
              <a:rPr lang="en-US" sz="2400" dirty="0"/>
              <a:t>Thales, versus a modern understanding of eclipses</a:t>
            </a:r>
          </a:p>
          <a:p>
            <a:pPr marL="1257300" lvl="3" indent="0">
              <a:buNone/>
            </a:pPr>
            <a:r>
              <a:rPr lang="en-US" sz="1800" dirty="0"/>
              <a:t>Precise predictions via curve fitting versus a philosophy of the underlying phenomenon</a:t>
            </a:r>
          </a:p>
          <a:p>
            <a:pPr marL="914400" lvl="1" indent="-514350"/>
            <a:endParaRPr lang="en-US" sz="2400" dirty="0"/>
          </a:p>
          <a:p>
            <a:pPr marL="514350" indent="-514350"/>
            <a:endParaRPr lang="en-US" sz="2800" dirty="0"/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i="1" dirty="0">
              <a:solidFill>
                <a:schemeClr val="accent2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76DB9D-25E9-4049-A158-354BEB24A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5800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Learning from </a:t>
            </a:r>
            <a:r>
              <a:rPr lang="en-US" strike="sngStrike">
                <a:solidFill>
                  <a:schemeClr val="accent2"/>
                </a:solidFill>
              </a:rPr>
              <a:t>examples</a:t>
            </a:r>
            <a:endParaRPr lang="en-US" strike="sngStrike" dirty="0">
              <a:solidFill>
                <a:schemeClr val="accent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99329" y="3963904"/>
            <a:ext cx="24248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latin typeface="+mj-lt"/>
              </a:rPr>
              <a:t>knowledge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F7B124-636D-BD4F-A5AD-245499D0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323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Does successful prediction imply understanding?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CAD58F-1E06-3845-ACD8-C5998B830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3620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</a:t>
            </a:r>
            <a:r>
              <a:rPr lang="en-US" strike="sngStrik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can augment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/>
              <a:t>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Good datasets are not easy to make</a:t>
            </a:r>
          </a:p>
          <a:p>
            <a:pPr lvl="1"/>
            <a:r>
              <a:rPr lang="en-US" sz="2400" dirty="0"/>
              <a:t>Takes time, costs money</a:t>
            </a:r>
          </a:p>
          <a:p>
            <a:endParaRPr lang="en-US" sz="2800" dirty="0"/>
          </a:p>
          <a:p>
            <a:r>
              <a:rPr lang="en-US" sz="2800" dirty="0"/>
              <a:t>Easy to write rules about model behavior</a:t>
            </a:r>
            <a:r>
              <a:rPr lang="en-US" sz="2400" dirty="0"/>
              <a:t> or their internal beliefs</a:t>
            </a:r>
          </a:p>
          <a:p>
            <a:pPr lvl="1"/>
            <a:r>
              <a:rPr lang="en-US" sz="2400" dirty="0"/>
              <a:t>Statements in </a:t>
            </a:r>
            <a:r>
              <a:rPr lang="en-US" sz="2400" dirty="0">
                <a:solidFill>
                  <a:schemeClr val="accent1"/>
                </a:solidFill>
              </a:rPr>
              <a:t>logic </a:t>
            </a:r>
            <a:r>
              <a:rPr lang="en-US" sz="2400" dirty="0"/>
              <a:t>that express invariants or inference rules</a:t>
            </a:r>
          </a:p>
          <a:p>
            <a:pPr lvl="1"/>
            <a:r>
              <a:rPr lang="en-US" sz="2400" dirty="0"/>
              <a:t>Often universally quantified statements</a:t>
            </a:r>
          </a:p>
        </p:txBody>
      </p:sp>
      <p:sp>
        <p:nvSpPr>
          <p:cNvPr id="5" name="Rectangle 4"/>
          <p:cNvSpPr/>
          <p:nvPr/>
        </p:nvSpPr>
        <p:spPr>
          <a:xfrm>
            <a:off x="1822956" y="4799970"/>
            <a:ext cx="748364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b="1" dirty="0">
                <a:latin typeface="+mj-lt"/>
              </a:rPr>
              <a:t>Example</a:t>
            </a:r>
            <a:r>
              <a:rPr lang="en-US" dirty="0"/>
              <a:t>: </a:t>
            </a:r>
          </a:p>
          <a:p>
            <a:pPr marL="344488" lvl="1"/>
            <a:r>
              <a:rPr lang="en-US" dirty="0"/>
              <a:t>“</a:t>
            </a:r>
            <a:r>
              <a:rPr lang="en-US" sz="2000" dirty="0">
                <a:latin typeface="Courier" charset="0"/>
                <a:ea typeface="Courier" charset="0"/>
                <a:cs typeface="Courier" charset="0"/>
              </a:rPr>
              <a:t>If two sentences have no aligned words, they can not </a:t>
            </a:r>
            <a:r>
              <a:rPr lang="en-US" sz="2000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entail</a:t>
            </a:r>
            <a:r>
              <a:rPr lang="en-US" sz="2000" dirty="0">
                <a:latin typeface="Courier" charset="0"/>
                <a:ea typeface="Courier" charset="0"/>
                <a:cs typeface="Courier" charset="0"/>
              </a:rPr>
              <a:t> or </a:t>
            </a:r>
            <a:r>
              <a:rPr lang="en-US" sz="2000" dirty="0">
                <a:solidFill>
                  <a:schemeClr val="accent2"/>
                </a:solidFill>
                <a:latin typeface="Courier" charset="0"/>
                <a:ea typeface="Courier" charset="0"/>
                <a:cs typeface="Courier" charset="0"/>
              </a:rPr>
              <a:t>contradict </a:t>
            </a:r>
            <a:r>
              <a:rPr lang="en-US" sz="2000" dirty="0">
                <a:latin typeface="Courier" charset="0"/>
                <a:ea typeface="Courier" charset="0"/>
                <a:cs typeface="Courier" charset="0"/>
              </a:rPr>
              <a:t>each other.</a:t>
            </a:r>
            <a:r>
              <a:rPr lang="en-US" dirty="0"/>
              <a:t>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CB96A0-7C27-3140-912F-E7909334907B}"/>
              </a:ext>
            </a:extLst>
          </p:cNvPr>
          <p:cNvSpPr txBox="1"/>
          <p:nvPr/>
        </p:nvSpPr>
        <p:spPr>
          <a:xfrm>
            <a:off x="4291873" y="51435"/>
            <a:ext cx="5277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>
                <a:solidFill>
                  <a:schemeClr val="accent1"/>
                </a:solidFill>
                <a:latin typeface="+mj-lt"/>
              </a:rPr>
              <a:t>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FB4B0-BE24-9441-8FEB-894ABF8FC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404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739746" y="1919016"/>
            <a:ext cx="5705857" cy="2989770"/>
            <a:chOff x="318183" y="2706624"/>
            <a:chExt cx="5705857" cy="2989770"/>
          </a:xfrm>
        </p:grpSpPr>
        <p:sp>
          <p:nvSpPr>
            <p:cNvPr id="22" name="Rectangle 21"/>
            <p:cNvSpPr/>
            <p:nvPr/>
          </p:nvSpPr>
          <p:spPr>
            <a:xfrm>
              <a:off x="318183" y="2706624"/>
              <a:ext cx="5705857" cy="2989770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57199" y="4407408"/>
              <a:ext cx="219455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Augmenting neural networks with logic (ACL 2019)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402761" y="4407408"/>
              <a:ext cx="262127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Logic-based loss design (EMNLP 2019, </a:t>
              </a:r>
            </a:p>
            <a:p>
              <a:r>
                <a:rPr lang="en-US" sz="2000" dirty="0">
                  <a:latin typeface="+mj-lt"/>
                </a:rPr>
                <a:t>ACL 2020)</a:t>
              </a:r>
            </a:p>
          </p:txBody>
        </p:sp>
      </p:grp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Where can knowledge be involved?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878762" y="2266488"/>
            <a:ext cx="8332039" cy="987552"/>
            <a:chOff x="457199" y="3054096"/>
            <a:chExt cx="8332039" cy="987552"/>
          </a:xfrm>
        </p:grpSpPr>
        <p:sp>
          <p:nvSpPr>
            <p:cNvPr id="13" name="Rectangle 12"/>
            <p:cNvSpPr/>
            <p:nvPr/>
          </p:nvSpPr>
          <p:spPr>
            <a:xfrm>
              <a:off x="457199" y="3054096"/>
              <a:ext cx="2338477" cy="987552"/>
            </a:xfrm>
            <a:prstGeom prst="rect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+mj-lt"/>
                </a:rPr>
                <a:t>Model design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402761" y="3054096"/>
              <a:ext cx="2338477" cy="987552"/>
            </a:xfrm>
            <a:prstGeom prst="rect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+mj-lt"/>
                </a:rPr>
                <a:t>Loss function design </a:t>
              </a:r>
              <a:r>
                <a:rPr lang="en-US" sz="2000">
                  <a:latin typeface="+mj-lt"/>
                </a:rPr>
                <a:t>&amp; training</a:t>
              </a:r>
              <a:endParaRPr lang="en-US" sz="2000" dirty="0">
                <a:latin typeface="+mj-lt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450761" y="3054096"/>
              <a:ext cx="2338477" cy="987552"/>
            </a:xfrm>
            <a:prstGeom prst="rect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+mj-lt"/>
                </a:rPr>
                <a:t>Enforce congruent predictions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7605953" y="3655153"/>
            <a:ext cx="307609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Structured prediction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>
              <a:latin typeface="+mj-lt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latin typeface="+mj-lt"/>
              </a:rPr>
              <a:t>Can be difficult to train due to discreteness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>
              <a:latin typeface="+mj-lt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latin typeface="+mj-lt"/>
              </a:rPr>
              <a:t>Computational expense for each prediction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66044" y="4908786"/>
            <a:ext cx="17023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+mj-lt"/>
              </a:rPr>
              <a:t>This talk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D5479D-C283-BF46-9E35-19C8B9F03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85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Neural </a:t>
            </a:r>
            <a:r>
              <a:rPr lang="en-US"/>
              <a:t>n</a:t>
            </a:r>
            <a:r>
              <a:rPr lang="en"/>
              <a:t>etwork</a:t>
            </a:r>
            <a:r>
              <a:rPr lang="en-US"/>
              <a:t> land</a:t>
            </a:r>
            <a:r>
              <a:rPr lang="en"/>
              <a:t> vs. Logic</a:t>
            </a:r>
            <a:r>
              <a:rPr lang="en-US"/>
              <a:t> land</a:t>
            </a:r>
            <a:endParaRPr dirty="0"/>
          </a:p>
        </p:txBody>
      </p:sp>
      <p:sp>
        <p:nvSpPr>
          <p:cNvPr id="113" name="Google Shape;113;p17"/>
          <p:cNvSpPr txBox="1">
            <a:spLocks noGrp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15875" indent="0">
              <a:buNone/>
            </a:pPr>
            <a:r>
              <a:rPr lang="en" b="1" dirty="0"/>
              <a:t>Neural Networks</a:t>
            </a:r>
            <a:endParaRPr lang="en-US" b="1" dirty="0"/>
          </a:p>
          <a:p>
            <a:pPr marL="15875" indent="0">
              <a:buNone/>
            </a:pPr>
            <a:r>
              <a:rPr lang="en-US" dirty="0">
                <a:solidFill>
                  <a:schemeClr val="accent1"/>
                </a:solidFill>
              </a:rPr>
              <a:t>✓</a:t>
            </a:r>
            <a:r>
              <a:rPr lang="en" dirty="0">
                <a:solidFill>
                  <a:schemeClr val="accent1"/>
                </a:solidFill>
              </a:rPr>
              <a:t>Differentiable </a:t>
            </a:r>
            <a:r>
              <a:rPr lang="en-US" dirty="0">
                <a:solidFill>
                  <a:schemeClr val="accent1"/>
                </a:solidFill>
              </a:rPr>
              <a:t>compute, easy to use</a:t>
            </a:r>
            <a:endParaRPr dirty="0">
              <a:solidFill>
                <a:schemeClr val="accent1"/>
              </a:solidFill>
            </a:endParaRPr>
          </a:p>
          <a:p>
            <a:pPr marL="15875" indent="0">
              <a:spcBef>
                <a:spcPts val="1600"/>
              </a:spcBef>
              <a:buSzPts val="1800"/>
              <a:buNone/>
            </a:pPr>
            <a:endParaRPr lang="en-US" dirty="0">
              <a:solidFill>
                <a:schemeClr val="accent2"/>
              </a:solidFill>
            </a:endParaRPr>
          </a:p>
          <a:p>
            <a:pPr marL="15875" indent="0">
              <a:spcBef>
                <a:spcPts val="1600"/>
              </a:spcBef>
              <a:buSzPts val="1800"/>
              <a:buNone/>
            </a:pPr>
            <a:r>
              <a:rPr lang="en-US" dirty="0">
                <a:solidFill>
                  <a:schemeClr val="accent2"/>
                </a:solidFill>
              </a:rPr>
              <a:t>✗ </a:t>
            </a:r>
            <a:r>
              <a:rPr lang="en" dirty="0">
                <a:solidFill>
                  <a:schemeClr val="accent2"/>
                </a:solidFill>
              </a:rPr>
              <a:t>Hard to supervise except </a:t>
            </a:r>
            <a:r>
              <a:rPr lang="en-US" dirty="0">
                <a:solidFill>
                  <a:schemeClr val="accent2"/>
                </a:solidFill>
              </a:rPr>
              <a:t>via </a:t>
            </a:r>
            <a:r>
              <a:rPr lang="en" dirty="0">
                <a:solidFill>
                  <a:schemeClr val="accent2"/>
                </a:solidFill>
              </a:rPr>
              <a:t>labeled examples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114" name="Google Shape;114;p17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15875" indent="-15875">
              <a:buNone/>
            </a:pPr>
            <a:r>
              <a:rPr lang="en" b="1" dirty="0"/>
              <a:t>First-order logic </a:t>
            </a:r>
            <a:endParaRPr lang="en-US" dirty="0"/>
          </a:p>
          <a:p>
            <a:pPr marL="15875" indent="-15875">
              <a:buNone/>
            </a:pPr>
            <a:r>
              <a:rPr lang="en-US" dirty="0">
                <a:solidFill>
                  <a:schemeClr val="accent2"/>
                </a:solidFill>
              </a:rPr>
              <a:t>✗ Not differentiable, hard to use with today’s best infrastructure</a:t>
            </a:r>
          </a:p>
          <a:p>
            <a:pPr marL="15875" indent="-15875">
              <a:spcBef>
                <a:spcPts val="1600"/>
              </a:spcBef>
              <a:buSzPts val="1800"/>
              <a:buNone/>
            </a:pPr>
            <a:endParaRPr lang="en-US" dirty="0"/>
          </a:p>
          <a:p>
            <a:pPr marL="15875" indent="-15875">
              <a:spcBef>
                <a:spcPts val="1600"/>
              </a:spcBef>
              <a:buSzPts val="1800"/>
              <a:buNone/>
            </a:pPr>
            <a:r>
              <a:rPr lang="en-US" dirty="0">
                <a:solidFill>
                  <a:schemeClr val="accent1"/>
                </a:solidFill>
              </a:rPr>
              <a:t>✓ </a:t>
            </a:r>
            <a:r>
              <a:rPr lang="en" dirty="0">
                <a:solidFill>
                  <a:schemeClr val="accent1"/>
                </a:solidFill>
              </a:rPr>
              <a:t>Expressive and easy to state for domain experts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endParaRPr dirty="0">
              <a:solidFill>
                <a:schemeClr val="accent1"/>
              </a:solidFill>
            </a:endParaRPr>
          </a:p>
          <a:p>
            <a:pPr marL="15875" indent="-15875">
              <a:spcBef>
                <a:spcPts val="1600"/>
              </a:spcBef>
              <a:buNone/>
            </a:pPr>
            <a:endParaRPr dirty="0"/>
          </a:p>
          <a:p>
            <a:pPr marL="15875" indent="-15875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116" name="Google Shape;116;p17"/>
          <p:cNvSpPr txBox="1"/>
          <p:nvPr/>
        </p:nvSpPr>
        <p:spPr>
          <a:xfrm>
            <a:off x="3616266" y="5544107"/>
            <a:ext cx="4959469" cy="69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400">
                <a:latin typeface="+mj-lt"/>
                <a:ea typeface="Roboto"/>
                <a:cs typeface="Roboto"/>
                <a:sym typeface="Roboto"/>
              </a:rPr>
              <a:t>What we want: </a:t>
            </a:r>
            <a:r>
              <a:rPr lang="en" sz="3200" b="1">
                <a:latin typeface="+mj-lt"/>
                <a:ea typeface="Roboto"/>
                <a:cs typeface="Roboto"/>
                <a:sym typeface="Roboto"/>
              </a:rPr>
              <a:t>Best of both</a:t>
            </a:r>
            <a:r>
              <a:rPr lang="en" sz="2400" b="1">
                <a:latin typeface="+mj-lt"/>
                <a:ea typeface="Roboto"/>
                <a:cs typeface="Roboto"/>
                <a:sym typeface="Roboto"/>
              </a:rPr>
              <a:t>!</a:t>
            </a:r>
            <a:endParaRPr sz="2400" b="1" dirty="0"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B6324F-34EE-E149-B2B3-846F65195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4499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 txBox="1"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Three challenges facing logic in neural network land</a:t>
            </a:r>
            <a:endParaRPr lang="en" dirty="0"/>
          </a:p>
        </p:txBody>
      </p:sp>
      <p:sp>
        <p:nvSpPr>
          <p:cNvPr id="126" name="Google Shape;126;p18"/>
          <p:cNvSpPr txBox="1"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Bridging </a:t>
            </a:r>
            <a:r>
              <a:rPr lang="en" dirty="0"/>
              <a:t> predicates in rules with neural networks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Making </a:t>
            </a:r>
            <a:r>
              <a:rPr lang="en" dirty="0"/>
              <a:t>logic differentiable</a:t>
            </a:r>
            <a:endParaRPr lang="en-US" dirty="0"/>
          </a:p>
          <a:p>
            <a:pPr marL="800100" lvl="2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Answer: Use a t-norm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Using differentiable logic</a:t>
            </a:r>
            <a:endParaRPr lang="en" dirty="0"/>
          </a:p>
        </p:txBody>
      </p:sp>
      <p:sp>
        <p:nvSpPr>
          <p:cNvPr id="127" name="Google Shape;127;p18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uk-UA" smtClean="0"/>
              <a:pPr/>
              <a:t>22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27017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Predicates in neural networks</a:t>
            </a:r>
          </a:p>
        </p:txBody>
      </p:sp>
      <p:sp>
        <p:nvSpPr>
          <p:cNvPr id="85" name="Rectangle 84"/>
          <p:cNvSpPr/>
          <p:nvPr/>
        </p:nvSpPr>
        <p:spPr>
          <a:xfrm>
            <a:off x="2131123" y="2932887"/>
            <a:ext cx="7929755" cy="954107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dirty="0">
                <a:latin typeface="+mj-lt"/>
              </a:rPr>
              <a:t>All neural networks expose </a:t>
            </a:r>
            <a:r>
              <a:rPr lang="en-US" sz="2800" i="1" dirty="0">
                <a:solidFill>
                  <a:schemeClr val="accent1"/>
                </a:solidFill>
                <a:latin typeface="+mj-lt"/>
              </a:rPr>
              <a:t>interfaces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800" dirty="0">
                <a:latin typeface="+mj-lt"/>
              </a:rPr>
              <a:t>in the form of nodes that have externally defined meaning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97197" y="4080124"/>
            <a:ext cx="7910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Let’s use a natural language inference example to illustrate this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08F05B-253B-CB4E-A0F3-8BD8CACDB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4987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Predicates in neural networks</a:t>
            </a:r>
          </a:p>
        </p:txBody>
      </p:sp>
      <p:grpSp>
        <p:nvGrpSpPr>
          <p:cNvPr id="74" name="Group 73"/>
          <p:cNvGrpSpPr/>
          <p:nvPr/>
        </p:nvGrpSpPr>
        <p:grpSpPr>
          <a:xfrm>
            <a:off x="2309372" y="2434182"/>
            <a:ext cx="4950061" cy="2802652"/>
            <a:chOff x="841248" y="2523744"/>
            <a:chExt cx="4950061" cy="2802652"/>
          </a:xfrm>
        </p:grpSpPr>
        <p:sp>
          <p:nvSpPr>
            <p:cNvPr id="50" name="Rectangle 49"/>
            <p:cNvSpPr/>
            <p:nvPr/>
          </p:nvSpPr>
          <p:spPr>
            <a:xfrm>
              <a:off x="841248" y="2523744"/>
              <a:ext cx="3194304" cy="2802652"/>
            </a:xfrm>
            <a:prstGeom prst="rect">
              <a:avLst/>
            </a:prstGeom>
            <a:solidFill>
              <a:schemeClr val="bg1">
                <a:lumMod val="25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+mj-lt"/>
                </a:rPr>
                <a:t>A neural network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084064" y="3740404"/>
              <a:ext cx="707245" cy="36933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>
                  <a:latin typeface="+mj-lt"/>
                </a:rPr>
                <a:t>Entail</a:t>
              </a:r>
            </a:p>
          </p:txBody>
        </p:sp>
        <p:cxnSp>
          <p:nvCxnSpPr>
            <p:cNvPr id="53" name="Straight Arrow Connector 52"/>
            <p:cNvCxnSpPr>
              <a:stCxn id="50" idx="3"/>
              <a:endCxn id="51" idx="1"/>
            </p:cNvCxnSpPr>
            <p:nvPr/>
          </p:nvCxnSpPr>
          <p:spPr>
            <a:xfrm>
              <a:off x="4035552" y="3925070"/>
              <a:ext cx="1048512" cy="0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4142720" y="3517662"/>
              <a:ext cx="8452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Predict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2212661" y="1701708"/>
            <a:ext cx="38274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+mj-lt"/>
              </a:rPr>
              <a:t>John is on a train to Berlin. 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192557" y="1329290"/>
            <a:ext cx="938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+mj-lt"/>
              </a:rPr>
              <a:t>Premise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2212662" y="5562507"/>
            <a:ext cx="3742795" cy="882192"/>
            <a:chOff x="744538" y="5652069"/>
            <a:chExt cx="3742795" cy="882192"/>
          </a:xfrm>
        </p:grpSpPr>
        <p:sp>
          <p:nvSpPr>
            <p:cNvPr id="6" name="Rectangle 5"/>
            <p:cNvSpPr/>
            <p:nvPr/>
          </p:nvSpPr>
          <p:spPr>
            <a:xfrm>
              <a:off x="744538" y="5652069"/>
              <a:ext cx="374279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+mj-lt"/>
                </a:rPr>
                <a:t>John is traveling to Berlin. 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44538" y="6164929"/>
              <a:ext cx="1226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  <a:latin typeface="+mj-lt"/>
                </a:rPr>
                <a:t>Hypothesis</a:t>
              </a:r>
            </a:p>
          </p:txBody>
        </p:sp>
      </p:grpSp>
      <p:cxnSp>
        <p:nvCxnSpPr>
          <p:cNvPr id="63" name="Straight Arrow Connector 62"/>
          <p:cNvCxnSpPr/>
          <p:nvPr/>
        </p:nvCxnSpPr>
        <p:spPr>
          <a:xfrm>
            <a:off x="3851425" y="2074692"/>
            <a:ext cx="0" cy="26024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69" name="Straight Arrow Connector 68"/>
          <p:cNvCxnSpPr/>
          <p:nvPr/>
        </p:nvCxnSpPr>
        <p:spPr>
          <a:xfrm flipH="1" flipV="1">
            <a:off x="3837571" y="5283285"/>
            <a:ext cx="3285" cy="279222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85" name="Rectangle 84"/>
          <p:cNvSpPr/>
          <p:nvPr/>
        </p:nvSpPr>
        <p:spPr>
          <a:xfrm>
            <a:off x="5896361" y="1296871"/>
            <a:ext cx="5497544" cy="1384995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dirty="0">
                <a:latin typeface="+mj-lt"/>
              </a:rPr>
              <a:t>All neural networks expose </a:t>
            </a:r>
            <a:r>
              <a:rPr lang="en-US" sz="2800" i="1" dirty="0">
                <a:solidFill>
                  <a:schemeClr val="accent1"/>
                </a:solidFill>
                <a:latin typeface="+mj-lt"/>
              </a:rPr>
              <a:t>interfaces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800" dirty="0">
                <a:latin typeface="+mj-lt"/>
              </a:rPr>
              <a:t>in the form of nodes that have externally defined meaning</a:t>
            </a:r>
          </a:p>
        </p:txBody>
      </p:sp>
      <p:sp>
        <p:nvSpPr>
          <p:cNvPr id="86" name="Oval 85"/>
          <p:cNvSpPr/>
          <p:nvPr/>
        </p:nvSpPr>
        <p:spPr>
          <a:xfrm>
            <a:off x="6378828" y="3463902"/>
            <a:ext cx="1174726" cy="821526"/>
          </a:xfrm>
          <a:prstGeom prst="ellipse">
            <a:avLst/>
          </a:prstGeom>
          <a:noFill/>
          <a:ln w="88900"/>
          <a:effectLst>
            <a:softEdge rad="254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87" name="Oval 86"/>
          <p:cNvSpPr/>
          <p:nvPr/>
        </p:nvSpPr>
        <p:spPr>
          <a:xfrm>
            <a:off x="2103595" y="1607489"/>
            <a:ext cx="3507248" cy="821526"/>
          </a:xfrm>
          <a:prstGeom prst="ellipse">
            <a:avLst/>
          </a:prstGeom>
          <a:noFill/>
          <a:ln w="88900"/>
          <a:effectLst>
            <a:softEdge rad="254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88" name="Oval 87"/>
          <p:cNvSpPr/>
          <p:nvPr/>
        </p:nvSpPr>
        <p:spPr>
          <a:xfrm>
            <a:off x="2024873" y="5433755"/>
            <a:ext cx="3507248" cy="821526"/>
          </a:xfrm>
          <a:prstGeom prst="ellipse">
            <a:avLst/>
          </a:prstGeom>
          <a:noFill/>
          <a:ln w="88900"/>
          <a:effectLst>
            <a:softEdge rad="254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61233" y="4575114"/>
            <a:ext cx="55815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Outputs are predicates.</a:t>
            </a:r>
          </a:p>
          <a:p>
            <a:r>
              <a:rPr lang="en-US" sz="2400" dirty="0">
                <a:latin typeface="+mj-lt"/>
              </a:rPr>
              <a:t> </a:t>
            </a:r>
          </a:p>
          <a:p>
            <a:endParaRPr lang="en-US" sz="2400" dirty="0">
              <a:latin typeface="+mj-lt"/>
            </a:endParaRPr>
          </a:p>
          <a:p>
            <a:r>
              <a:rPr lang="en-US" sz="2400" dirty="0">
                <a:latin typeface="+mj-lt"/>
              </a:rPr>
              <a:t>So are deterministic properties of inputs</a:t>
            </a:r>
          </a:p>
        </p:txBody>
      </p:sp>
      <p:sp>
        <p:nvSpPr>
          <p:cNvPr id="7" name="Rectangle 6"/>
          <p:cNvSpPr/>
          <p:nvPr/>
        </p:nvSpPr>
        <p:spPr>
          <a:xfrm>
            <a:off x="6161234" y="5052168"/>
            <a:ext cx="3906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Entail(Premise, Hypothesis)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1ACD01-5A5D-394B-9E84-72351FBFD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48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87" grpId="0" animBg="1"/>
      <p:bldP spid="88" grpId="0" animBg="1"/>
      <p:bldP spid="3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Predicates in neural networks</a:t>
            </a:r>
          </a:p>
        </p:txBody>
      </p:sp>
      <p:grpSp>
        <p:nvGrpSpPr>
          <p:cNvPr id="84" name="Group 83"/>
          <p:cNvGrpSpPr/>
          <p:nvPr/>
        </p:nvGrpSpPr>
        <p:grpSpPr>
          <a:xfrm>
            <a:off x="1524000" y="1329291"/>
            <a:ext cx="5735432" cy="5115409"/>
            <a:chOff x="1829259" y="1335362"/>
            <a:chExt cx="5735432" cy="5115409"/>
          </a:xfrm>
        </p:grpSpPr>
        <p:grpSp>
          <p:nvGrpSpPr>
            <p:cNvPr id="74" name="Group 73"/>
            <p:cNvGrpSpPr/>
            <p:nvPr/>
          </p:nvGrpSpPr>
          <p:grpSpPr>
            <a:xfrm>
              <a:off x="2614630" y="2440254"/>
              <a:ext cx="4950061" cy="2802652"/>
              <a:chOff x="841248" y="2523744"/>
              <a:chExt cx="4950061" cy="2802652"/>
            </a:xfrm>
          </p:grpSpPr>
          <p:sp>
            <p:nvSpPr>
              <p:cNvPr id="50" name="Rectangle 49"/>
              <p:cNvSpPr/>
              <p:nvPr/>
            </p:nvSpPr>
            <p:spPr>
              <a:xfrm>
                <a:off x="841248" y="2523744"/>
                <a:ext cx="3194304" cy="2802652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5084064" y="3740404"/>
                <a:ext cx="707245" cy="369332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>
                    <a:latin typeface="+mj-lt"/>
                  </a:rPr>
                  <a:t>Entail</a:t>
                </a:r>
              </a:p>
            </p:txBody>
          </p:sp>
          <p:cxnSp>
            <p:nvCxnSpPr>
              <p:cNvPr id="53" name="Straight Arrow Connector 52"/>
              <p:cNvCxnSpPr>
                <a:stCxn id="50" idx="3"/>
                <a:endCxn id="51" idx="1"/>
              </p:cNvCxnSpPr>
              <p:nvPr/>
            </p:nvCxnSpPr>
            <p:spPr>
              <a:xfrm>
                <a:off x="4035552" y="3925070"/>
                <a:ext cx="1048512" cy="0"/>
              </a:xfrm>
              <a:prstGeom prst="straightConnector1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56" name="TextBox 55"/>
              <p:cNvSpPr txBox="1"/>
              <p:nvPr/>
            </p:nvSpPr>
            <p:spPr>
              <a:xfrm>
                <a:off x="4142720" y="3517662"/>
                <a:ext cx="8452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+mj-lt"/>
                  </a:rPr>
                  <a:t>Predict</a:t>
                </a:r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2517920" y="1707779"/>
              <a:ext cx="382746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+mj-lt"/>
                </a:rPr>
                <a:t>John is on a train to Berlin. 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497816" y="1335362"/>
              <a:ext cx="9382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  <a:latin typeface="+mj-lt"/>
                </a:rPr>
                <a:t>Premise</a:t>
              </a:r>
            </a:p>
          </p:txBody>
        </p:sp>
        <p:grpSp>
          <p:nvGrpSpPr>
            <p:cNvPr id="62" name="Group 61"/>
            <p:cNvGrpSpPr/>
            <p:nvPr/>
          </p:nvGrpSpPr>
          <p:grpSpPr>
            <a:xfrm>
              <a:off x="2517920" y="5568579"/>
              <a:ext cx="3742795" cy="882192"/>
              <a:chOff x="744538" y="5652069"/>
              <a:chExt cx="3742795" cy="882192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744538" y="5652069"/>
                <a:ext cx="3742795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latin typeface="+mj-lt"/>
                  </a:rPr>
                  <a:t>John is traveling to Berlin. </a:t>
                </a: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744538" y="6164929"/>
                <a:ext cx="12266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  <a:latin typeface="+mj-lt"/>
                  </a:rPr>
                  <a:t>Hypothesis</a:t>
                </a:r>
              </a:p>
            </p:txBody>
          </p:sp>
        </p:grpSp>
        <p:grpSp>
          <p:nvGrpSpPr>
            <p:cNvPr id="72" name="Group 71"/>
            <p:cNvGrpSpPr/>
            <p:nvPr/>
          </p:nvGrpSpPr>
          <p:grpSpPr>
            <a:xfrm>
              <a:off x="1829259" y="2080764"/>
              <a:ext cx="3774649" cy="3487815"/>
              <a:chOff x="55877" y="2164254"/>
              <a:chExt cx="3774649" cy="3487815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936977" y="2609160"/>
                <a:ext cx="2893549" cy="851889"/>
                <a:chOff x="936977" y="2760556"/>
                <a:chExt cx="2893549" cy="851889"/>
              </a:xfrm>
            </p:grpSpPr>
            <p:sp>
              <p:nvSpPr>
                <p:cNvPr id="10" name="Rectangle 9"/>
                <p:cNvSpPr/>
                <p:nvPr/>
              </p:nvSpPr>
              <p:spPr>
                <a:xfrm>
                  <a:off x="936977" y="2766579"/>
                  <a:ext cx="146756" cy="84586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>
                  <a:off x="1394776" y="2766579"/>
                  <a:ext cx="146756" cy="84586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1852575" y="2766579"/>
                  <a:ext cx="146756" cy="84586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2310374" y="2766579"/>
                  <a:ext cx="146756" cy="84586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2768173" y="2766579"/>
                  <a:ext cx="146756" cy="84586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3225972" y="2766579"/>
                  <a:ext cx="146756" cy="84586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3683770" y="2760556"/>
                  <a:ext cx="146756" cy="84586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</p:grpSp>
          <p:grpSp>
            <p:nvGrpSpPr>
              <p:cNvPr id="24" name="Group 23"/>
              <p:cNvGrpSpPr/>
              <p:nvPr/>
            </p:nvGrpSpPr>
            <p:grpSpPr>
              <a:xfrm>
                <a:off x="1394776" y="4443954"/>
                <a:ext cx="1977952" cy="845866"/>
                <a:chOff x="1394776" y="4806203"/>
                <a:chExt cx="1977952" cy="845866"/>
              </a:xfrm>
            </p:grpSpPr>
            <p:sp>
              <p:nvSpPr>
                <p:cNvPr id="18" name="Rectangle 17"/>
                <p:cNvSpPr/>
                <p:nvPr/>
              </p:nvSpPr>
              <p:spPr>
                <a:xfrm>
                  <a:off x="1394776" y="4806203"/>
                  <a:ext cx="146756" cy="84586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1852575" y="4806203"/>
                  <a:ext cx="146756" cy="84586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2310374" y="4806203"/>
                  <a:ext cx="146756" cy="84586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2768173" y="4806203"/>
                  <a:ext cx="146756" cy="84586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3225972" y="4806203"/>
                  <a:ext cx="146756" cy="84586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</p:grpSp>
          <p:sp>
            <p:nvSpPr>
              <p:cNvPr id="46" name="TextBox 45"/>
              <p:cNvSpPr txBox="1"/>
              <p:nvPr/>
            </p:nvSpPr>
            <p:spPr>
              <a:xfrm>
                <a:off x="55877" y="2751414"/>
                <a:ext cx="8707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+mj-lt"/>
                  </a:rPr>
                  <a:t>Encode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55877" y="4682221"/>
                <a:ext cx="8707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>
                    <a:latin typeface="+mj-lt"/>
                  </a:rPr>
                  <a:t>Encode</a:t>
                </a:r>
              </a:p>
            </p:txBody>
          </p:sp>
          <p:cxnSp>
            <p:nvCxnSpPr>
              <p:cNvPr id="63" name="Straight Arrow Connector 62"/>
              <p:cNvCxnSpPr/>
              <p:nvPr/>
            </p:nvCxnSpPr>
            <p:spPr>
              <a:xfrm>
                <a:off x="2383302" y="2164254"/>
                <a:ext cx="0" cy="260240"/>
              </a:xfrm>
              <a:prstGeom prst="straightConnector1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69" name="Straight Arrow Connector 68"/>
              <p:cNvCxnSpPr/>
              <p:nvPr/>
            </p:nvCxnSpPr>
            <p:spPr>
              <a:xfrm flipH="1" flipV="1">
                <a:off x="2369447" y="5372847"/>
                <a:ext cx="3285" cy="279222"/>
              </a:xfrm>
              <a:prstGeom prst="straightConnector1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</p:grpSp>
        <p:grpSp>
          <p:nvGrpSpPr>
            <p:cNvPr id="83" name="Group 82"/>
            <p:cNvGrpSpPr/>
            <p:nvPr/>
          </p:nvGrpSpPr>
          <p:grpSpPr>
            <a:xfrm>
              <a:off x="1829259" y="3365513"/>
              <a:ext cx="3726036" cy="988928"/>
              <a:chOff x="1829259" y="3365513"/>
              <a:chExt cx="3726036" cy="988928"/>
            </a:xfrm>
          </p:grpSpPr>
          <p:grpSp>
            <p:nvGrpSpPr>
              <p:cNvPr id="49" name="Group 48"/>
              <p:cNvGrpSpPr/>
              <p:nvPr/>
            </p:nvGrpSpPr>
            <p:grpSpPr>
              <a:xfrm>
                <a:off x="2808502" y="3365513"/>
                <a:ext cx="2746793" cy="988928"/>
                <a:chOff x="2783737" y="3371536"/>
                <a:chExt cx="2746793" cy="988928"/>
              </a:xfrm>
            </p:grpSpPr>
            <p:cxnSp>
              <p:nvCxnSpPr>
                <p:cNvPr id="26" name="Straight Connector 25"/>
                <p:cNvCxnSpPr>
                  <a:stCxn id="10" idx="2"/>
                  <a:endCxn id="18" idx="0"/>
                </p:cNvCxnSpPr>
                <p:nvPr/>
              </p:nvCxnSpPr>
              <p:spPr>
                <a:xfrm>
                  <a:off x="2783737" y="3377559"/>
                  <a:ext cx="457799" cy="982905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>
                  <a:stCxn id="11" idx="2"/>
                  <a:endCxn id="19" idx="0"/>
                </p:cNvCxnSpPr>
                <p:nvPr/>
              </p:nvCxnSpPr>
              <p:spPr>
                <a:xfrm>
                  <a:off x="3241536" y="3377559"/>
                  <a:ext cx="457799" cy="982905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>
                  <a:stCxn id="14" idx="2"/>
                  <a:endCxn id="20" idx="0"/>
                </p:cNvCxnSpPr>
                <p:nvPr/>
              </p:nvCxnSpPr>
              <p:spPr>
                <a:xfrm flipH="1">
                  <a:off x="4157134" y="3377559"/>
                  <a:ext cx="457799" cy="982905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>
                  <a:stCxn id="15" idx="2"/>
                  <a:endCxn id="21" idx="0"/>
                </p:cNvCxnSpPr>
                <p:nvPr/>
              </p:nvCxnSpPr>
              <p:spPr>
                <a:xfrm flipH="1">
                  <a:off x="4614933" y="3377559"/>
                  <a:ext cx="457799" cy="982905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>
                  <a:stCxn id="16" idx="2"/>
                  <a:endCxn id="22" idx="0"/>
                </p:cNvCxnSpPr>
                <p:nvPr/>
              </p:nvCxnSpPr>
              <p:spPr>
                <a:xfrm flipH="1">
                  <a:off x="5072732" y="3371536"/>
                  <a:ext cx="457798" cy="988928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>
                  <a:stCxn id="13" idx="2"/>
                  <a:endCxn id="20" idx="0"/>
                </p:cNvCxnSpPr>
                <p:nvPr/>
              </p:nvCxnSpPr>
              <p:spPr>
                <a:xfrm>
                  <a:off x="4157134" y="3377559"/>
                  <a:ext cx="0" cy="982905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>
                  <a:stCxn id="12" idx="2"/>
                  <a:endCxn id="20" idx="0"/>
                </p:cNvCxnSpPr>
                <p:nvPr/>
              </p:nvCxnSpPr>
              <p:spPr>
                <a:xfrm>
                  <a:off x="3699335" y="3377559"/>
                  <a:ext cx="457799" cy="982905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8" name="TextBox 47"/>
              <p:cNvSpPr txBox="1"/>
              <p:nvPr/>
            </p:nvSpPr>
            <p:spPr>
              <a:xfrm>
                <a:off x="1829259" y="3757635"/>
                <a:ext cx="8354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>
                    <a:latin typeface="+mj-lt"/>
                  </a:rPr>
                  <a:t>Attend</a:t>
                </a:r>
                <a:endParaRPr lang="en-US" dirty="0">
                  <a:latin typeface="+mj-lt"/>
                </a:endParaRPr>
              </a:p>
            </p:txBody>
          </p:sp>
        </p:grpSp>
      </p:grpSp>
      <p:sp>
        <p:nvSpPr>
          <p:cNvPr id="88" name="Oval 87"/>
          <p:cNvSpPr/>
          <p:nvPr/>
        </p:nvSpPr>
        <p:spPr>
          <a:xfrm>
            <a:off x="2405101" y="3427915"/>
            <a:ext cx="2893549" cy="821526"/>
          </a:xfrm>
          <a:prstGeom prst="ellipse">
            <a:avLst/>
          </a:prstGeom>
          <a:noFill/>
          <a:ln w="88900"/>
          <a:effectLst>
            <a:softEdge rad="254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15112" y="4444706"/>
            <a:ext cx="511488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Some internal nodes in the network have meaning by design</a:t>
            </a:r>
          </a:p>
          <a:p>
            <a:endParaRPr lang="en-US" sz="2400" dirty="0">
              <a:latin typeface="+mj-lt"/>
            </a:endParaRPr>
          </a:p>
          <a:p>
            <a:r>
              <a:rPr lang="en-US" sz="2000" dirty="0">
                <a:latin typeface="Courier" charset="0"/>
                <a:ea typeface="Courier" charset="0"/>
                <a:cs typeface="Courier" charset="0"/>
              </a:rPr>
              <a:t>Align(train, traveling)</a:t>
            </a:r>
            <a:endParaRPr lang="en-US" sz="2400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5896361" y="1296871"/>
            <a:ext cx="5497544" cy="1384995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dirty="0">
                <a:latin typeface="+mj-lt"/>
              </a:rPr>
              <a:t>All neural networks expose </a:t>
            </a:r>
            <a:r>
              <a:rPr lang="en-US" sz="2800" i="1" dirty="0">
                <a:solidFill>
                  <a:schemeClr val="accent1"/>
                </a:solidFill>
                <a:latin typeface="+mj-lt"/>
              </a:rPr>
              <a:t>interfaces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800" dirty="0">
                <a:latin typeface="+mj-lt"/>
              </a:rPr>
              <a:t>in the form of nodes that have externally defined meaning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DF005A-9F4D-2F40-BBBB-4210CC44E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5032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0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Named neurons</a:t>
            </a:r>
            <a:endParaRPr lang="en" dirty="0"/>
          </a:p>
        </p:txBody>
      </p:sp>
      <p:sp>
        <p:nvSpPr>
          <p:cNvPr id="140" name="Google Shape;140;p20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ym typeface="Roboto"/>
              </a:rPr>
              <a:t>Nodes in a computation graph that </a:t>
            </a:r>
            <a:r>
              <a:rPr lang="en" sz="2800" dirty="0">
                <a:sym typeface="Roboto"/>
              </a:rPr>
              <a:t>have </a:t>
            </a:r>
            <a:r>
              <a:rPr lang="en" sz="2800" i="1" dirty="0">
                <a:sym typeface="Roboto"/>
              </a:rPr>
              <a:t>externally</a:t>
            </a:r>
            <a:r>
              <a:rPr lang="en" sz="2800" dirty="0">
                <a:sym typeface="Roboto"/>
              </a:rPr>
              <a:t> defined meaning</a:t>
            </a:r>
            <a:endParaRPr lang="en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02C305D-5DF7-F447-A6F8-115578D53D21}"/>
              </a:ext>
            </a:extLst>
          </p:cNvPr>
          <p:cNvGrpSpPr/>
          <p:nvPr/>
        </p:nvGrpSpPr>
        <p:grpSpPr>
          <a:xfrm>
            <a:off x="2147746" y="4124015"/>
            <a:ext cx="5195193" cy="2041836"/>
            <a:chOff x="3070334" y="4124015"/>
            <a:chExt cx="5195193" cy="20418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3" name="Google Shape;143;p20"/>
                <p:cNvSpPr txBox="1"/>
                <p:nvPr/>
              </p:nvSpPr>
              <p:spPr>
                <a:xfrm>
                  <a:off x="3176336" y="4727426"/>
                  <a:ext cx="5089191" cy="775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r>
                    <a:rPr lang="en" dirty="0">
                      <a:latin typeface="+mj-lt"/>
                      <a:ea typeface="Roboto"/>
                      <a:cs typeface="Roboto"/>
                      <a:sym typeface="Roboto"/>
                    </a:rPr>
                    <a:t>Neuron </a:t>
                  </a:r>
                  <a14:m>
                    <m:oMath xmlns:m="http://schemas.openxmlformats.org/officeDocument/2006/math">
                      <m:r>
                        <a:rPr lang="en-US" i="1" dirty="0">
                          <a:solidFill>
                            <a:schemeClr val="accent1"/>
                          </a:solidFill>
                          <a:latin typeface="Cambria Math" charset="0"/>
                          <a:ea typeface="Roboto"/>
                          <a:cs typeface="Roboto"/>
                          <a:sym typeface="Roboto"/>
                        </a:rPr>
                        <m:t>𝑎</m:t>
                      </m:r>
                    </m:oMath>
                  </a14:m>
                  <a:r>
                    <a:rPr lang="en" dirty="0">
                      <a:latin typeface="+mj-lt"/>
                      <a:ea typeface="Roboto"/>
                      <a:cs typeface="Roboto"/>
                      <a:sym typeface="Roboto"/>
                    </a:rPr>
                    <a:t> is associated with </a:t>
                  </a:r>
                  <a:r>
                    <a:rPr lang="en-US" dirty="0">
                      <a:latin typeface="+mj-lt"/>
                      <a:ea typeface="Roboto"/>
                      <a:cs typeface="Roboto"/>
                      <a:sym typeface="Roboto"/>
                    </a:rPr>
                    <a:t>the predicate </a:t>
                  </a:r>
                  <a:r>
                    <a:rPr lang="en" b="1" dirty="0">
                      <a:latin typeface="Courier" charset="0"/>
                      <a:ea typeface="Courier" charset="0"/>
                      <a:cs typeface="Courier" charset="0"/>
                      <a:sym typeface="Courier New"/>
                    </a:rPr>
                    <a:t>Align</a:t>
                  </a:r>
                  <a:r>
                    <a:rPr lang="en" dirty="0">
                      <a:latin typeface="Courier" charset="0"/>
                      <a:ea typeface="Courier" charset="0"/>
                      <a:cs typeface="Courier" charset="0"/>
                      <a:sym typeface="Roboto"/>
                    </a:rPr>
                    <a:t>(</a:t>
                  </a:r>
                  <a:r>
                    <a:rPr lang="en-US" i="1" dirty="0">
                      <a:latin typeface="Courier" charset="0"/>
                      <a:ea typeface="Courier" charset="0"/>
                      <a:cs typeface="Courier" charset="0"/>
                      <a:sym typeface="Roboto"/>
                    </a:rPr>
                    <a:t>on a train to</a:t>
                  </a:r>
                  <a:r>
                    <a:rPr lang="en" dirty="0">
                      <a:latin typeface="Courier" charset="0"/>
                      <a:ea typeface="Courier" charset="0"/>
                      <a:cs typeface="Courier" charset="0"/>
                      <a:sym typeface="Roboto"/>
                    </a:rPr>
                    <a:t>, </a:t>
                  </a:r>
                  <a:r>
                    <a:rPr lang="en-US" i="1" dirty="0">
                      <a:latin typeface="Courier" charset="0"/>
                      <a:ea typeface="Courier" charset="0"/>
                      <a:cs typeface="Courier" charset="0"/>
                      <a:sym typeface="Roboto"/>
                    </a:rPr>
                    <a:t>traveling to</a:t>
                  </a:r>
                  <a:r>
                    <a:rPr lang="en" dirty="0">
                      <a:latin typeface="Courier" charset="0"/>
                      <a:ea typeface="Courier" charset="0"/>
                      <a:cs typeface="Courier" charset="0"/>
                      <a:sym typeface="Roboto"/>
                    </a:rPr>
                    <a:t>)</a:t>
                  </a:r>
                  <a:r>
                    <a:rPr lang="en" dirty="0">
                      <a:latin typeface="+mj-lt"/>
                      <a:ea typeface="Roboto"/>
                      <a:cs typeface="Roboto"/>
                      <a:sym typeface="Roboto"/>
                    </a:rPr>
                    <a:t>.</a:t>
                  </a:r>
                  <a:endParaRPr dirty="0">
                    <a:latin typeface="+mj-lt"/>
                    <a:ea typeface="Roboto"/>
                    <a:cs typeface="Roboto"/>
                    <a:sym typeface="Roboto"/>
                  </a:endParaRPr>
                </a:p>
              </p:txBody>
            </p:sp>
          </mc:Choice>
          <mc:Fallback xmlns="">
            <p:sp>
              <p:nvSpPr>
                <p:cNvPr id="143" name="Google Shape;143;p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6336" y="4727426"/>
                  <a:ext cx="5089191" cy="775700"/>
                </a:xfrm>
                <a:prstGeom prst="rect">
                  <a:avLst/>
                </a:prstGeom>
                <a:blipFill>
                  <a:blip r:embed="rId3"/>
                  <a:stretch>
                    <a:fillRect l="-99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5" name="Google Shape;145;p20"/>
            <p:cNvCxnSpPr>
              <a:endCxn id="146" idx="2"/>
            </p:cNvCxnSpPr>
            <p:nvPr/>
          </p:nvCxnSpPr>
          <p:spPr>
            <a:xfrm flipV="1">
              <a:off x="4118284" y="4497240"/>
              <a:ext cx="150020" cy="289599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46" name="Google Shape;146;p20"/>
            <p:cNvSpPr txBox="1"/>
            <p:nvPr/>
          </p:nvSpPr>
          <p:spPr>
            <a:xfrm>
              <a:off x="3070335" y="4124015"/>
              <a:ext cx="2395937" cy="37322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  <a:headEnd type="none" w="sm" len="sm"/>
              <a:tailEnd type="none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/>
              <a:r>
                <a:rPr lang="en" dirty="0">
                  <a:latin typeface="+mj-lt"/>
                  <a:ea typeface="Roboto"/>
                  <a:cs typeface="Roboto"/>
                  <a:sym typeface="Roboto"/>
                </a:rPr>
                <a:t>Lower-case for neuron</a:t>
              </a:r>
              <a:endParaRPr dirty="0">
                <a:latin typeface="+mj-lt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147" name="Google Shape;147;p20"/>
            <p:cNvCxnSpPr>
              <a:endCxn id="148" idx="0"/>
            </p:cNvCxnSpPr>
            <p:nvPr/>
          </p:nvCxnSpPr>
          <p:spPr>
            <a:xfrm>
              <a:off x="4118284" y="5389965"/>
              <a:ext cx="285750" cy="384787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48" name="Google Shape;148;p20"/>
            <p:cNvSpPr txBox="1"/>
            <p:nvPr/>
          </p:nvSpPr>
          <p:spPr>
            <a:xfrm>
              <a:off x="3070334" y="5774751"/>
              <a:ext cx="2667400" cy="3911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  <a:headEnd type="none" w="sm" len="sm"/>
              <a:tailEnd type="none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/>
              <a:r>
                <a:rPr lang="en" dirty="0">
                  <a:latin typeface="+mj-lt"/>
                  <a:ea typeface="Roboto"/>
                  <a:cs typeface="Roboto"/>
                  <a:sym typeface="Roboto"/>
                </a:rPr>
                <a:t>Upper-case for predicate</a:t>
              </a:r>
              <a:endParaRPr dirty="0">
                <a:latin typeface="+mj-lt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22ED6AF-F0F8-CD4A-AC2A-77DE537C6E54}"/>
              </a:ext>
            </a:extLst>
          </p:cNvPr>
          <p:cNvGrpSpPr/>
          <p:nvPr/>
        </p:nvGrpSpPr>
        <p:grpSpPr>
          <a:xfrm>
            <a:off x="8217914" y="4372588"/>
            <a:ext cx="2024335" cy="1597713"/>
            <a:chOff x="7314279" y="4345239"/>
            <a:chExt cx="2024335" cy="1597713"/>
          </a:xfrm>
        </p:grpSpPr>
        <p:sp>
          <p:nvSpPr>
            <p:cNvPr id="149" name="Google Shape;149;p20"/>
            <p:cNvSpPr txBox="1"/>
            <p:nvPr/>
          </p:nvSpPr>
          <p:spPr>
            <a:xfrm>
              <a:off x="7600414" y="4345239"/>
              <a:ext cx="1330227" cy="441600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en-US" i="1" dirty="0">
                  <a:latin typeface="+mj-lt"/>
                  <a:ea typeface="Roboto"/>
                  <a:cs typeface="Roboto"/>
                  <a:sym typeface="Roboto"/>
                </a:rPr>
                <a:t>on a train to</a:t>
              </a:r>
              <a:endParaRPr i="1" dirty="0">
                <a:latin typeface="+mj-lt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150" name="Google Shape;150;p20"/>
            <p:cNvCxnSpPr>
              <a:stCxn id="149" idx="2"/>
              <a:endCxn id="151" idx="0"/>
            </p:cNvCxnSpPr>
            <p:nvPr/>
          </p:nvCxnSpPr>
          <p:spPr>
            <a:xfrm flipH="1">
              <a:off x="8121051" y="4786840"/>
              <a:ext cx="144477" cy="714513"/>
            </a:xfrm>
            <a:prstGeom prst="straightConnector1">
              <a:avLst/>
            </a:prstGeom>
            <a:ln>
              <a:prstDash val="dash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sp>
          <p:nvSpPr>
            <p:cNvPr id="151" name="Google Shape;151;p20"/>
            <p:cNvSpPr txBox="1"/>
            <p:nvPr/>
          </p:nvSpPr>
          <p:spPr>
            <a:xfrm>
              <a:off x="7457764" y="5501352"/>
              <a:ext cx="1326573" cy="441600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en-US" i="1">
                  <a:latin typeface="+mj-lt"/>
                  <a:ea typeface="Roboto"/>
                  <a:cs typeface="Roboto"/>
                  <a:sym typeface="Roboto"/>
                </a:rPr>
                <a:t>traveling to</a:t>
              </a:r>
              <a:endParaRPr i="1" dirty="0">
                <a:latin typeface="+mj-lt"/>
                <a:ea typeface="Roboto"/>
                <a:cs typeface="Roboto"/>
                <a:sym typeface="Roboto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>
                  <a:off x="7314279" y="4922221"/>
                  <a:ext cx="2024335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>
                            <a:solidFill>
                              <a:schemeClr val="accent1"/>
                            </a:solidFill>
                            <a:latin typeface="Cambria Math" charset="0"/>
                            <a:ea typeface="Roboto"/>
                            <a:cs typeface="Roboto"/>
                            <a:sym typeface="Roboto"/>
                          </a:rPr>
                          <m:t>𝑎</m:t>
                        </m:r>
                      </m:oMath>
                    </m:oMathPara>
                  </a14:m>
                  <a:endParaRPr lang="en-US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14279" y="4922221"/>
                  <a:ext cx="2024335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" name="Rectangle 18"/>
          <p:cNvSpPr/>
          <p:nvPr/>
        </p:nvSpPr>
        <p:spPr>
          <a:xfrm>
            <a:off x="1929006" y="2779470"/>
            <a:ext cx="8333987" cy="52322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i="1" dirty="0">
                <a:latin typeface="+mj-lt"/>
                <a:sym typeface="Roboto"/>
              </a:rPr>
              <a:t>Named neurons give us the vocabulary for writing rules</a:t>
            </a:r>
            <a:endParaRPr lang="en" sz="2800" i="1" dirty="0">
              <a:latin typeface="+mj-lt"/>
              <a:sym typeface="Roboto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048F5D-E632-3746-A6B8-8B4908673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1402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 txBox="1"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Three challenges facing logic in neural network land</a:t>
            </a:r>
            <a:endParaRPr lang="en" dirty="0"/>
          </a:p>
        </p:txBody>
      </p:sp>
      <p:sp>
        <p:nvSpPr>
          <p:cNvPr id="126" name="Google Shape;126;p18"/>
          <p:cNvSpPr txBox="1"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Br</a:t>
            </a:r>
            <a:r>
              <a:rPr lang="en" sz="2800" dirty="0" err="1"/>
              <a:t>idg</a:t>
            </a:r>
            <a:r>
              <a:rPr lang="en-US" sz="2800" dirty="0" err="1"/>
              <a:t>ing</a:t>
            </a:r>
            <a:r>
              <a:rPr lang="en" sz="2800" dirty="0"/>
              <a:t> predicates in rules with neural networks?</a:t>
            </a:r>
            <a:r>
              <a:rPr lang="en-US" sz="2800" dirty="0"/>
              <a:t> </a:t>
            </a:r>
          </a:p>
          <a:p>
            <a:pPr marL="800100" lvl="2" indent="0">
              <a:buNone/>
            </a:pPr>
            <a:r>
              <a:rPr lang="en-US" sz="2800" dirty="0">
                <a:solidFill>
                  <a:schemeClr val="accent1"/>
                </a:solidFill>
              </a:rPr>
              <a:t>Answer: Named neurons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Ma</a:t>
            </a:r>
            <a:r>
              <a:rPr lang="en" sz="2800" dirty="0"/>
              <a:t>k</a:t>
            </a:r>
            <a:r>
              <a:rPr lang="en-US" sz="2800" dirty="0" err="1"/>
              <a:t>ing</a:t>
            </a:r>
            <a:r>
              <a:rPr lang="en" sz="2800" dirty="0"/>
              <a:t> logic differentiable?</a:t>
            </a:r>
            <a:r>
              <a:rPr lang="en-US" sz="2800" dirty="0"/>
              <a:t> </a:t>
            </a:r>
          </a:p>
          <a:p>
            <a:pPr marL="800100" lvl="2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Answer: Use a t-norm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Using differentiable logic?</a:t>
            </a:r>
            <a:endParaRPr lang="en" sz="2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6388D4-45C3-4A4D-84C7-2FDBBD035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01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Relaxing Boolean operators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sz="2800" i="1" dirty="0">
                <a:solidFill>
                  <a:schemeClr val="accent1"/>
                </a:solidFill>
              </a:rPr>
              <a:t>Triangular norms </a:t>
            </a:r>
            <a:r>
              <a:rPr lang="en-US" sz="2800" dirty="0"/>
              <a:t>provide systematic relaxations of logic</a:t>
            </a:r>
          </a:p>
          <a:p>
            <a:pPr marL="0" indent="0" defTabSz="914400">
              <a:spcBef>
                <a:spcPts val="0"/>
              </a:spcBef>
              <a:buNone/>
              <a:defRPr/>
            </a:pPr>
            <a:endParaRPr lang="en-US" sz="800" dirty="0"/>
          </a:p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sz="2800" dirty="0"/>
              <a:t>Some are continuous and sub-differentiable</a:t>
            </a:r>
          </a:p>
          <a:p>
            <a:pPr marL="0" indent="0" defTabSz="914400">
              <a:spcBef>
                <a:spcPts val="0"/>
              </a:spcBef>
              <a:buNone/>
              <a:defRPr/>
            </a:pPr>
            <a:endParaRPr lang="en-US" sz="2800" dirty="0"/>
          </a:p>
          <a:p>
            <a:pPr marL="0" indent="0" defTabSz="914400">
              <a:spcBef>
                <a:spcPts val="0"/>
              </a:spcBef>
              <a:buNone/>
              <a:defRPr/>
            </a:pPr>
            <a:endParaRPr lang="en-US" sz="2800" dirty="0"/>
          </a:p>
          <a:p>
            <a:pPr marL="0" indent="0" defTabSz="914400">
              <a:spcBef>
                <a:spcPts val="0"/>
              </a:spcBef>
              <a:buNone/>
              <a:defRPr/>
            </a:pPr>
            <a:endParaRPr lang="en-US" sz="2800" dirty="0"/>
          </a:p>
        </p:txBody>
      </p:sp>
      <p:sp>
        <p:nvSpPr>
          <p:cNvPr id="8" name="Google Shape;193;p25"/>
          <p:cNvSpPr txBox="1"/>
          <p:nvPr/>
        </p:nvSpPr>
        <p:spPr>
          <a:xfrm>
            <a:off x="72931" y="6464400"/>
            <a:ext cx="78399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1600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Klement</a:t>
            </a:r>
            <a:r>
              <a:rPr lang="en" sz="1600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, Erich Peter, </a:t>
            </a:r>
            <a:r>
              <a:rPr lang="en" sz="1600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Radko</a:t>
            </a:r>
            <a:r>
              <a:rPr lang="en" sz="1600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" sz="1600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Mesiar</a:t>
            </a:r>
            <a:r>
              <a:rPr lang="en" sz="1600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, and </a:t>
            </a:r>
            <a:r>
              <a:rPr lang="en" sz="1600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Endre</a:t>
            </a:r>
            <a:r>
              <a:rPr lang="en" sz="1600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Pap. </a:t>
            </a:r>
            <a:r>
              <a:rPr lang="en" sz="1600" i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Triangular norms</a:t>
            </a:r>
            <a:r>
              <a:rPr lang="en" sz="1600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. Vol. 8. 2013.</a:t>
            </a:r>
            <a:endParaRPr sz="1600" dirty="0">
              <a:solidFill>
                <a:schemeClr val="bg1">
                  <a:lumMod val="25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5">
                <a:extLst>
                  <a:ext uri="{FF2B5EF4-FFF2-40B4-BE49-F238E27FC236}">
                    <a16:creationId xmlns:a16="http://schemas.microsoft.com/office/drawing/2014/main" id="{46106FB6-0ADD-4B45-9100-089BA848535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03102414"/>
                  </p:ext>
                </p:extLst>
              </p:nvPr>
            </p:nvGraphicFramePr>
            <p:xfrm>
              <a:off x="1483359" y="3429000"/>
              <a:ext cx="8653415" cy="2186686"/>
            </p:xfrm>
            <a:graphic>
              <a:graphicData uri="http://schemas.openxmlformats.org/drawingml/2006/table">
                <a:tbl>
                  <a:tblPr firstRow="1">
                    <a:tableStyleId>{9D7B26C5-4107-4FEC-AEDC-1716B250A1EF}</a:tableStyleId>
                  </a:tblPr>
                  <a:tblGrid>
                    <a:gridCol w="841830">
                      <a:extLst>
                        <a:ext uri="{9D8B030D-6E8A-4147-A177-3AD203B41FA5}">
                          <a16:colId xmlns:a16="http://schemas.microsoft.com/office/drawing/2014/main" val="1858413306"/>
                        </a:ext>
                      </a:extLst>
                    </a:gridCol>
                    <a:gridCol w="1698171">
                      <a:extLst>
                        <a:ext uri="{9D8B030D-6E8A-4147-A177-3AD203B41FA5}">
                          <a16:colId xmlns:a16="http://schemas.microsoft.com/office/drawing/2014/main" val="2925850916"/>
                        </a:ext>
                      </a:extLst>
                    </a:gridCol>
                    <a:gridCol w="1698171">
                      <a:extLst>
                        <a:ext uri="{9D8B030D-6E8A-4147-A177-3AD203B41FA5}">
                          <a16:colId xmlns:a16="http://schemas.microsoft.com/office/drawing/2014/main" val="3419223613"/>
                        </a:ext>
                      </a:extLst>
                    </a:gridCol>
                    <a:gridCol w="2133600">
                      <a:extLst>
                        <a:ext uri="{9D8B030D-6E8A-4147-A177-3AD203B41FA5}">
                          <a16:colId xmlns:a16="http://schemas.microsoft.com/office/drawing/2014/main" val="2194559970"/>
                        </a:ext>
                      </a:extLst>
                    </a:gridCol>
                    <a:gridCol w="2281643">
                      <a:extLst>
                        <a:ext uri="{9D8B030D-6E8A-4147-A177-3AD203B41FA5}">
                          <a16:colId xmlns:a16="http://schemas.microsoft.com/office/drawing/2014/main" val="357576641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+mj-lt"/>
                            </a:rPr>
                            <a:t>Boolean logic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+mj-lt"/>
                            </a:rPr>
                            <a:t>Product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+mj-lt"/>
                            </a:rPr>
                            <a:t>Gödel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>
                              <a:latin typeface="+mj-lt"/>
                            </a:rPr>
                            <a:t>Łukasiewicz</a:t>
                          </a:r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34676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latin typeface="+mj-lt"/>
                            </a:rPr>
                            <a:t>Not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¬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oMath>
                            </m:oMathPara>
                          </a14:m>
                          <a:endParaRPr lang="en-US" sz="1800" kern="1200" dirty="0">
                            <a:solidFill>
                              <a:schemeClr val="dk1"/>
                            </a:solidFill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9934625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latin typeface="+mj-lt"/>
                            </a:rPr>
                            <a:t>And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∧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𝑎𝑏</m:t>
                                </m:r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max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0, 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477907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latin typeface="+mj-lt"/>
                            </a:rPr>
                            <a:t>Or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∨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𝑎𝑏</m:t>
                                </m:r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max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, 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1, 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lang="en-US" sz="1800" kern="1200" dirty="0">
                            <a:solidFill>
                              <a:schemeClr val="dk1"/>
                            </a:solidFill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443485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latin typeface="+mj-lt"/>
                            </a:rPr>
                            <a:t>Implies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1,</m:t>
                                        </m:r>
                                        <m:f>
                                          <m:fPr>
                                            <m:ctrlP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b="0" smtClean="0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</m:num>
                                          <m:den>
                                            <m:r>
                                              <a:rPr lang="en-US" b="0" smtClean="0">
                                                <a:latin typeface="Cambria Math" panose="02040503050406030204" pitchFamily="18" charset="0"/>
                                              </a:rPr>
                                              <m:t>𝑎</m:t>
                                            </m:r>
                                          </m:den>
                                        </m:f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{"/>
                                    <m:endChr m:val=""/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b="0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en-US" b="0" smtClean="0"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</m:e>
                                        <m:e>
                                          <m:r>
                                            <m:rPr>
                                              <m:nor/>
                                            </m:rPr>
                                            <a:rPr lang="en-US" b="0" smtClean="0">
                                              <a:latin typeface="+mj-lt"/>
                                            </a:rPr>
                                            <m:t>if</m:t>
                                          </m:r>
                                          <m:r>
                                            <a:rPr lang="en-US" b="0" smtClean="0"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r>
                                            <a:rPr lang="en-US" b="0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  <m:r>
                                            <a:rPr lang="en-US" b="0" smtClean="0">
                                              <a:latin typeface="Cambria Math" panose="02040503050406030204" pitchFamily="18" charset="0"/>
                                            </a:rPr>
                                            <m:t>&gt;</m:t>
                                          </m:r>
                                          <m:r>
                                            <a:rPr lang="en-US" b="0" smtClean="0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en-US" b="0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e>
                                          <m:r>
                                            <m:rPr>
                                              <m:nor/>
                                            </m:rPr>
                                            <a:rPr lang="en-US" b="0" smtClean="0">
                                              <a:latin typeface="+mj-lt"/>
                                            </a:rPr>
                                            <m:t>else</m:t>
                                          </m:r>
                                        </m:e>
                                      </m:mr>
                                    </m:m>
                                  </m:e>
                                </m:d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1, 1−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lang="en-US" sz="1800" kern="1200" dirty="0">
                            <a:solidFill>
                              <a:schemeClr val="dk1"/>
                            </a:solidFill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5991157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5">
                <a:extLst>
                  <a:ext uri="{FF2B5EF4-FFF2-40B4-BE49-F238E27FC236}">
                    <a16:creationId xmlns:a16="http://schemas.microsoft.com/office/drawing/2014/main" id="{46106FB6-0ADD-4B45-9100-089BA848535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03102414"/>
                  </p:ext>
                </p:extLst>
              </p:nvPr>
            </p:nvGraphicFramePr>
            <p:xfrm>
              <a:off x="1483359" y="3429000"/>
              <a:ext cx="8653415" cy="2186686"/>
            </p:xfrm>
            <a:graphic>
              <a:graphicData uri="http://schemas.openxmlformats.org/drawingml/2006/table">
                <a:tbl>
                  <a:tblPr firstRow="1">
                    <a:tableStyleId>{9D7B26C5-4107-4FEC-AEDC-1716B250A1EF}</a:tableStyleId>
                  </a:tblPr>
                  <a:tblGrid>
                    <a:gridCol w="841830">
                      <a:extLst>
                        <a:ext uri="{9D8B030D-6E8A-4147-A177-3AD203B41FA5}">
                          <a16:colId xmlns:a16="http://schemas.microsoft.com/office/drawing/2014/main" val="1858413306"/>
                        </a:ext>
                      </a:extLst>
                    </a:gridCol>
                    <a:gridCol w="1698171">
                      <a:extLst>
                        <a:ext uri="{9D8B030D-6E8A-4147-A177-3AD203B41FA5}">
                          <a16:colId xmlns:a16="http://schemas.microsoft.com/office/drawing/2014/main" val="2925850916"/>
                        </a:ext>
                      </a:extLst>
                    </a:gridCol>
                    <a:gridCol w="1698171">
                      <a:extLst>
                        <a:ext uri="{9D8B030D-6E8A-4147-A177-3AD203B41FA5}">
                          <a16:colId xmlns:a16="http://schemas.microsoft.com/office/drawing/2014/main" val="3419223613"/>
                        </a:ext>
                      </a:extLst>
                    </a:gridCol>
                    <a:gridCol w="2133600">
                      <a:extLst>
                        <a:ext uri="{9D8B030D-6E8A-4147-A177-3AD203B41FA5}">
                          <a16:colId xmlns:a16="http://schemas.microsoft.com/office/drawing/2014/main" val="2194559970"/>
                        </a:ext>
                      </a:extLst>
                    </a:gridCol>
                    <a:gridCol w="2281643">
                      <a:extLst>
                        <a:ext uri="{9D8B030D-6E8A-4147-A177-3AD203B41FA5}">
                          <a16:colId xmlns:a16="http://schemas.microsoft.com/office/drawing/2014/main" val="357576641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+mj-lt"/>
                            </a:rPr>
                            <a:t>Boolean logic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+mj-lt"/>
                            </a:rPr>
                            <a:t>Product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+mj-lt"/>
                            </a:rPr>
                            <a:t>Gödel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>
                              <a:latin typeface="+mj-lt"/>
                            </a:rPr>
                            <a:t>Łukasiewicz</a:t>
                          </a:r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34676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latin typeface="+mj-lt"/>
                            </a:rPr>
                            <a:t>Not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9254" t="-106667" r="-360448" b="-8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48148" t="-106667" r="-257778" b="-8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99405" t="-106667" r="-107143" b="-8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79444" t="-106667" b="-85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9934625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latin typeface="+mj-lt"/>
                            </a:rPr>
                            <a:t>And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9254" t="-213793" r="-360448" b="-7793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48148" t="-213793" r="-257778" b="-7793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99405" t="-213793" r="-107143" b="-7793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79444" t="-213793" b="-7793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477907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latin typeface="+mj-lt"/>
                            </a:rPr>
                            <a:t>Or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9254" t="-313793" r="-360448" b="-6793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48148" t="-313793" r="-257778" b="-6793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99405" t="-313793" r="-107143" b="-6793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79444" t="-313793" b="-6793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44348533"/>
                      </a:ext>
                    </a:extLst>
                  </a:tr>
                  <a:tr h="703326"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latin typeface="+mj-lt"/>
                            </a:rPr>
                            <a:t>Implies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9254" t="-214286" r="-360448" b="-2517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48148" t="-214286" r="-257778" b="-2517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99405" t="-214286" r="-107143" b="-2517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79444" t="-214286" b="-2517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9911577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9EE4FD33-E82A-604A-8176-9B50B5DD386E}"/>
              </a:ext>
            </a:extLst>
          </p:cNvPr>
          <p:cNvGrpSpPr/>
          <p:nvPr/>
        </p:nvGrpSpPr>
        <p:grpSpPr>
          <a:xfrm>
            <a:off x="2227654" y="2723457"/>
            <a:ext cx="1928489" cy="1045960"/>
            <a:chOff x="1609343" y="2337320"/>
            <a:chExt cx="1928489" cy="104596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1AAF2A5-6AB3-2846-8DFB-113A28918386}"/>
                </a:ext>
              </a:extLst>
            </p:cNvPr>
            <p:cNvSpPr/>
            <p:nvPr/>
          </p:nvSpPr>
          <p:spPr>
            <a:xfrm>
              <a:off x="1609343" y="3053575"/>
              <a:ext cx="1928489" cy="329705"/>
            </a:xfrm>
            <a:prstGeom prst="rect">
              <a:avLst/>
            </a:prstGeom>
            <a:solidFill>
              <a:schemeClr val="accent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DA824C2-403C-5046-AC88-6730EE95C006}"/>
                </a:ext>
              </a:extLst>
            </p:cNvPr>
            <p:cNvSpPr txBox="1"/>
            <p:nvPr/>
          </p:nvSpPr>
          <p:spPr>
            <a:xfrm>
              <a:off x="1609344" y="2337320"/>
              <a:ext cx="17190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+mj-lt"/>
                </a:rPr>
                <a:t>Inputs, outputs live in {0,1}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1219CEF-79BF-494F-B67F-A1487239BB38}"/>
              </a:ext>
            </a:extLst>
          </p:cNvPr>
          <p:cNvGrpSpPr/>
          <p:nvPr/>
        </p:nvGrpSpPr>
        <p:grpSpPr>
          <a:xfrm>
            <a:off x="4286127" y="3024859"/>
            <a:ext cx="5720664" cy="744558"/>
            <a:chOff x="3712462" y="2638722"/>
            <a:chExt cx="5720664" cy="74455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E2A9D47-3413-CE47-9C86-8F629FC41EA4}"/>
                </a:ext>
              </a:extLst>
            </p:cNvPr>
            <p:cNvSpPr txBox="1"/>
            <p:nvPr/>
          </p:nvSpPr>
          <p:spPr>
            <a:xfrm>
              <a:off x="3712463" y="2638722"/>
              <a:ext cx="51023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+mj-lt"/>
                </a:rPr>
                <a:t>Inputs, outputs live in [0,1]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A29FA9B-B941-C74C-9215-2EE8E75961BA}"/>
                </a:ext>
              </a:extLst>
            </p:cNvPr>
            <p:cNvSpPr/>
            <p:nvPr/>
          </p:nvSpPr>
          <p:spPr>
            <a:xfrm>
              <a:off x="3712462" y="3053575"/>
              <a:ext cx="5720664" cy="329705"/>
            </a:xfrm>
            <a:prstGeom prst="rect">
              <a:avLst/>
            </a:prstGeom>
            <a:solidFill>
              <a:schemeClr val="accent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8424662-86B8-FA47-AB7B-B1E3828DD191}"/>
              </a:ext>
            </a:extLst>
          </p:cNvPr>
          <p:cNvGrpSpPr/>
          <p:nvPr/>
        </p:nvGrpSpPr>
        <p:grpSpPr>
          <a:xfrm>
            <a:off x="7985967" y="4167728"/>
            <a:ext cx="4177209" cy="1196631"/>
            <a:chOff x="6793992" y="4205949"/>
            <a:chExt cx="4177209" cy="119663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7C3EE48-FAEA-0940-8313-05C5DF34C1E8}"/>
                </a:ext>
              </a:extLst>
            </p:cNvPr>
            <p:cNvSpPr txBox="1"/>
            <p:nvPr/>
          </p:nvSpPr>
          <p:spPr>
            <a:xfrm>
              <a:off x="8814816" y="4478961"/>
              <a:ext cx="21563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+mj-lt"/>
                </a:rPr>
                <a:t>Basically rectified linear units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173FE13-1E6B-4C4B-A207-1B2879A55014}"/>
                </a:ext>
              </a:extLst>
            </p:cNvPr>
            <p:cNvSpPr/>
            <p:nvPr/>
          </p:nvSpPr>
          <p:spPr>
            <a:xfrm>
              <a:off x="6793992" y="4205949"/>
              <a:ext cx="2020824" cy="1196631"/>
            </a:xfrm>
            <a:prstGeom prst="rect">
              <a:avLst/>
            </a:prstGeom>
            <a:solidFill>
              <a:schemeClr val="accent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1ABC3435-DA78-F047-8A1C-EB6403BBAF79}"/>
              </a:ext>
            </a:extLst>
          </p:cNvPr>
          <p:cNvSpPr/>
          <p:nvPr/>
        </p:nvSpPr>
        <p:spPr>
          <a:xfrm>
            <a:off x="4286127" y="2601963"/>
            <a:ext cx="7663546" cy="358527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BF7E2-CE05-9F4E-8F86-2986C50BC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42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816628" y="2683569"/>
            <a:ext cx="443147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Date</a:t>
            </a:r>
            <a:r>
              <a:rPr lang="en-US" sz="3200" dirty="0">
                <a:solidFill>
                  <a:schemeClr val="bg1"/>
                </a:solidFill>
                <a:latin typeface="+mj-lt"/>
              </a:rPr>
              <a:t>: May 28, 585 BCE</a:t>
            </a:r>
            <a:br>
              <a:rPr lang="en-US" sz="3200" dirty="0">
                <a:solidFill>
                  <a:schemeClr val="bg1"/>
                </a:solidFill>
                <a:latin typeface="+mj-lt"/>
              </a:rPr>
            </a:br>
            <a:r>
              <a:rPr lang="en-US" sz="3200" b="1" dirty="0">
                <a:solidFill>
                  <a:schemeClr val="bg1"/>
                </a:solidFill>
                <a:latin typeface="+mj-lt"/>
              </a:rPr>
              <a:t>Time</a:t>
            </a:r>
            <a:r>
              <a:rPr lang="en-US" sz="3200" dirty="0">
                <a:solidFill>
                  <a:schemeClr val="bg1"/>
                </a:solidFill>
                <a:latin typeface="+mj-lt"/>
              </a:rPr>
              <a:t>: Late afternoon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Location</a:t>
            </a:r>
            <a:r>
              <a:rPr lang="en-US" sz="3200" dirty="0">
                <a:solidFill>
                  <a:schemeClr val="bg1"/>
                </a:solidFill>
                <a:latin typeface="+mj-lt"/>
              </a:rPr>
              <a:t>: Ancient Greece</a:t>
            </a:r>
            <a:endParaRPr lang="en-US" sz="32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488668"/>
            <a:ext cx="33059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Photo Credit: </a:t>
            </a:r>
            <a:r>
              <a:rPr lang="en-US" sz="1600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flickr.com</a:t>
            </a:r>
            <a:r>
              <a:rPr lang="en-US" sz="16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/</a:t>
            </a:r>
            <a:r>
              <a:rPr lang="en-US" sz="1600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nasahqphoto</a:t>
            </a:r>
            <a:endParaRPr lang="en-US" sz="1600" dirty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048B2A-0726-6E43-9EAE-45AD3233A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479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Relaxing conjunctions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5FB067-F3E8-9441-BE92-20284981145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073" y="1907178"/>
            <a:ext cx="3637880" cy="27254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AEB17C-92CF-194A-BB8D-CBA25D61400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83341" y="1907178"/>
            <a:ext cx="3637880" cy="27254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E8E6C9-56DC-2C4B-A663-6AB861F20CF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4886" y="1907177"/>
            <a:ext cx="3637879" cy="27254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9064CA-6CCA-774D-A7B3-6DADB2EAE2B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19113" y="1907178"/>
            <a:ext cx="3637880" cy="27254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Table 16">
                <a:extLst>
                  <a:ext uri="{FF2B5EF4-FFF2-40B4-BE49-F238E27FC236}">
                    <a16:creationId xmlns:a16="http://schemas.microsoft.com/office/drawing/2014/main" id="{76E9049A-06BD-3E46-A78A-E7750E2584C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33236077"/>
                  </p:ext>
                </p:extLst>
              </p:nvPr>
            </p:nvGraphicFramePr>
            <p:xfrm>
              <a:off x="993008" y="4632624"/>
              <a:ext cx="1698171" cy="741680"/>
            </p:xfrm>
            <a:graphic>
              <a:graphicData uri="http://schemas.openxmlformats.org/drawingml/2006/table">
                <a:tbl>
                  <a:tblPr>
                    <a:tableStyleId>{2D5ABB26-0587-4C30-8999-92F81FD0307C}</a:tableStyleId>
                  </a:tblPr>
                  <a:tblGrid>
                    <a:gridCol w="1698171">
                      <a:extLst>
                        <a:ext uri="{9D8B030D-6E8A-4147-A177-3AD203B41FA5}">
                          <a16:colId xmlns:a16="http://schemas.microsoft.com/office/drawing/2014/main" val="418494930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Boolean logic</a:t>
                          </a:r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127561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∧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9098038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Table 16">
                <a:extLst>
                  <a:ext uri="{FF2B5EF4-FFF2-40B4-BE49-F238E27FC236}">
                    <a16:creationId xmlns:a16="http://schemas.microsoft.com/office/drawing/2014/main" id="{76E9049A-06BD-3E46-A78A-E7750E2584C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33236077"/>
                  </p:ext>
                </p:extLst>
              </p:nvPr>
            </p:nvGraphicFramePr>
            <p:xfrm>
              <a:off x="993008" y="4632624"/>
              <a:ext cx="1698171" cy="741680"/>
            </p:xfrm>
            <a:graphic>
              <a:graphicData uri="http://schemas.openxmlformats.org/drawingml/2006/table">
                <a:tbl>
                  <a:tblPr>
                    <a:tableStyleId>{2D5ABB26-0587-4C30-8999-92F81FD0307C}</a:tableStyleId>
                  </a:tblPr>
                  <a:tblGrid>
                    <a:gridCol w="1698171">
                      <a:extLst>
                        <a:ext uri="{9D8B030D-6E8A-4147-A177-3AD203B41FA5}">
                          <a16:colId xmlns:a16="http://schemas.microsoft.com/office/drawing/2014/main" val="418494930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Boolean logic</a:t>
                          </a:r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127561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746" t="-106667" r="-74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9098038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A5F441A6-88B2-FE46-A963-8BD63DE1A93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91163070"/>
                  </p:ext>
                </p:extLst>
              </p:nvPr>
            </p:nvGraphicFramePr>
            <p:xfrm>
              <a:off x="3828285" y="4632624"/>
              <a:ext cx="1698171" cy="741680"/>
            </p:xfrm>
            <a:graphic>
              <a:graphicData uri="http://schemas.openxmlformats.org/drawingml/2006/table">
                <a:tbl>
                  <a:tblPr>
                    <a:tableStyleId>{2D5ABB26-0587-4C30-8999-92F81FD0307C}</a:tableStyleId>
                  </a:tblPr>
                  <a:tblGrid>
                    <a:gridCol w="1698171">
                      <a:extLst>
                        <a:ext uri="{9D8B030D-6E8A-4147-A177-3AD203B41FA5}">
                          <a16:colId xmlns:a16="http://schemas.microsoft.com/office/drawing/2014/main" val="13080569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Product</a:t>
                          </a:r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4923831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𝑎𝑏</m:t>
                                </m:r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4848504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A5F441A6-88B2-FE46-A963-8BD63DE1A93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91163070"/>
                  </p:ext>
                </p:extLst>
              </p:nvPr>
            </p:nvGraphicFramePr>
            <p:xfrm>
              <a:off x="3828285" y="4632624"/>
              <a:ext cx="1698171" cy="741680"/>
            </p:xfrm>
            <a:graphic>
              <a:graphicData uri="http://schemas.openxmlformats.org/drawingml/2006/table">
                <a:tbl>
                  <a:tblPr>
                    <a:tableStyleId>{2D5ABB26-0587-4C30-8999-92F81FD0307C}</a:tableStyleId>
                  </a:tblPr>
                  <a:tblGrid>
                    <a:gridCol w="1698171">
                      <a:extLst>
                        <a:ext uri="{9D8B030D-6E8A-4147-A177-3AD203B41FA5}">
                          <a16:colId xmlns:a16="http://schemas.microsoft.com/office/drawing/2014/main" val="13080569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Product</a:t>
                          </a:r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4923831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t="-10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4848504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Table 18">
                <a:extLst>
                  <a:ext uri="{FF2B5EF4-FFF2-40B4-BE49-F238E27FC236}">
                    <a16:creationId xmlns:a16="http://schemas.microsoft.com/office/drawing/2014/main" id="{D12F4917-26BC-EC46-9F78-5269F26DC36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23347941"/>
                  </p:ext>
                </p:extLst>
              </p:nvPr>
            </p:nvGraphicFramePr>
            <p:xfrm>
              <a:off x="6663562" y="4632624"/>
              <a:ext cx="2133600" cy="741680"/>
            </p:xfrm>
            <a:graphic>
              <a:graphicData uri="http://schemas.openxmlformats.org/drawingml/2006/table">
                <a:tbl>
                  <a:tblPr>
                    <a:tableStyleId>{2D5ABB26-0587-4C30-8999-92F81FD0307C}</a:tableStyleId>
                  </a:tblPr>
                  <a:tblGrid>
                    <a:gridCol w="2133600">
                      <a:extLst>
                        <a:ext uri="{9D8B030D-6E8A-4147-A177-3AD203B41FA5}">
                          <a16:colId xmlns:a16="http://schemas.microsoft.com/office/drawing/2014/main" val="388529065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Gödel</a:t>
                          </a:r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136354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0134138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Table 18">
                <a:extLst>
                  <a:ext uri="{FF2B5EF4-FFF2-40B4-BE49-F238E27FC236}">
                    <a16:creationId xmlns:a16="http://schemas.microsoft.com/office/drawing/2014/main" id="{D12F4917-26BC-EC46-9F78-5269F26DC36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23347941"/>
                  </p:ext>
                </p:extLst>
              </p:nvPr>
            </p:nvGraphicFramePr>
            <p:xfrm>
              <a:off x="6663562" y="4632624"/>
              <a:ext cx="2133600" cy="741680"/>
            </p:xfrm>
            <a:graphic>
              <a:graphicData uri="http://schemas.openxmlformats.org/drawingml/2006/table">
                <a:tbl>
                  <a:tblPr>
                    <a:tableStyleId>{2D5ABB26-0587-4C30-8999-92F81FD0307C}</a:tableStyleId>
                  </a:tblPr>
                  <a:tblGrid>
                    <a:gridCol w="2133600">
                      <a:extLst>
                        <a:ext uri="{9D8B030D-6E8A-4147-A177-3AD203B41FA5}">
                          <a16:colId xmlns:a16="http://schemas.microsoft.com/office/drawing/2014/main" val="388529065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Gödel</a:t>
                          </a:r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136354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t="-106667" r="-59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0134138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2" name="Table 21">
                <a:extLst>
                  <a:ext uri="{FF2B5EF4-FFF2-40B4-BE49-F238E27FC236}">
                    <a16:creationId xmlns:a16="http://schemas.microsoft.com/office/drawing/2014/main" id="{343E0740-8D9A-E74C-978D-DF053D7C5B1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07133011"/>
                  </p:ext>
                </p:extLst>
              </p:nvPr>
            </p:nvGraphicFramePr>
            <p:xfrm>
              <a:off x="9364228" y="4632624"/>
              <a:ext cx="2281643" cy="741680"/>
            </p:xfrm>
            <a:graphic>
              <a:graphicData uri="http://schemas.openxmlformats.org/drawingml/2006/table">
                <a:tbl>
                  <a:tblPr>
                    <a:tableStyleId>{2D5ABB26-0587-4C30-8999-92F81FD0307C}</a:tableStyleId>
                  </a:tblPr>
                  <a:tblGrid>
                    <a:gridCol w="2281643">
                      <a:extLst>
                        <a:ext uri="{9D8B030D-6E8A-4147-A177-3AD203B41FA5}">
                          <a16:colId xmlns:a16="http://schemas.microsoft.com/office/drawing/2014/main" val="270985525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Łukasiewicz</a:t>
                          </a:r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6559911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max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0, 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4872437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2" name="Table 21">
                <a:extLst>
                  <a:ext uri="{FF2B5EF4-FFF2-40B4-BE49-F238E27FC236}">
                    <a16:creationId xmlns:a16="http://schemas.microsoft.com/office/drawing/2014/main" id="{343E0740-8D9A-E74C-978D-DF053D7C5B1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07133011"/>
                  </p:ext>
                </p:extLst>
              </p:nvPr>
            </p:nvGraphicFramePr>
            <p:xfrm>
              <a:off x="9364228" y="4632624"/>
              <a:ext cx="2281643" cy="741680"/>
            </p:xfrm>
            <a:graphic>
              <a:graphicData uri="http://schemas.openxmlformats.org/drawingml/2006/table">
                <a:tbl>
                  <a:tblPr>
                    <a:tableStyleId>{2D5ABB26-0587-4C30-8999-92F81FD0307C}</a:tableStyleId>
                  </a:tblPr>
                  <a:tblGrid>
                    <a:gridCol w="2281643">
                      <a:extLst>
                        <a:ext uri="{9D8B030D-6E8A-4147-A177-3AD203B41FA5}">
                          <a16:colId xmlns:a16="http://schemas.microsoft.com/office/drawing/2014/main" val="270985525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Łukasiewicz</a:t>
                          </a:r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6559911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t="-106667" r="-55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4872437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155AE4E5-7344-1A48-8CFC-A6A369749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29</a:t>
            </a:fld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18CEADE-4555-4B46-A573-7F0BFE29199E}"/>
              </a:ext>
            </a:extLst>
          </p:cNvPr>
          <p:cNvSpPr txBox="1"/>
          <p:nvPr/>
        </p:nvSpPr>
        <p:spPr>
          <a:xfrm>
            <a:off x="3684953" y="5495995"/>
            <a:ext cx="8033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 relaxations agree with the definition of a conjunction at the four boundary points</a:t>
            </a:r>
          </a:p>
        </p:txBody>
      </p:sp>
    </p:spTree>
    <p:extLst>
      <p:ext uri="{BB962C8B-B14F-4D97-AF65-F5344CB8AC3E}">
        <p14:creationId xmlns:p14="http://schemas.microsoft.com/office/powerpoint/2010/main" val="10824135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 txBox="1"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Three challenges facing logic in neural network land</a:t>
            </a:r>
            <a:endParaRPr lang="en" dirty="0"/>
          </a:p>
        </p:txBody>
      </p:sp>
      <p:sp>
        <p:nvSpPr>
          <p:cNvPr id="126" name="Google Shape;126;p18"/>
          <p:cNvSpPr txBox="1"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Bridging </a:t>
            </a:r>
            <a:r>
              <a:rPr lang="en" sz="2800" dirty="0"/>
              <a:t>predicates in rules with neural networks?</a:t>
            </a:r>
            <a:r>
              <a:rPr lang="en-US" sz="2800" dirty="0"/>
              <a:t> </a:t>
            </a:r>
          </a:p>
          <a:p>
            <a:pPr marL="800100" lvl="2" indent="0">
              <a:buNone/>
            </a:pPr>
            <a:r>
              <a:rPr lang="en-US" sz="2800" dirty="0">
                <a:solidFill>
                  <a:schemeClr val="accent1"/>
                </a:solidFill>
              </a:rPr>
              <a:t>Answer: Named neurons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Ma</a:t>
            </a:r>
            <a:r>
              <a:rPr lang="en" sz="2800" dirty="0"/>
              <a:t>k</a:t>
            </a:r>
            <a:r>
              <a:rPr lang="en-US" sz="2800" dirty="0" err="1"/>
              <a:t>ing</a:t>
            </a:r>
            <a:r>
              <a:rPr lang="en" sz="2800" dirty="0"/>
              <a:t> logic differentiable?</a:t>
            </a:r>
            <a:r>
              <a:rPr lang="en-US" sz="2800" dirty="0"/>
              <a:t> </a:t>
            </a:r>
          </a:p>
          <a:p>
            <a:pPr marL="800100" lvl="2" indent="0">
              <a:buNone/>
            </a:pPr>
            <a:r>
              <a:rPr lang="en-US" sz="2800" dirty="0">
                <a:solidFill>
                  <a:schemeClr val="accent1"/>
                </a:solidFill>
              </a:rPr>
              <a:t>Answer: Use a t-norm</a:t>
            </a:r>
            <a:endParaRPr lang="en-US" sz="2800" dirty="0"/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Using differentiable logic?</a:t>
            </a:r>
            <a:endParaRPr lang="en" sz="2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433D9F-580B-7C4C-8E08-51283E78B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2203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What logic can do for neural networks?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Introduce inductive bias by</a:t>
            </a:r>
            <a:r>
              <a:rPr lang="mr-IN" dirty="0"/>
              <a:t>…</a:t>
            </a:r>
            <a:endParaRPr lang="en-US" dirty="0"/>
          </a:p>
          <a:p>
            <a:r>
              <a:rPr lang="mr-IN" dirty="0">
                <a:solidFill>
                  <a:schemeClr val="accent1"/>
                </a:solidFill>
              </a:rPr>
              <a:t>…</a:t>
            </a:r>
            <a:r>
              <a:rPr lang="en-US" dirty="0">
                <a:solidFill>
                  <a:schemeClr val="accent1"/>
                </a:solidFill>
              </a:rPr>
              <a:t>changing network architecture</a:t>
            </a:r>
          </a:p>
          <a:p>
            <a:pPr marL="457200" lvl="1" indent="0">
              <a:buNone/>
            </a:pPr>
            <a:r>
              <a:rPr lang="en-US" dirty="0"/>
              <a:t>to networks that prefer satisfying the constraints</a:t>
            </a:r>
          </a:p>
          <a:p>
            <a:endParaRPr lang="en-US" dirty="0"/>
          </a:p>
          <a:p>
            <a:r>
              <a:rPr lang="mr-IN" dirty="0">
                <a:solidFill>
                  <a:schemeClr val="accent1"/>
                </a:solidFill>
              </a:rPr>
              <a:t>…</a:t>
            </a:r>
            <a:r>
              <a:rPr lang="en-US" dirty="0">
                <a:solidFill>
                  <a:schemeClr val="accent1"/>
                </a:solidFill>
              </a:rPr>
              <a:t>by regularizing learning</a:t>
            </a:r>
          </a:p>
          <a:p>
            <a:pPr marL="457200" lvl="1" indent="0">
              <a:buNone/>
            </a:pPr>
            <a:r>
              <a:rPr lang="en-US" dirty="0"/>
              <a:t>to penalize models that violate the constraints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6CFE56-745D-7643-9289-E9C033F7D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3736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09600" y="2231136"/>
            <a:ext cx="8469750" cy="12435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What logic can do for neural networks?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Introduce inductive bias by</a:t>
            </a:r>
            <a:r>
              <a:rPr lang="mr-IN" dirty="0"/>
              <a:t>…</a:t>
            </a:r>
            <a:endParaRPr lang="en-US" dirty="0"/>
          </a:p>
          <a:p>
            <a:r>
              <a:rPr lang="mr-IN" dirty="0"/>
              <a:t>…</a:t>
            </a:r>
            <a:r>
              <a:rPr lang="en-US" dirty="0"/>
              <a:t>changing network architecture</a:t>
            </a:r>
          </a:p>
          <a:p>
            <a:pPr marL="457200" lvl="1" indent="0">
              <a:buNone/>
            </a:pPr>
            <a:r>
              <a:rPr lang="en-US" dirty="0"/>
              <a:t>to networks that prefer satisfying the constraints</a:t>
            </a:r>
          </a:p>
          <a:p>
            <a:endParaRPr lang="en-US" dirty="0"/>
          </a:p>
          <a:p>
            <a:r>
              <a:rPr lang="mr-IN" dirty="0"/>
              <a:t>…</a:t>
            </a:r>
            <a:r>
              <a:rPr lang="en-US" dirty="0"/>
              <a:t>by regularizing learning</a:t>
            </a:r>
          </a:p>
          <a:p>
            <a:pPr marL="457200" lvl="1" indent="0">
              <a:buNone/>
            </a:pPr>
            <a:r>
              <a:rPr lang="en-US" dirty="0"/>
              <a:t>to penalize models that violate the constraints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387767"/>
            <a:ext cx="11959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Augmenting Neural Networks with First-order Logic.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Tao Li and Vivek Srikumar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. ACL 2019.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F4FC8E-A5E2-1244-B0F2-603FA7B7C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3878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7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Augmenting models: An example</a:t>
            </a:r>
            <a:endParaRPr lang="en" dirty="0"/>
          </a:p>
        </p:txBody>
      </p:sp>
      <p:cxnSp>
        <p:nvCxnSpPr>
          <p:cNvPr id="216" name="Google Shape;216;p27"/>
          <p:cNvCxnSpPr/>
          <p:nvPr/>
        </p:nvCxnSpPr>
        <p:spPr>
          <a:xfrm>
            <a:off x="6082000" y="2782075"/>
            <a:ext cx="7200" cy="20016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7247070" y="1434351"/>
                <a:ext cx="273773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charset="0"/>
                            </a:rPr>
                            <m:t>𝐴</m:t>
                          </m:r>
                        </m:e>
                        <m:sub>
                          <m:r>
                            <a:rPr lang="en-US" sz="3600" i="1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3600" i="1">
                          <a:latin typeface="Cambria Math" charset="0"/>
                        </a:rPr>
                        <m:t>∧</m:t>
                      </m:r>
                      <m:sSub>
                        <m:sSub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charset="0"/>
                            </a:rPr>
                            <m:t>𝐴</m:t>
                          </m:r>
                        </m:e>
                        <m:sub>
                          <m:r>
                            <a:rPr lang="en-US" sz="3600" i="1"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3600" i="1">
                          <a:latin typeface="Cambria Math" charset="0"/>
                        </a:rPr>
                        <m:t>→</m:t>
                      </m:r>
                      <m:sSub>
                        <m:sSub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sz="3600" i="1"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7070" y="1434351"/>
                <a:ext cx="2737737" cy="553998"/>
              </a:xfrm>
              <a:prstGeom prst="rect">
                <a:avLst/>
              </a:prstGeom>
              <a:blipFill>
                <a:blip r:embed="rId3"/>
                <a:stretch>
                  <a:fillRect l="-2765" r="-461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995842" y="1606477"/>
                <a:ext cx="135107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𝑏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</a:rPr>
                        <m:t>=</m:t>
                      </m:r>
                      <m:r>
                        <a:rPr lang="en-US" i="1">
                          <a:latin typeface="Cambria Math" charset="0"/>
                        </a:rPr>
                        <m:t>𝜎</m:t>
                      </m:r>
                      <m:r>
                        <a:rPr lang="en-US" i="1">
                          <a:latin typeface="Cambria Math" charset="0"/>
                        </a:rPr>
                        <m:t>(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>
                              <a:latin typeface="Cambria Math" charset="0"/>
                            </a:rPr>
                            <m:t>𝐰</m:t>
                          </m:r>
                        </m:e>
                        <m:sup>
                          <m:r>
                            <a:rPr lang="en-US" i="1">
                              <a:latin typeface="Cambria Math" charset="0"/>
                            </a:rPr>
                            <m:t>𝑇</m:t>
                          </m:r>
                        </m:sup>
                      </m:sSup>
                      <m:r>
                        <a:rPr lang="en-US" b="1">
                          <a:latin typeface="Cambria Math" charset="0"/>
                        </a:rPr>
                        <m:t>𝐱</m:t>
                      </m:r>
                      <m:r>
                        <a:rPr lang="en-US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5842" y="1606477"/>
                <a:ext cx="1351075" cy="276999"/>
              </a:xfrm>
              <a:prstGeom prst="rect">
                <a:avLst/>
              </a:prstGeom>
              <a:blipFill rotWithShape="0">
                <a:blip r:embed="rId5"/>
                <a:stretch>
                  <a:fillRect l="-3604" t="-4444" r="-5856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/>
          <p:cNvGrpSpPr/>
          <p:nvPr/>
        </p:nvGrpSpPr>
        <p:grpSpPr>
          <a:xfrm>
            <a:off x="3355823" y="1931336"/>
            <a:ext cx="1928064" cy="915399"/>
            <a:chOff x="-1829592" y="705555"/>
            <a:chExt cx="1928064" cy="915399"/>
          </a:xfrm>
        </p:grpSpPr>
        <p:sp>
          <p:nvSpPr>
            <p:cNvPr id="28" name="Rectangle 27"/>
            <p:cNvSpPr/>
            <p:nvPr/>
          </p:nvSpPr>
          <p:spPr>
            <a:xfrm>
              <a:off x="-1829592" y="705555"/>
              <a:ext cx="1928064" cy="9153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-1812625" y="762568"/>
              <a:ext cx="1911096" cy="768096"/>
              <a:chOff x="-1682496" y="932688"/>
              <a:chExt cx="1911096" cy="768096"/>
            </a:xfrm>
            <a:solidFill>
              <a:schemeClr val="tx2">
                <a:lumMod val="60000"/>
                <a:lumOff val="40000"/>
              </a:schemeClr>
            </a:solidFill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Oval 4"/>
                  <p:cNvSpPr/>
                  <p:nvPr/>
                </p:nvSpPr>
                <p:spPr>
                  <a:xfrm>
                    <a:off x="-1682496" y="932688"/>
                    <a:ext cx="768096" cy="768096"/>
                  </a:xfrm>
                  <a:prstGeom prst="ellipse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5" name="Oval 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1682496" y="932688"/>
                    <a:ext cx="768096" cy="768096"/>
                  </a:xfrm>
                  <a:prstGeom prst="ellipse">
                    <a:avLst/>
                  </a:prstGeom>
                  <a:blipFill rotWithShape="0"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Oval 19"/>
                  <p:cNvSpPr/>
                  <p:nvPr/>
                </p:nvSpPr>
                <p:spPr>
                  <a:xfrm>
                    <a:off x="-539496" y="932688"/>
                    <a:ext cx="768096" cy="768096"/>
                  </a:xfrm>
                  <a:prstGeom prst="ellipse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20" name="Oval 1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539496" y="932688"/>
                    <a:ext cx="768096" cy="768096"/>
                  </a:xfrm>
                  <a:prstGeom prst="ellipse">
                    <a:avLst/>
                  </a:prstGeom>
                  <a:blipFill rotWithShape="0"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0" name="Group 9"/>
          <p:cNvGrpSpPr/>
          <p:nvPr/>
        </p:nvGrpSpPr>
        <p:grpSpPr>
          <a:xfrm>
            <a:off x="2776802" y="3875045"/>
            <a:ext cx="3086109" cy="915399"/>
            <a:chOff x="-2332610" y="3591151"/>
            <a:chExt cx="3086109" cy="915399"/>
          </a:xfrm>
        </p:grpSpPr>
        <p:sp>
          <p:nvSpPr>
            <p:cNvPr id="9" name="Rectangle 8"/>
            <p:cNvSpPr/>
            <p:nvPr/>
          </p:nvSpPr>
          <p:spPr>
            <a:xfrm>
              <a:off x="-2332610" y="3591151"/>
              <a:ext cx="3086109" cy="9153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-2332610" y="3678034"/>
              <a:ext cx="3086109" cy="768096"/>
              <a:chOff x="-2117448" y="2704851"/>
              <a:chExt cx="3086109" cy="768096"/>
            </a:xfrm>
            <a:solidFill>
              <a:schemeClr val="tx2">
                <a:lumMod val="60000"/>
                <a:lumOff val="40000"/>
              </a:schemeClr>
            </a:solidFill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Oval 20"/>
                  <p:cNvSpPr/>
                  <p:nvPr/>
                </p:nvSpPr>
                <p:spPr>
                  <a:xfrm>
                    <a:off x="-2117448" y="2704851"/>
                    <a:ext cx="768096" cy="768096"/>
                  </a:xfrm>
                  <a:prstGeom prst="ellipse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21" name="Oval 2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2117448" y="2704851"/>
                    <a:ext cx="768096" cy="768096"/>
                  </a:xfrm>
                  <a:prstGeom prst="ellipse">
                    <a:avLst/>
                  </a:prstGeom>
                  <a:blipFill rotWithShape="0"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Oval 22"/>
                  <p:cNvSpPr/>
                  <p:nvPr/>
                </p:nvSpPr>
                <p:spPr>
                  <a:xfrm>
                    <a:off x="-974448" y="2704851"/>
                    <a:ext cx="768096" cy="768096"/>
                  </a:xfrm>
                  <a:prstGeom prst="ellipse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23" name="Oval 2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974448" y="2704851"/>
                    <a:ext cx="768096" cy="768096"/>
                  </a:xfrm>
                  <a:prstGeom prst="ellipse">
                    <a:avLst/>
                  </a:prstGeom>
                  <a:blipFill rotWithShape="0"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Oval 23"/>
                  <p:cNvSpPr/>
                  <p:nvPr/>
                </p:nvSpPr>
                <p:spPr>
                  <a:xfrm>
                    <a:off x="200565" y="2704851"/>
                    <a:ext cx="768096" cy="768096"/>
                  </a:xfrm>
                  <a:prstGeom prst="ellipse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24" name="Oval 2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0565" y="2704851"/>
                    <a:ext cx="768096" cy="768096"/>
                  </a:xfrm>
                  <a:prstGeom prst="ellipse">
                    <a:avLst/>
                  </a:prstGeom>
                  <a:blipFill rotWithShape="0"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cxnSp>
        <p:nvCxnSpPr>
          <p:cNvPr id="33" name="Straight Arrow Connector 32"/>
          <p:cNvCxnSpPr>
            <a:stCxn id="9" idx="0"/>
            <a:endCxn id="28" idx="2"/>
          </p:cNvCxnSpPr>
          <p:nvPr/>
        </p:nvCxnSpPr>
        <p:spPr>
          <a:xfrm flipH="1" flipV="1">
            <a:off x="4319856" y="2846734"/>
            <a:ext cx="1" cy="1028310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290759" y="3174774"/>
            <a:ext cx="209666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Possibly many layers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-2103120" y="39867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2574CD-C9E6-7841-A212-9CEA265CF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33</a:t>
            </a:fld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4953067-A6D0-B840-B197-B8EE63D0C36D}"/>
              </a:ext>
            </a:extLst>
          </p:cNvPr>
          <p:cNvGrpSpPr/>
          <p:nvPr/>
        </p:nvGrpSpPr>
        <p:grpSpPr>
          <a:xfrm>
            <a:off x="2115167" y="1931336"/>
            <a:ext cx="3168720" cy="2143077"/>
            <a:chOff x="2115167" y="1931336"/>
            <a:chExt cx="3168720" cy="214307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351DBCA-DA3E-8147-95EA-F5D6B2DF9E3C}"/>
                </a:ext>
              </a:extLst>
            </p:cNvPr>
            <p:cNvGrpSpPr/>
            <p:nvPr/>
          </p:nvGrpSpPr>
          <p:grpSpPr>
            <a:xfrm>
              <a:off x="3355823" y="1931336"/>
              <a:ext cx="1928064" cy="915399"/>
              <a:chOff x="-1829592" y="705555"/>
              <a:chExt cx="1928064" cy="915399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39B1FD14-41EA-2547-9B46-CB4A005DB4F1}"/>
                  </a:ext>
                </a:extLst>
              </p:cNvPr>
              <p:cNvSpPr/>
              <p:nvPr/>
            </p:nvSpPr>
            <p:spPr>
              <a:xfrm>
                <a:off x="-1829592" y="705555"/>
                <a:ext cx="1928064" cy="91539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D05B30AF-E3E1-064F-9D67-6B5EF6D13E85}"/>
                  </a:ext>
                </a:extLst>
              </p:cNvPr>
              <p:cNvGrpSpPr/>
              <p:nvPr/>
            </p:nvGrpSpPr>
            <p:grpSpPr>
              <a:xfrm>
                <a:off x="-1812625" y="762568"/>
                <a:ext cx="1911096" cy="768096"/>
                <a:chOff x="-1682496" y="932688"/>
                <a:chExt cx="1911096" cy="768096"/>
              </a:xfrm>
              <a:solidFill>
                <a:schemeClr val="tx2">
                  <a:lumMod val="60000"/>
                  <a:lumOff val="40000"/>
                </a:schemeClr>
              </a:solidFill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9" name="Oval 38">
                      <a:extLst>
                        <a:ext uri="{FF2B5EF4-FFF2-40B4-BE49-F238E27FC236}">
                          <a16:creationId xmlns:a16="http://schemas.microsoft.com/office/drawing/2014/main" id="{FD0C8F9C-850D-8D44-AFCA-E68DF73767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682496" y="932688"/>
                      <a:ext cx="768096" cy="768096"/>
                    </a:xfrm>
                    <a:prstGeom prst="ellipse">
                      <a:avLst/>
                    </a:prstGeom>
                    <a:grp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2800" i="1">
                                <a:latin typeface="Cambria Math" charset="0"/>
                              </a:rPr>
                              <m:t>′</m:t>
                            </m:r>
                          </m:oMath>
                        </m:oMathPara>
                      </a14:m>
                      <a:endParaRPr lang="en-US" sz="2800" dirty="0"/>
                    </a:p>
                  </p:txBody>
                </p:sp>
              </mc:Choice>
              <mc:Fallback xmlns="">
                <p:sp>
                  <p:nvSpPr>
                    <p:cNvPr id="5" name="Oval 4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-1682496" y="932688"/>
                      <a:ext cx="768096" cy="768096"/>
                    </a:xfrm>
                    <a:prstGeom prst="ellipse">
                      <a:avLst/>
                    </a:prstGeom>
                    <a:blipFill rotWithShape="0">
                      <a:blip r:embed="rId1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0" name="Oval 39">
                      <a:extLst>
                        <a:ext uri="{FF2B5EF4-FFF2-40B4-BE49-F238E27FC236}">
                          <a16:creationId xmlns:a16="http://schemas.microsoft.com/office/drawing/2014/main" id="{FAC3FDF0-3F7E-364B-8CF6-1C9AF4BA00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539496" y="932688"/>
                      <a:ext cx="768096" cy="768096"/>
                    </a:xfrm>
                    <a:prstGeom prst="ellipse">
                      <a:avLst/>
                    </a:prstGeom>
                    <a:grp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800" dirty="0"/>
                    </a:p>
                  </p:txBody>
                </p:sp>
              </mc:Choice>
              <mc:Fallback xmlns="">
                <p:sp>
                  <p:nvSpPr>
                    <p:cNvPr id="20" name="Oval 19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-539496" y="932688"/>
                      <a:ext cx="768096" cy="768096"/>
                    </a:xfrm>
                    <a:prstGeom prst="ellipse">
                      <a:avLst/>
                    </a:prstGeom>
                    <a:blipFill rotWithShape="0">
                      <a:blip r:embed="rId1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FC781748-9F79-9142-B019-A0495B1ED496}"/>
                    </a:ext>
                  </a:extLst>
                </p:cNvPr>
                <p:cNvSpPr/>
                <p:nvPr/>
              </p:nvSpPr>
              <p:spPr>
                <a:xfrm>
                  <a:off x="2115167" y="2860153"/>
                  <a:ext cx="768096" cy="768096"/>
                </a:xfrm>
                <a:prstGeom prst="ellipse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>
                            <a:latin typeface="Cambria Math" charset="0"/>
                          </a:rPr>
                          <m:t>𝑑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FC781748-9F79-9142-B019-A0495B1ED49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15167" y="2860153"/>
                  <a:ext cx="768096" cy="768096"/>
                </a:xfrm>
                <a:prstGeom prst="ellipse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18468C01-1728-AF47-BD47-83EE986C3C7B}"/>
                </a:ext>
              </a:extLst>
            </p:cNvPr>
            <p:cNvCxnSpPr/>
            <p:nvPr/>
          </p:nvCxnSpPr>
          <p:spPr>
            <a:xfrm flipH="1" flipV="1">
              <a:off x="2626446" y="3627200"/>
              <a:ext cx="262841" cy="44721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37294C15-1755-1D40-9E6C-76A0A1C7D25B}"/>
                </a:ext>
              </a:extLst>
            </p:cNvPr>
            <p:cNvCxnSpPr>
              <a:endCxn id="31" idx="5"/>
            </p:cNvCxnSpPr>
            <p:nvPr/>
          </p:nvCxnSpPr>
          <p:spPr>
            <a:xfrm flipH="1" flipV="1">
              <a:off x="2770778" y="3515764"/>
              <a:ext cx="1261508" cy="55864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9515A15B-CA11-E64C-8C68-B9246FA57AC6}"/>
                </a:ext>
              </a:extLst>
            </p:cNvPr>
            <p:cNvCxnSpPr>
              <a:stCxn id="31" idx="7"/>
              <a:endCxn id="39" idx="3"/>
            </p:cNvCxnSpPr>
            <p:nvPr/>
          </p:nvCxnSpPr>
          <p:spPr>
            <a:xfrm flipV="1">
              <a:off x="2770779" y="2643960"/>
              <a:ext cx="714497" cy="32867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E8DD5A8-CF0E-D14D-A4A6-9992A0456F3C}"/>
              </a:ext>
            </a:extLst>
          </p:cNvPr>
          <p:cNvGrpSpPr/>
          <p:nvPr/>
        </p:nvGrpSpPr>
        <p:grpSpPr>
          <a:xfrm>
            <a:off x="2995841" y="1222716"/>
            <a:ext cx="3060518" cy="660760"/>
            <a:chOff x="2995841" y="1222716"/>
            <a:chExt cx="3060518" cy="66076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59734C28-AE70-FA42-B516-62F9A41BD469}"/>
                    </a:ext>
                  </a:extLst>
                </p:cNvPr>
                <p:cNvSpPr txBox="1"/>
                <p:nvPr/>
              </p:nvSpPr>
              <p:spPr>
                <a:xfrm>
                  <a:off x="2995841" y="1222716"/>
                  <a:ext cx="3060518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′=</m:t>
                        </m:r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𝜎</m:t>
                        </m:r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sz="20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𝐰</m:t>
                            </m:r>
                          </m:e>
                          <m:sup>
                            <m:r>
                              <a:rPr lang="en-US" sz="2000" i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000" b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𝐱</m:t>
                        </m:r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+</m:t>
                        </m:r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𝜌</m:t>
                        </m:r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𝑑</m:t>
                        </m:r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))</m:t>
                        </m:r>
                      </m:oMath>
                    </m:oMathPara>
                  </a14:m>
                  <a:endParaRPr lang="en-US" sz="20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59734C28-AE70-FA42-B516-62F9A41BD4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5841" y="1222716"/>
                  <a:ext cx="3060518" cy="307777"/>
                </a:xfrm>
                <a:prstGeom prst="rect">
                  <a:avLst/>
                </a:prstGeom>
                <a:blipFill>
                  <a:blip r:embed="rId16"/>
                  <a:stretch>
                    <a:fillRect l="-1240" t="-8000" r="-2066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952CE7D6-67D0-CF40-8BFE-CD1EF255A36A}"/>
                    </a:ext>
                  </a:extLst>
                </p:cNvPr>
                <p:cNvSpPr txBox="1"/>
                <p:nvPr/>
              </p:nvSpPr>
              <p:spPr>
                <a:xfrm>
                  <a:off x="2995842" y="1606477"/>
                  <a:ext cx="135107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trike="sngStrike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trike="sngStrike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i="1" strike="sngStrike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 strike="sngStrike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=</m:t>
                        </m:r>
                        <m:r>
                          <a:rPr lang="en-US" i="1" strike="sngStrike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𝜎</m:t>
                        </m:r>
                        <m:r>
                          <a:rPr lang="en-US" i="1" strike="sngStrike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i="1" strike="sngStrike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strike="sngStrike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𝐰</m:t>
                            </m:r>
                          </m:e>
                          <m:sup>
                            <m:r>
                              <a:rPr lang="en-US" i="1" strike="sngStrike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strike="sngStrike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𝐱</m:t>
                        </m:r>
                        <m:r>
                          <a:rPr lang="en-US" i="1" strike="sngStrike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US" strike="sngStrike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952CE7D6-67D0-CF40-8BFE-CD1EF255A3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5842" y="1606477"/>
                  <a:ext cx="1351075" cy="276999"/>
                </a:xfrm>
                <a:prstGeom prst="rect">
                  <a:avLst/>
                </a:prstGeom>
                <a:blipFill>
                  <a:blip r:embed="rId17"/>
                  <a:stretch>
                    <a:fillRect l="-3704" t="-4348" r="-4630" b="-304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5DEF437-4F44-C647-9C54-9C14A4962D64}"/>
                  </a:ext>
                </a:extLst>
              </p:cNvPr>
              <p:cNvSpPr txBox="1"/>
              <p:nvPr/>
            </p:nvSpPr>
            <p:spPr>
              <a:xfrm>
                <a:off x="1911023" y="5433874"/>
                <a:ext cx="8369953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400" dirty="0">
                    <a:latin typeface="+mj-lt"/>
                  </a:rPr>
                  <a:t>No additional trainable parameters introduced</a:t>
                </a:r>
              </a:p>
              <a:p>
                <a:r>
                  <a:rPr lang="en-US" sz="2400" dirty="0">
                    <a:latin typeface="+mj-lt"/>
                  </a:rPr>
                  <a:t>Hyperparameter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𝜌</m:t>
                    </m:r>
                    <m:r>
                      <a:rPr lang="en-US" sz="2400" i="1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400" dirty="0">
                    <a:latin typeface="+mj-lt"/>
                  </a:rPr>
                  <a:t>controls how strongly the constraint is enforced</a:t>
                </a: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5DEF437-4F44-C647-9C54-9C14A4962D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1023" y="5433874"/>
                <a:ext cx="8369953" cy="738664"/>
              </a:xfrm>
              <a:prstGeom prst="rect">
                <a:avLst/>
              </a:prstGeom>
              <a:blipFill>
                <a:blip r:embed="rId18"/>
                <a:stretch>
                  <a:fillRect l="-2273" t="-11667" b="-2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01365BE3-96BF-B44A-9231-88C799AB6E4E}"/>
                  </a:ext>
                </a:extLst>
              </p:cNvPr>
              <p:cNvSpPr/>
              <p:nvPr/>
            </p:nvSpPr>
            <p:spPr>
              <a:xfrm>
                <a:off x="6269828" y="2323861"/>
                <a:ext cx="4693902" cy="26776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i="1" dirty="0">
                    <a:latin typeface="+mj-lt"/>
                    <a:ea typeface="Roboto"/>
                    <a:cs typeface="Roboto"/>
                    <a:sym typeface="Roboto"/>
                  </a:rPr>
                  <a:t>Step 1</a:t>
                </a:r>
                <a:r>
                  <a:rPr lang="en-US" sz="2400" dirty="0">
                    <a:latin typeface="+mj-lt"/>
                    <a:ea typeface="Roboto"/>
                    <a:cs typeface="Roboto"/>
                    <a:sym typeface="Roboto"/>
                  </a:rPr>
                  <a:t>: LHS in </a:t>
                </a:r>
                <a:r>
                  <a:rPr lang="en-US" sz="2400" dirty="0" err="1">
                    <a:latin typeface="+mj-lt"/>
                  </a:rPr>
                  <a:t>Łukasiewicz</a:t>
                </a:r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dirty="0">
                    <a:latin typeface="+mj-lt"/>
                    <a:ea typeface="Roboto"/>
                    <a:cs typeface="Roboto"/>
                    <a:sym typeface="Roboto"/>
                  </a:rPr>
                  <a:t>logic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d>
                        <m:dPr>
                          <m:ctrlPr>
                            <a:rPr lang="ar-AE" sz="2400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ar-AE" sz="2400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2400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ar-AE" sz="2400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ar-AE" sz="2400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ar-AE" sz="2400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2400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ar-AE" sz="2400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ar-AE" sz="2400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400" i="1" dirty="0">
                          <a:latin typeface="Cambria Math" panose="02040503050406030204" pitchFamily="18" charset="0"/>
                        </a:rPr>
                        <m:t>max</m:t>
                      </m:r>
                      <m:r>
                        <a:rPr lang="en-US" sz="2400" i="1" dirty="0">
                          <a:latin typeface="Cambria Math" panose="02040503050406030204" pitchFamily="18" charset="0"/>
                        </a:rPr>
                        <m:t>⁡(0, </m:t>
                      </m:r>
                      <m:sSub>
                        <m:sSubPr>
                          <m:ctrlPr>
                            <a:rPr lang="ar-AE" sz="24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400" i="1" dirty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ar-AE" sz="2400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ar-AE" sz="2400" i="1" dirty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ar-AE" sz="24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400" i="1" dirty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ar-AE" sz="24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ar-AE" sz="2400" i="1" dirty="0">
                          <a:latin typeface="Cambria Math" panose="02040503050406030204" pitchFamily="18" charset="0"/>
                        </a:rPr>
                        <m:t>−1)</m:t>
                      </m:r>
                    </m:oMath>
                  </m:oMathPara>
                </a14:m>
                <a:endParaRPr lang="ar-AE" sz="2400" dirty="0">
                  <a:latin typeface="+mj-lt"/>
                </a:endParaRPr>
              </a:p>
              <a:p>
                <a:endParaRPr lang="en-US" sz="2400" dirty="0">
                  <a:latin typeface="+mj-lt"/>
                  <a:ea typeface="Roboto"/>
                  <a:cs typeface="Roboto"/>
                  <a:sym typeface="Roboto"/>
                </a:endParaRPr>
              </a:p>
              <a:p>
                <a:r>
                  <a:rPr lang="en-US" sz="2400" i="1" dirty="0">
                    <a:latin typeface="+mj-lt"/>
                    <a:ea typeface="Roboto"/>
                    <a:cs typeface="Roboto"/>
                    <a:sym typeface="Roboto"/>
                  </a:rPr>
                  <a:t>Step 2</a:t>
                </a:r>
                <a:r>
                  <a:rPr lang="en-US" sz="2400" dirty="0">
                    <a:latin typeface="+mj-lt"/>
                    <a:ea typeface="Roboto"/>
                    <a:cs typeface="Roboto"/>
                    <a:sym typeface="Roboto"/>
                  </a:rPr>
                  <a:t>: Define constrained </a:t>
                </a:r>
                <a:r>
                  <a:rPr lang="en" sz="2400" dirty="0">
                    <a:latin typeface="+mj-lt"/>
                    <a:ea typeface="Roboto"/>
                    <a:cs typeface="Roboto"/>
                    <a:sym typeface="Roboto"/>
                  </a:rPr>
                  <a:t>node</a:t>
                </a:r>
                <a:r>
                  <a:rPr lang="en-US" sz="2400" dirty="0">
                    <a:latin typeface="+mj-lt"/>
                    <a:ea typeface="Roboto"/>
                    <a:cs typeface="Roboto"/>
                    <a:sym typeface="Roboto"/>
                  </a:rPr>
                  <a:t>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′=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𝐰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2400" b="1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24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latin typeface="+mj-lt"/>
                </a:endParaRPr>
              </a:p>
              <a:p>
                <a:endParaRPr lang="en-US" sz="2400" dirty="0">
                  <a:latin typeface="+mj-lt"/>
                </a:endParaRPr>
              </a:p>
              <a:p>
                <a:r>
                  <a:rPr lang="en-US" sz="2400" i="1" dirty="0">
                    <a:latin typeface="+mj-lt"/>
                  </a:rPr>
                  <a:t>Step 3</a:t>
                </a:r>
                <a:r>
                  <a:rPr lang="en-US" sz="2400" dirty="0">
                    <a:latin typeface="+mj-lt"/>
                  </a:rPr>
                  <a:t>: Replace original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>
                    <a:latin typeface="+mj-lt"/>
                  </a:rPr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01365BE3-96BF-B44A-9231-88C799AB6E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9828" y="2323861"/>
                <a:ext cx="4693902" cy="2677656"/>
              </a:xfrm>
              <a:prstGeom prst="rect">
                <a:avLst/>
              </a:prstGeom>
              <a:blipFill>
                <a:blip r:embed="rId19"/>
                <a:stretch>
                  <a:fillRect l="-1887" t="-1415" b="-42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91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09600" y="3863182"/>
            <a:ext cx="8193024" cy="123917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What logic can do for neural networks?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Introduce inductive bias by</a:t>
            </a:r>
            <a:r>
              <a:rPr lang="mr-IN" dirty="0"/>
              <a:t>…</a:t>
            </a:r>
            <a:endParaRPr lang="en-US" dirty="0"/>
          </a:p>
          <a:p>
            <a:r>
              <a:rPr lang="mr-IN" dirty="0"/>
              <a:t>…</a:t>
            </a:r>
            <a:r>
              <a:rPr lang="en-US" dirty="0"/>
              <a:t>changing network architecture</a:t>
            </a:r>
          </a:p>
          <a:p>
            <a:pPr marL="457200" lvl="1" indent="0">
              <a:buNone/>
            </a:pPr>
            <a:r>
              <a:rPr lang="en-US" dirty="0"/>
              <a:t>to networks that prefer satisfying the constraints</a:t>
            </a:r>
          </a:p>
          <a:p>
            <a:endParaRPr lang="en-US" dirty="0"/>
          </a:p>
          <a:p>
            <a:r>
              <a:rPr lang="mr-IN" dirty="0"/>
              <a:t>…</a:t>
            </a:r>
            <a:r>
              <a:rPr lang="en-US" dirty="0"/>
              <a:t>by regularizing learning</a:t>
            </a:r>
          </a:p>
          <a:p>
            <a:pPr marL="457200" lvl="1" indent="0">
              <a:buNone/>
            </a:pPr>
            <a:r>
              <a:rPr lang="en-US" dirty="0"/>
              <a:t>to penalize models that violate the constraints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07474" y="5657671"/>
            <a:ext cx="79770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 Logic-Driven Framework for Consistency of Neural Models. </a:t>
            </a:r>
          </a:p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	Tao Li, Vivek Gupta, 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Maitrey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Mehta and Vivek Srikumar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. EMNLP, 2019.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Structured Tuning for Semantic Role Labeling. </a:t>
            </a:r>
          </a:p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	Tao Li, 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Parth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Anand 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Jawale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Martha Palmer and Vivek Srikumar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. ACL, 2020.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AAF73F-5E93-464E-9747-BA22F0576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6327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Unifying data &amp; knowledge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US" sz="2500" dirty="0"/>
                  <a:t>Examples and constraints, together, a collection of rules of the form</a:t>
                </a:r>
                <a:endParaRPr lang="en-US" sz="2500" i="1" dirty="0">
                  <a:solidFill>
                    <a:schemeClr val="accent1"/>
                  </a:solidFill>
                  <a:latin typeface="Cambria Math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∀</m:t>
                      </m:r>
                      <m:r>
                        <a:rPr lang="en-US" sz="28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28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, </m:t>
                      </m:r>
                      <m:r>
                        <a:rPr lang="en-US" sz="28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𝐿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a:rPr lang="en-US" sz="28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→</m:t>
                      </m:r>
                      <m:r>
                        <a:rPr lang="en-US" sz="28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𝑅</m:t>
                      </m:r>
                      <m:r>
                        <a:rPr lang="en-US" sz="28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(</m:t>
                      </m:r>
                      <m:r>
                        <a:rPr lang="en-US" sz="28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28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500" dirty="0"/>
              </a:p>
              <a:p>
                <a:pPr marL="0" indent="0">
                  <a:buNone/>
                </a:pPr>
                <a:endParaRPr lang="en-US" sz="2500" dirty="0"/>
              </a:p>
              <a:p>
                <a:pPr marL="0" indent="0">
                  <a:buNone/>
                </a:pPr>
                <a:r>
                  <a:rPr lang="en-US" sz="2500" dirty="0"/>
                  <a:t>Knowledge can be written as rules</a:t>
                </a:r>
              </a:p>
              <a:p>
                <a:pPr lvl="1"/>
                <a:r>
                  <a:rPr lang="en-US" sz="2500" dirty="0"/>
                  <a:t>e.g. 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∀ 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5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500">
                        <a:latin typeface="Cambria Math" charset="0"/>
                      </a:rPr>
                      <m:t>Entail</m:t>
                    </m:r>
                    <m:d>
                      <m:d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500" i="1">
                            <a:latin typeface="Cambria Math" charset="0"/>
                          </a:rPr>
                          <m:t>𝑃</m:t>
                        </m:r>
                        <m:r>
                          <a:rPr lang="en-US" sz="2500" i="1">
                            <a:latin typeface="Cambria Math" charset="0"/>
                          </a:rPr>
                          <m:t>,</m:t>
                        </m:r>
                        <m:r>
                          <a:rPr lang="en-US" sz="2500" i="1">
                            <a:latin typeface="Cambria Math" charset="0"/>
                          </a:rPr>
                          <m:t>𝐻</m:t>
                        </m:r>
                      </m:e>
                    </m:d>
                    <m:r>
                      <a:rPr lang="en-US" sz="2500" i="1">
                        <a:latin typeface="Cambria Math" charset="0"/>
                      </a:rPr>
                      <m:t>∧</m:t>
                    </m:r>
                    <m:r>
                      <m:rPr>
                        <m:sty m:val="p"/>
                      </m:rPr>
                      <a:rPr lang="en-US" sz="2500">
                        <a:latin typeface="Cambria Math" charset="0"/>
                      </a:rPr>
                      <m:t>Entail</m:t>
                    </m:r>
                    <m:d>
                      <m:d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500" i="1">
                            <a:latin typeface="Cambria Math" charset="0"/>
                          </a:rPr>
                          <m:t>𝐻</m:t>
                        </m:r>
                        <m:r>
                          <a:rPr lang="en-US" sz="2500" i="1">
                            <a:latin typeface="Cambria Math" charset="0"/>
                          </a:rPr>
                          <m:t>, </m:t>
                        </m:r>
                        <m:r>
                          <a:rPr lang="en-US" sz="2500" i="1">
                            <a:latin typeface="Cambria Math" charset="0"/>
                          </a:rPr>
                          <m:t>𝑍</m:t>
                        </m:r>
                      </m:e>
                    </m:d>
                    <m:r>
                      <a:rPr lang="en-US" sz="2500" i="1">
                        <a:latin typeface="Cambria Math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sz="2500">
                        <a:latin typeface="Cambria Math" charset="0"/>
                      </a:rPr>
                      <m:t>Entail</m:t>
                    </m:r>
                    <m:d>
                      <m:d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500" i="1">
                            <a:latin typeface="Cambria Math" charset="0"/>
                          </a:rPr>
                          <m:t>𝑃</m:t>
                        </m:r>
                        <m:r>
                          <a:rPr lang="en-US" sz="2500" i="1">
                            <a:latin typeface="Cambria Math" charset="0"/>
                          </a:rPr>
                          <m:t>, </m:t>
                        </m:r>
                        <m:r>
                          <a:rPr lang="en-US" sz="2500" i="1">
                            <a:latin typeface="Cambria Math" charset="0"/>
                          </a:rPr>
                          <m:t>𝑍</m:t>
                        </m:r>
                      </m:e>
                    </m:d>
                  </m:oMath>
                </a14:m>
                <a:endParaRPr lang="en-US" sz="2500" dirty="0"/>
              </a:p>
              <a:p>
                <a:pPr lvl="1"/>
                <a:r>
                  <a:rPr lang="en-US" sz="2500" dirty="0"/>
                  <a:t>e.g. “Some labels (core roles) cannot be repeated in semantic frames”</a:t>
                </a:r>
              </a:p>
              <a:p>
                <a:pPr lvl="1"/>
                <a:r>
                  <a:rPr lang="en-US" sz="2500" dirty="0"/>
                  <a:t>Universally quantified</a:t>
                </a:r>
              </a:p>
              <a:p>
                <a:pPr lvl="1"/>
                <a:endParaRPr lang="en-US" sz="2500" dirty="0"/>
              </a:p>
              <a:p>
                <a:pPr marL="0" indent="0">
                  <a:buNone/>
                </a:pPr>
                <a:r>
                  <a:rPr lang="en-US" sz="2500" dirty="0"/>
                  <a:t>Labeled examples are also predicates about examples</a:t>
                </a:r>
              </a:p>
              <a:p>
                <a:pPr lvl="1"/>
                <a:r>
                  <a:rPr lang="en-US" sz="2500" dirty="0"/>
                  <a:t>e.g. 	If a premise-hypothesis pair (P,H) is labeled as an entailment, then we have the predicate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500" dirty="0">
                        <a:latin typeface="Cambria Math" charset="0"/>
                        <a:ea typeface="Courier" charset="0"/>
                        <a:cs typeface="Courier" charset="0"/>
                      </a:rPr>
                      <m:t>Entail</m:t>
                    </m:r>
                    <m:d>
                      <m:dPr>
                        <m:ctrlPr>
                          <a:rPr lang="en-US" sz="2500" i="1" dirty="0">
                            <a:latin typeface="Cambria Math" panose="02040503050406030204" pitchFamily="18" charset="0"/>
                            <a:ea typeface="Courier" charset="0"/>
                            <a:cs typeface="Courier" charset="0"/>
                          </a:rPr>
                        </m:ctrlPr>
                      </m:dPr>
                      <m:e>
                        <m:r>
                          <a:rPr lang="en-US" sz="2500" i="1" dirty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𝑃</m:t>
                        </m:r>
                        <m:r>
                          <a:rPr lang="en-US" sz="2500" i="1" dirty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, </m:t>
                        </m:r>
                        <m:r>
                          <a:rPr lang="en-US" sz="2500" i="1" dirty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𝐻</m:t>
                        </m:r>
                      </m:e>
                    </m:d>
                  </m:oMath>
                </a14:m>
                <a:r>
                  <a:rPr lang="en-US" sz="2500" dirty="0"/>
                  <a:t> or, equivalently </a:t>
                </a:r>
                <a14:m>
                  <m:oMath xmlns:m="http://schemas.openxmlformats.org/officeDocument/2006/math">
                    <m:r>
                      <a:rPr lang="en-US" sz="2500" i="1" dirty="0">
                        <a:latin typeface="Cambria Math" charset="0"/>
                      </a:rPr>
                      <m:t>⊤→</m:t>
                    </m:r>
                    <m:r>
                      <m:rPr>
                        <m:sty m:val="p"/>
                      </m:rPr>
                      <a:rPr lang="en-US" sz="2500" dirty="0">
                        <a:latin typeface="Cambria Math" charset="0"/>
                      </a:rPr>
                      <m:t>Entail</m:t>
                    </m:r>
                    <m:r>
                      <a:rPr lang="en-US" sz="2500" i="1" dirty="0">
                        <a:latin typeface="Cambria Math" charset="0"/>
                      </a:rPr>
                      <m:t>(</m:t>
                    </m:r>
                    <m:r>
                      <a:rPr lang="en-US" sz="2500" i="1" dirty="0">
                        <a:latin typeface="Cambria Math" charset="0"/>
                      </a:rPr>
                      <m:t>𝑃</m:t>
                    </m:r>
                    <m:r>
                      <a:rPr lang="en-US" sz="2500" i="1" dirty="0">
                        <a:latin typeface="Cambria Math" charset="0"/>
                      </a:rPr>
                      <m:t>, </m:t>
                    </m:r>
                    <m:r>
                      <a:rPr lang="en-US" sz="2500" i="1" dirty="0">
                        <a:latin typeface="Cambria Math" charset="0"/>
                      </a:rPr>
                      <m:t>𝐻</m:t>
                    </m:r>
                    <m:r>
                      <a:rPr lang="en-US" sz="2500" i="1" dirty="0">
                        <a:latin typeface="Cambria Math" charset="0"/>
                      </a:rPr>
                      <m:t>)</m:t>
                    </m:r>
                  </m:oMath>
                </a14:m>
                <a:endParaRPr lang="en-US" sz="2500" dirty="0"/>
              </a:p>
              <a:p>
                <a:pPr lvl="1"/>
                <a:endParaRPr lang="en-US" sz="25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25" t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025DB6-C443-AD4E-9B00-88D23FF6F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17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Encouraging consistency of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charset="0"/>
                        </a:rPr>
                        <m:t>∀</m:t>
                      </m:r>
                      <m:r>
                        <a:rPr lang="en-US" sz="3600" b="0" i="1" smtClean="0">
                          <a:latin typeface="Cambria Math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charset="0"/>
                        </a:rPr>
                        <m:t>, </m:t>
                      </m:r>
                      <m:r>
                        <a:rPr lang="en-US" sz="3600" i="1">
                          <a:latin typeface="Cambria Math" charset="0"/>
                        </a:rPr>
                        <m:t>𝐿</m:t>
                      </m:r>
                      <m:d>
                        <m:d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i="1"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a:rPr lang="en-US" sz="3600" i="1">
                          <a:latin typeface="Cambria Math" charset="0"/>
                        </a:rPr>
                        <m:t>→</m:t>
                      </m:r>
                      <m:r>
                        <a:rPr lang="en-US" sz="3600" i="1">
                          <a:latin typeface="Cambria Math" charset="0"/>
                        </a:rPr>
                        <m:t>𝑅</m:t>
                      </m:r>
                      <m:r>
                        <a:rPr lang="en-US" sz="3600" i="1">
                          <a:latin typeface="Cambria Math" charset="0"/>
                        </a:rPr>
                        <m:t>(</m:t>
                      </m:r>
                      <m:r>
                        <a:rPr lang="en-US" sz="3600" i="1">
                          <a:latin typeface="Cambria Math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chemeClr val="accent1"/>
                  </a:solidFill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1"/>
                    </a:solidFill>
                  </a:rPr>
                  <a:t>Learning goal</a:t>
                </a:r>
                <a:r>
                  <a:rPr lang="en-US" dirty="0"/>
                  <a:t>:  Prefer models that set all the rules of this form to be true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1"/>
                    </a:solidFill>
                  </a:rPr>
                  <a:t>Or alternatively</a:t>
                </a:r>
                <a:r>
                  <a:rPr lang="en-US" dirty="0"/>
                  <a:t>: Find models maximize a t-norm relaxation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4336142" y="5158647"/>
            <a:ext cx="3050002" cy="52322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chemeClr val="accent1"/>
                </a:solidFill>
                <a:latin typeface="+mj-lt"/>
              </a:rPr>
              <a:t>Inconsistency losses</a:t>
            </a:r>
          </a:p>
        </p:txBody>
      </p:sp>
      <p:sp>
        <p:nvSpPr>
          <p:cNvPr id="6" name="Rectangle 5"/>
          <p:cNvSpPr/>
          <p:nvPr/>
        </p:nvSpPr>
        <p:spPr>
          <a:xfrm>
            <a:off x="2450431" y="5802998"/>
            <a:ext cx="6821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+mj-lt"/>
              </a:rPr>
              <a:t>Use any neural model, any library and any optimizer</a:t>
            </a:r>
          </a:p>
          <a:p>
            <a:pPr algn="ctr"/>
            <a:r>
              <a:rPr lang="en-US" dirty="0">
                <a:latin typeface="+mj-lt"/>
              </a:rPr>
              <a:t>Product t-norm + labeled examples gives cross entropy loss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69A752-5EC9-6E43-B1A2-DF5EA1B5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36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34E6F9-BE8C-5941-90A5-A7448C07EB3C}"/>
              </a:ext>
            </a:extLst>
          </p:cNvPr>
          <p:cNvSpPr txBox="1"/>
          <p:nvPr/>
        </p:nvSpPr>
        <p:spPr>
          <a:xfrm>
            <a:off x="4778844" y="2174240"/>
            <a:ext cx="2634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Labeled data + knowledge</a:t>
            </a:r>
          </a:p>
        </p:txBody>
      </p:sp>
    </p:spTree>
    <p:extLst>
      <p:ext uri="{BB962C8B-B14F-4D97-AF65-F5344CB8AC3E}">
        <p14:creationId xmlns:p14="http://schemas.microsoft.com/office/powerpoint/2010/main" val="35245757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rules help neural networks?</a:t>
            </a:r>
            <a:endParaRPr lang="en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0DB9EA-FE51-DB4D-81EF-43DAB4BE7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7853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2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Natural Language Inference</a:t>
            </a:r>
            <a:endParaRPr lang="en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ym typeface="Roboto"/>
              </a:rPr>
              <a:t>SNLI dataset, decomposable attention model </a:t>
            </a:r>
            <a:r>
              <a:rPr lang="en-US" sz="2300" dirty="0">
                <a:sym typeface="Roboto"/>
              </a:rPr>
              <a:t>[Parikh et al 2016]</a:t>
            </a:r>
            <a:endParaRPr lang="en-US" dirty="0">
              <a:sym typeface="Roboto"/>
            </a:endParaRPr>
          </a:p>
          <a:p>
            <a:pPr marL="0" indent="0">
              <a:buNone/>
            </a:pPr>
            <a:endParaRPr lang="en-US" dirty="0">
              <a:sym typeface="Roboto"/>
            </a:endParaRPr>
          </a:p>
          <a:p>
            <a:pPr marL="0" indent="0">
              <a:buNone/>
            </a:pPr>
            <a:r>
              <a:rPr lang="en-US" dirty="0">
                <a:sym typeface="Roboto"/>
              </a:rPr>
              <a:t>Two constraints (formalized in first order logic):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>
                <a:ea typeface="Courier" charset="0"/>
                <a:cs typeface="Courier" charset="0"/>
              </a:rPr>
              <a:t>If two words are related, they should be aligned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>
                <a:ea typeface="Courier" charset="0"/>
                <a:cs typeface="Courier" charset="0"/>
              </a:rPr>
              <a:t>If no content word in the hypothesis is aligned, then the label cannot be </a:t>
            </a:r>
            <a:r>
              <a:rPr lang="en-US" dirty="0">
                <a:solidFill>
                  <a:schemeClr val="accent1"/>
                </a:solidFill>
                <a:ea typeface="Courier" charset="0"/>
                <a:cs typeface="Courier" charset="0"/>
              </a:rPr>
              <a:t>Entail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-1309"/>
            <a:ext cx="4755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dirty="0">
                <a:latin typeface="+mj-lt"/>
              </a:rPr>
              <a:t>Case Study</a:t>
            </a:r>
            <a:r>
              <a:rPr lang="en-US" dirty="0">
                <a:latin typeface="+mj-lt"/>
              </a:rPr>
              <a:t> 1</a:t>
            </a:r>
            <a:r>
              <a:rPr lang="en" dirty="0">
                <a:latin typeface="+mj-lt"/>
              </a:rPr>
              <a:t>: </a:t>
            </a:r>
            <a:r>
              <a:rPr lang="en-US" dirty="0">
                <a:latin typeface="+mj-lt"/>
              </a:rPr>
              <a:t> Augmenting a network [ACL 2019]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EF9290-F593-E247-9901-2315C462B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505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Thales of Miletus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5612296" cy="4525963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dirty="0"/>
              <a:t>One of the earliest known successful eclipse predictions</a:t>
            </a:r>
          </a:p>
          <a:p>
            <a:pPr marL="400050" lvl="1" indent="0">
              <a:buNone/>
            </a:pPr>
            <a:endParaRPr lang="en-US" dirty="0"/>
          </a:p>
          <a:p>
            <a:pPr marL="400050" lvl="1" indent="0">
              <a:buNone/>
            </a:pPr>
            <a:r>
              <a:rPr lang="en-US" dirty="0"/>
              <a:t>Possibly learned how to do so from the Babylonian astronomers</a:t>
            </a:r>
          </a:p>
          <a:p>
            <a:pPr marL="0" lv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Did Thales (and Babylonians) understand how eclipses work?</a:t>
            </a:r>
          </a:p>
          <a:p>
            <a:pPr marL="0" indent="0">
              <a:buNone/>
            </a:pPr>
            <a:endParaRPr lang="en-US" dirty="0">
              <a:solidFill>
                <a:schemeClr val="accent1"/>
              </a:solidFill>
            </a:endParaRPr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/>
          </a:p>
        </p:txBody>
      </p:sp>
      <p:pic>
        <p:nvPicPr>
          <p:cNvPr id="3073" name="Picture 1" descr="https://upload.wikimedia.org/wikipedia/commons/thumb/b/ba/One_of_six_allegorical_statues_by_sculptor_Louis_St._Gaudens_that_stand_above_the_front_fa%C3%A7ade_of_Union_Station%2C_Washington%2C_D.C_LCCN2011634255.tif/lossy-page1-800px-One_of_six_allegorical_statues_by_sculptor_Louis_St._Gaudens_that_stand_above_the_front_fa%C3%A7ade_of_Union_Station%2C_Washington%2C_D.C_LCCN2011634255.ti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34" t="-1" r="-134"/>
          <a:stretch/>
        </p:blipFill>
        <p:spPr bwMode="auto">
          <a:xfrm>
            <a:off x="6221896" y="3671"/>
            <a:ext cx="5970104" cy="685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9600" y="1048306"/>
            <a:ext cx="4017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/>
              <a:t>mathematician, astronomer, philosopher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E65E8A-F3B8-554A-850A-9FBC71497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2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Results: </a:t>
            </a:r>
            <a:r>
              <a:rPr lang="en-US" dirty="0"/>
              <a:t>Natural Language Inference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981200" y="1884424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2442476" y="2233990"/>
            <a:ext cx="5484871" cy="1449087"/>
            <a:chOff x="918475" y="1794735"/>
            <a:chExt cx="5484871" cy="1449087"/>
          </a:xfrm>
        </p:grpSpPr>
        <p:cxnSp>
          <p:nvCxnSpPr>
            <p:cNvPr id="6" name="Google Shape;298;p34"/>
            <p:cNvCxnSpPr/>
            <p:nvPr/>
          </p:nvCxnSpPr>
          <p:spPr>
            <a:xfrm rot="10800000" flipH="1">
              <a:off x="918475" y="2984622"/>
              <a:ext cx="650700" cy="259200"/>
            </a:xfrm>
            <a:prstGeom prst="straightConnector1">
              <a:avLst/>
            </a:prstGeom>
            <a:ln w="31750">
              <a:headEnd type="none" w="med" len="med"/>
              <a:tailEnd type="arrow" w="lg" len="lg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7" name="Google Shape;298;p34"/>
            <p:cNvCxnSpPr/>
            <p:nvPr/>
          </p:nvCxnSpPr>
          <p:spPr>
            <a:xfrm rot="10800000" flipH="1">
              <a:off x="2670734" y="2540918"/>
              <a:ext cx="650700" cy="259200"/>
            </a:xfrm>
            <a:prstGeom prst="straightConnector1">
              <a:avLst/>
            </a:prstGeom>
            <a:ln w="31750">
              <a:headEnd type="none" w="med" len="med"/>
              <a:tailEnd type="arrow" w="lg" len="lg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8" name="Google Shape;298;p34"/>
            <p:cNvCxnSpPr/>
            <p:nvPr/>
          </p:nvCxnSpPr>
          <p:spPr>
            <a:xfrm rot="10800000" flipH="1">
              <a:off x="4179797" y="2053935"/>
              <a:ext cx="650700" cy="259200"/>
            </a:xfrm>
            <a:prstGeom prst="straightConnector1">
              <a:avLst/>
            </a:prstGeom>
            <a:ln w="31750">
              <a:headEnd type="none" w="med" len="med"/>
              <a:tailEnd type="arrow" w="lg" len="lg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9" name="Google Shape;298;p34"/>
            <p:cNvCxnSpPr/>
            <p:nvPr/>
          </p:nvCxnSpPr>
          <p:spPr>
            <a:xfrm rot="10800000" flipH="1">
              <a:off x="5752646" y="1794735"/>
              <a:ext cx="650700" cy="259200"/>
            </a:xfrm>
            <a:prstGeom prst="straightConnector1">
              <a:avLst/>
            </a:prstGeom>
            <a:ln w="31750">
              <a:headEnd type="none" w="med" len="med"/>
              <a:tailEnd type="arrow" w="lg" len="lg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</p:grpSp>
      <p:sp>
        <p:nvSpPr>
          <p:cNvPr id="11" name="Google Shape;294;p34"/>
          <p:cNvSpPr txBox="1"/>
          <p:nvPr/>
        </p:nvSpPr>
        <p:spPr>
          <a:xfrm>
            <a:off x="1955178" y="1420500"/>
            <a:ext cx="2879796" cy="41256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000" dirty="0">
                <a:latin typeface="+mj-lt"/>
                <a:ea typeface="Roboto"/>
                <a:cs typeface="Roboto"/>
                <a:sym typeface="Roboto"/>
              </a:rPr>
              <a:t>1. Constraints help</a:t>
            </a:r>
            <a:endParaRPr sz="2000" dirty="0"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12" name="Google Shape;295;p34"/>
          <p:cNvSpPr txBox="1"/>
          <p:nvPr/>
        </p:nvSpPr>
        <p:spPr>
          <a:xfrm>
            <a:off x="1981201" y="1901589"/>
            <a:ext cx="3210229" cy="664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000" dirty="0">
                <a:latin typeface="+mj-lt"/>
                <a:ea typeface="Roboto"/>
                <a:cs typeface="Roboto"/>
                <a:sym typeface="Roboto"/>
              </a:rPr>
              <a:t>2. </a:t>
            </a:r>
            <a:r>
              <a:rPr lang="en" sz="2000" dirty="0">
                <a:latin typeface="+mj-lt"/>
                <a:ea typeface="Roboto"/>
                <a:cs typeface="Roboto"/>
                <a:sym typeface="Roboto"/>
              </a:rPr>
              <a:t>Large</a:t>
            </a:r>
            <a:r>
              <a:rPr lang="en-US" sz="2000" dirty="0">
                <a:latin typeface="+mj-lt"/>
                <a:ea typeface="Roboto"/>
                <a:cs typeface="Roboto"/>
                <a:sym typeface="Roboto"/>
              </a:rPr>
              <a:t>r</a:t>
            </a:r>
            <a:r>
              <a:rPr lang="en" sz="2000" dirty="0">
                <a:latin typeface="+mj-lt"/>
                <a:ea typeface="Roboto"/>
                <a:cs typeface="Roboto"/>
                <a:sym typeface="Roboto"/>
              </a:rPr>
              <a:t> improvement</a:t>
            </a:r>
            <a:r>
              <a:rPr lang="en-US" sz="2000" dirty="0">
                <a:latin typeface="+mj-lt"/>
                <a:ea typeface="Roboto"/>
                <a:cs typeface="Roboto"/>
                <a:sym typeface="Roboto"/>
              </a:rPr>
              <a:t>s</a:t>
            </a:r>
            <a:r>
              <a:rPr lang="en" sz="2000" dirty="0">
                <a:latin typeface="+mj-lt"/>
                <a:ea typeface="Roboto"/>
                <a:cs typeface="Roboto"/>
                <a:sym typeface="Roboto"/>
              </a:rPr>
              <a:t> if training data is limited (~</a:t>
            </a:r>
            <a:r>
              <a:rPr lang="en-US" sz="2000" dirty="0">
                <a:latin typeface="+mj-lt"/>
                <a:ea typeface="Roboto"/>
                <a:cs typeface="Roboto"/>
                <a:sym typeface="Roboto"/>
              </a:rPr>
              <a:t>3</a:t>
            </a:r>
            <a:r>
              <a:rPr lang="en" sz="2000" dirty="0">
                <a:latin typeface="+mj-lt"/>
                <a:ea typeface="Roboto"/>
                <a:cs typeface="Roboto"/>
                <a:sym typeface="Roboto"/>
              </a:rPr>
              <a:t>%)</a:t>
            </a:r>
            <a:endParaRPr lang="en-US" sz="2000" dirty="0"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13" name="Oval 12"/>
          <p:cNvSpPr/>
          <p:nvPr/>
        </p:nvSpPr>
        <p:spPr>
          <a:xfrm rot="20545449">
            <a:off x="2068486" y="3473845"/>
            <a:ext cx="1574582" cy="821526"/>
          </a:xfrm>
          <a:prstGeom prst="ellipse">
            <a:avLst/>
          </a:prstGeom>
          <a:noFill/>
          <a:ln w="88900"/>
          <a:effectLst>
            <a:softEdge rad="254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008297" y="1371520"/>
            <a:ext cx="34718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+mj-lt"/>
                <a:ea typeface="Roboto"/>
                <a:cs typeface="Roboto"/>
                <a:sym typeface="Roboto"/>
              </a:rPr>
              <a:t>3. </a:t>
            </a:r>
            <a:r>
              <a:rPr lang="en" sz="2000" dirty="0">
                <a:latin typeface="+mj-lt"/>
                <a:ea typeface="Roboto"/>
                <a:cs typeface="Roboto"/>
                <a:sym typeface="Roboto"/>
              </a:rPr>
              <a:t>With 0.5M data, constraints don’t help, or even slightly hurt</a:t>
            </a:r>
          </a:p>
        </p:txBody>
      </p:sp>
      <p:sp>
        <p:nvSpPr>
          <p:cNvPr id="16" name="Oval 15"/>
          <p:cNvSpPr/>
          <p:nvPr/>
        </p:nvSpPr>
        <p:spPr>
          <a:xfrm rot="21314120">
            <a:off x="8471113" y="1771102"/>
            <a:ext cx="1574582" cy="821526"/>
          </a:xfrm>
          <a:prstGeom prst="ellipse">
            <a:avLst/>
          </a:prstGeom>
          <a:noFill/>
          <a:ln w="88900"/>
          <a:effectLst>
            <a:softEdge rad="254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Google Shape;356;p38"/>
          <p:cNvSpPr txBox="1"/>
          <p:nvPr/>
        </p:nvSpPr>
        <p:spPr>
          <a:xfrm>
            <a:off x="8389828" y="3148930"/>
            <a:ext cx="2139562" cy="998475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000" dirty="0">
                <a:latin typeface="+mj-lt"/>
                <a:ea typeface="Roboto"/>
                <a:cs typeface="Roboto"/>
                <a:sym typeface="Roboto"/>
              </a:rPr>
              <a:t>Have very large dataset? Just believe the data.</a:t>
            </a:r>
            <a:endParaRPr sz="2000" dirty="0"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-1309"/>
            <a:ext cx="4755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dirty="0">
                <a:latin typeface="+mj-lt"/>
              </a:rPr>
              <a:t>Case Study</a:t>
            </a:r>
            <a:r>
              <a:rPr lang="en-US" dirty="0">
                <a:latin typeface="+mj-lt"/>
              </a:rPr>
              <a:t> 1</a:t>
            </a:r>
            <a:r>
              <a:rPr lang="en" dirty="0">
                <a:latin typeface="+mj-lt"/>
              </a:rPr>
              <a:t>: </a:t>
            </a:r>
            <a:r>
              <a:rPr lang="en-US" dirty="0">
                <a:latin typeface="+mj-lt"/>
              </a:rPr>
              <a:t> Augmenting a network [ACL 2019]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57F954-AFBC-5243-8942-32339B43D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31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4" grpId="0"/>
      <p:bldP spid="16" grpId="0" animBg="1"/>
      <p:bldP spid="16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Inconsistency of NLI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0" indent="0" defTabSz="914400">
                  <a:spcBef>
                    <a:spcPts val="0"/>
                  </a:spcBef>
                  <a:buNone/>
                  <a:defRPr/>
                </a:pPr>
                <a:r>
                  <a:rPr lang="en-US" sz="2600" dirty="0"/>
                  <a:t>BERT based models for SNLI &amp; </a:t>
                </a:r>
                <a:r>
                  <a:rPr lang="en-US" sz="2600" dirty="0" err="1"/>
                  <a:t>MultiNLI</a:t>
                </a:r>
                <a:r>
                  <a:rPr lang="en-US" sz="2600" dirty="0"/>
                  <a:t> datasets</a:t>
                </a:r>
              </a:p>
              <a:p>
                <a:pPr marL="0" indent="0" defTabSz="914400">
                  <a:spcBef>
                    <a:spcPts val="0"/>
                  </a:spcBef>
                  <a:buNone/>
                  <a:defRPr/>
                </a:pPr>
                <a:endParaRPr lang="en-US" sz="2600" dirty="0"/>
              </a:p>
              <a:p>
                <a:pPr marL="0" indent="0" defTabSz="914400">
                  <a:spcBef>
                    <a:spcPts val="0"/>
                  </a:spcBef>
                  <a:buNone/>
                  <a:defRPr/>
                </a:pPr>
                <a:r>
                  <a:rPr lang="en-US" sz="2600" dirty="0"/>
                  <a:t>Two kinds of </a:t>
                </a:r>
                <a:r>
                  <a:rPr lang="en-US" sz="2600" dirty="0" err="1"/>
                  <a:t>regularizers</a:t>
                </a:r>
                <a:r>
                  <a:rPr lang="en-US" sz="2600" dirty="0"/>
                  <a:t> from constraints</a:t>
                </a:r>
              </a:p>
              <a:p>
                <a:pPr marL="514350" indent="-514350" defTabSz="914400">
                  <a:spcBef>
                    <a:spcPts val="0"/>
                  </a:spcBef>
                  <a:buAutoNum type="arabicPeriod"/>
                </a:pPr>
                <a:r>
                  <a:rPr lang="en-US" sz="2600" dirty="0"/>
                  <a:t>Symmetry constraint: </a:t>
                </a:r>
                <a:endParaRPr lang="en-US" sz="2600" i="1" dirty="0">
                  <a:latin typeface="Cambria Math" charset="0"/>
                </a:endParaRPr>
              </a:p>
              <a:p>
                <a:pPr marL="400050" lvl="1" indent="0" defTabSz="91440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>
                          <a:latin typeface="Cambria Math" charset="0"/>
                        </a:rPr>
                        <m:t>∀</m:t>
                      </m:r>
                      <m:r>
                        <a:rPr lang="en-US" sz="2600" i="1">
                          <a:latin typeface="Cambria Math" charset="0"/>
                        </a:rPr>
                        <m:t>𝑃</m:t>
                      </m:r>
                      <m:r>
                        <a:rPr lang="en-US" sz="2600" i="1">
                          <a:latin typeface="Cambria Math" charset="0"/>
                        </a:rPr>
                        <m:t>, </m:t>
                      </m:r>
                      <m:r>
                        <a:rPr lang="en-US" sz="2600" i="1">
                          <a:latin typeface="Cambria Math" charset="0"/>
                        </a:rPr>
                        <m:t>𝐻</m:t>
                      </m:r>
                      <m:r>
                        <a:rPr lang="en-US" sz="2600" i="1">
                          <a:latin typeface="Cambria Math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2600">
                          <a:latin typeface="Cambria Math" charset="0"/>
                        </a:rPr>
                        <m:t>Contradict</m:t>
                      </m:r>
                      <m:d>
                        <m:d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i="1">
                              <a:latin typeface="Cambria Math" charset="0"/>
                            </a:rPr>
                            <m:t>𝑃</m:t>
                          </m:r>
                          <m:r>
                            <a:rPr lang="en-US" sz="2600" i="1">
                              <a:latin typeface="Cambria Math" charset="0"/>
                            </a:rPr>
                            <m:t>,</m:t>
                          </m:r>
                          <m:r>
                            <a:rPr lang="en-US" sz="2600" i="1">
                              <a:latin typeface="Cambria Math" charset="0"/>
                            </a:rPr>
                            <m:t>𝐻</m:t>
                          </m:r>
                        </m:e>
                      </m:d>
                      <m:r>
                        <a:rPr lang="en-US" sz="2600" i="1">
                          <a:latin typeface="Cambria Math" charset="0"/>
                        </a:rPr>
                        <m:t>↔</m:t>
                      </m:r>
                      <m:r>
                        <m:rPr>
                          <m:sty m:val="p"/>
                        </m:rPr>
                        <a:rPr lang="en-US" sz="2600">
                          <a:latin typeface="Cambria Math" charset="0"/>
                        </a:rPr>
                        <m:t>Contradict</m:t>
                      </m:r>
                      <m:r>
                        <a:rPr lang="en-US" sz="2600" i="1">
                          <a:latin typeface="Cambria Math" charset="0"/>
                        </a:rPr>
                        <m:t>(</m:t>
                      </m:r>
                      <m:r>
                        <a:rPr lang="en-US" sz="2600" i="1">
                          <a:latin typeface="Cambria Math" charset="0"/>
                        </a:rPr>
                        <m:t>𝐻</m:t>
                      </m:r>
                      <m:r>
                        <a:rPr lang="en-US" sz="2600" i="1">
                          <a:latin typeface="Cambria Math" charset="0"/>
                        </a:rPr>
                        <m:t>, </m:t>
                      </m:r>
                      <m:r>
                        <a:rPr lang="en-US" sz="2600" i="1">
                          <a:latin typeface="Cambria Math" charset="0"/>
                        </a:rPr>
                        <m:t>𝑃</m:t>
                      </m:r>
                      <m:r>
                        <a:rPr lang="en-US" sz="2600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600" dirty="0"/>
              </a:p>
              <a:p>
                <a:pPr marL="514350" indent="-514350" defTabSz="914400">
                  <a:spcBef>
                    <a:spcPts val="0"/>
                  </a:spcBef>
                  <a:buAutoNum type="arabicPeriod"/>
                </a:pPr>
                <a:endParaRPr lang="en-US" sz="2600" dirty="0"/>
              </a:p>
              <a:p>
                <a:pPr marL="514350" indent="-514350" defTabSz="914400">
                  <a:spcBef>
                    <a:spcPts val="0"/>
                  </a:spcBef>
                  <a:buAutoNum type="arabicPeriod"/>
                </a:pPr>
                <a:r>
                  <a:rPr lang="en-US" sz="2600" dirty="0"/>
                  <a:t>Four transitivity constraints of the form</a:t>
                </a:r>
              </a:p>
              <a:p>
                <a:pPr marL="400050" lvl="1" indent="0" defTabSz="91440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600">
                          <a:latin typeface="Cambria Math" charset="0"/>
                        </a:rPr>
                        <m:t>Entail</m:t>
                      </m:r>
                      <m:d>
                        <m:d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i="1">
                              <a:latin typeface="Cambria Math" charset="0"/>
                            </a:rPr>
                            <m:t>𝑃</m:t>
                          </m:r>
                          <m:r>
                            <a:rPr lang="en-US" sz="2600" i="1">
                              <a:latin typeface="Cambria Math" charset="0"/>
                            </a:rPr>
                            <m:t>,</m:t>
                          </m:r>
                          <m:r>
                            <a:rPr lang="en-US" sz="2600" i="1">
                              <a:latin typeface="Cambria Math" charset="0"/>
                            </a:rPr>
                            <m:t>𝐻</m:t>
                          </m:r>
                        </m:e>
                      </m:d>
                      <m:r>
                        <a:rPr lang="en-US" sz="2600" i="1">
                          <a:latin typeface="Cambria Math" charset="0"/>
                        </a:rPr>
                        <m:t>∧</m:t>
                      </m:r>
                      <m:r>
                        <m:rPr>
                          <m:sty m:val="p"/>
                        </m:rPr>
                        <a:rPr lang="en-US" sz="2600">
                          <a:latin typeface="Cambria Math" charset="0"/>
                        </a:rPr>
                        <m:t>Entail</m:t>
                      </m:r>
                      <m:d>
                        <m:d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i="1">
                              <a:latin typeface="Cambria Math" charset="0"/>
                            </a:rPr>
                            <m:t>𝐻</m:t>
                          </m:r>
                          <m:r>
                            <a:rPr lang="en-US" sz="2600" i="1">
                              <a:latin typeface="Cambria Math" charset="0"/>
                            </a:rPr>
                            <m:t>, </m:t>
                          </m:r>
                          <m:r>
                            <a:rPr lang="en-US" sz="2600" i="1">
                              <a:latin typeface="Cambria Math" charset="0"/>
                            </a:rPr>
                            <m:t>𝑍</m:t>
                          </m:r>
                        </m:e>
                      </m:d>
                      <m:r>
                        <a:rPr lang="en-US" sz="2600" i="1">
                          <a:latin typeface="Cambria Math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sz="2600">
                          <a:latin typeface="Cambria Math" charset="0"/>
                        </a:rPr>
                        <m:t>Entail</m:t>
                      </m:r>
                      <m:d>
                        <m:d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i="1">
                              <a:latin typeface="Cambria Math" charset="0"/>
                            </a:rPr>
                            <m:t>𝑃</m:t>
                          </m:r>
                          <m:r>
                            <a:rPr lang="en-US" sz="2600" i="1">
                              <a:latin typeface="Cambria Math" charset="0"/>
                            </a:rPr>
                            <m:t>, </m:t>
                          </m:r>
                          <m:r>
                            <a:rPr lang="en-US" sz="2600" i="1">
                              <a:latin typeface="Cambria Math" charset="0"/>
                            </a:rPr>
                            <m:t>𝑍</m:t>
                          </m:r>
                        </m:e>
                      </m:d>
                    </m:oMath>
                  </m:oMathPara>
                </a14:m>
                <a:endParaRPr lang="en-US" sz="2600" dirty="0"/>
              </a:p>
              <a:p>
                <a:pPr marL="400050" lvl="1" indent="0" defTabSz="914400">
                  <a:spcBef>
                    <a:spcPts val="0"/>
                  </a:spcBef>
                  <a:buNone/>
                </a:pPr>
                <a:endParaRPr lang="en-US" sz="26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56" t="-14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0" y="0"/>
            <a:ext cx="4820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</a:rPr>
              <a:t>Case study 2: Regularizing learning [EMNLP 2019]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05134B-D321-244F-BB0C-74E80153E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5086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Results: Inconsistency of NLI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1"/>
          </p:nvPr>
        </p:nvGraphicFramePr>
        <p:xfrm>
          <a:off x="1981200" y="1600201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ontent Placeholder 9"/>
          <p:cNvGraphicFramePr>
            <a:graphicFrameLocks noGrp="1"/>
          </p:cNvGraphicFramePr>
          <p:nvPr>
            <p:ph sz="half" idx="2"/>
          </p:nvPr>
        </p:nvGraphicFramePr>
        <p:xfrm>
          <a:off x="6172200" y="1600201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144616" y="4374361"/>
            <a:ext cx="5968557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1. Merely adding more data does not make models consistent</a:t>
            </a:r>
          </a:p>
          <a:p>
            <a:r>
              <a:rPr lang="en-US" dirty="0">
                <a:latin typeface="+mj-lt"/>
              </a:rPr>
              <a:t>2. </a:t>
            </a:r>
            <a:r>
              <a:rPr lang="en-US" dirty="0" err="1">
                <a:latin typeface="+mj-lt"/>
              </a:rPr>
              <a:t>Regularizers</a:t>
            </a:r>
            <a:r>
              <a:rPr lang="en-US" dirty="0">
                <a:latin typeface="+mj-lt"/>
              </a:rPr>
              <a:t> help with consistency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4820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</a:rPr>
              <a:t>Case study 2: Regularizing learning [EMNLP 2019]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90983" y="1139588"/>
            <a:ext cx="6210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Inconsistency represents violation of constraints. Lower is better.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63FB58-E3DB-B248-9DA4-BCC135469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610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98310FA-B6AB-7944-BFA6-02BEE1A5C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Experiments: Semantic Role Labeling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A02A9D-763F-184F-978B-2824A1402E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Well studied task, large datasets in English</a:t>
            </a:r>
          </a:p>
          <a:p>
            <a:pPr lvl="1"/>
            <a:r>
              <a:rPr lang="en-US" sz="2400" dirty="0"/>
              <a:t>Creating datasets is not easy though</a:t>
            </a:r>
          </a:p>
          <a:p>
            <a:pPr lvl="1"/>
            <a:endParaRPr lang="en-US" sz="2400" dirty="0"/>
          </a:p>
          <a:p>
            <a:r>
              <a:rPr lang="en-US" sz="2800" dirty="0"/>
              <a:t>Models for SRL have seen two distinct regimes</a:t>
            </a:r>
          </a:p>
          <a:p>
            <a:pPr lvl="1"/>
            <a:endParaRPr lang="en-US" sz="2400" dirty="0"/>
          </a:p>
          <a:p>
            <a:pPr marL="457200" lvl="1" indent="0">
              <a:buNone/>
            </a:pPr>
            <a:r>
              <a:rPr lang="en-US" sz="2400" dirty="0"/>
              <a:t>	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A49519-931C-9C44-9304-66ABC81FC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42</a:t>
            </a:fld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2ED7796-D108-F24F-B035-2A309CC2E78F}"/>
              </a:ext>
            </a:extLst>
          </p:cNvPr>
          <p:cNvGrpSpPr/>
          <p:nvPr/>
        </p:nvGrpSpPr>
        <p:grpSpPr>
          <a:xfrm>
            <a:off x="1299411" y="3429000"/>
            <a:ext cx="8694308" cy="1919346"/>
            <a:chOff x="1299411" y="3429000"/>
            <a:chExt cx="8694308" cy="1919346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B04F23A-BD71-6F4D-951B-4A84D4F33654}"/>
                </a:ext>
              </a:extLst>
            </p:cNvPr>
            <p:cNvGrpSpPr/>
            <p:nvPr/>
          </p:nvGrpSpPr>
          <p:grpSpPr>
            <a:xfrm>
              <a:off x="1299411" y="3429000"/>
              <a:ext cx="8694308" cy="752901"/>
              <a:chOff x="1299411" y="3429000"/>
              <a:chExt cx="8694308" cy="752901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1A8B7FA-E323-4E4F-A252-A90EB4C8F3A9}"/>
                  </a:ext>
                </a:extLst>
              </p:cNvPr>
              <p:cNvSpPr/>
              <p:nvPr/>
            </p:nvSpPr>
            <p:spPr>
              <a:xfrm>
                <a:off x="1467852" y="3893143"/>
                <a:ext cx="5486400" cy="288758"/>
              </a:xfrm>
              <a:prstGeom prst="rect">
                <a:avLst/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EF120E0-235F-1F4F-8476-A4C521BA51F2}"/>
                  </a:ext>
                </a:extLst>
              </p:cNvPr>
              <p:cNvSpPr txBox="1"/>
              <p:nvPr/>
            </p:nvSpPr>
            <p:spPr>
              <a:xfrm>
                <a:off x="1299411" y="3429000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+mj-lt"/>
                  </a:rPr>
                  <a:t>2005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8AB1D58-601C-FD4C-8C2A-10A731D9FF88}"/>
                  </a:ext>
                </a:extLst>
              </p:cNvPr>
              <p:cNvSpPr txBox="1"/>
              <p:nvPr/>
            </p:nvSpPr>
            <p:spPr>
              <a:xfrm>
                <a:off x="6570172" y="3436061"/>
                <a:ext cx="7681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+mj-lt"/>
                  </a:rPr>
                  <a:t>~2015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C5A4F6E-6287-3847-AF82-C09F96679A66}"/>
                  </a:ext>
                </a:extLst>
              </p:cNvPr>
              <p:cNvSpPr txBox="1"/>
              <p:nvPr/>
            </p:nvSpPr>
            <p:spPr>
              <a:xfrm>
                <a:off x="9401184" y="3481821"/>
                <a:ext cx="5925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+mj-lt"/>
                  </a:rPr>
                  <a:t>now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AACA452-D595-1846-A9F6-101826144C98}"/>
                  </a:ext>
                </a:extLst>
              </p:cNvPr>
              <p:cNvSpPr/>
              <p:nvPr/>
            </p:nvSpPr>
            <p:spPr>
              <a:xfrm>
                <a:off x="6954251" y="3893143"/>
                <a:ext cx="2743200" cy="288758"/>
              </a:xfrm>
              <a:prstGeom prst="rect">
                <a:avLst/>
              </a:pr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CDEE8A6-1BC5-B549-AEF2-115CEC9D409D}"/>
                </a:ext>
              </a:extLst>
            </p:cNvPr>
            <p:cNvSpPr txBox="1"/>
            <p:nvPr/>
          </p:nvSpPr>
          <p:spPr>
            <a:xfrm>
              <a:off x="2175710" y="4425016"/>
              <a:ext cx="407068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+mj-lt"/>
                </a:rPr>
                <a:t>Mostly linear models with structural </a:t>
              </a:r>
              <a:r>
                <a:rPr lang="en-US" dirty="0">
                  <a:solidFill>
                    <a:schemeClr val="accent1"/>
                  </a:solidFill>
                  <a:latin typeface="+mj-lt"/>
                </a:rPr>
                <a:t>decoding with constraints</a:t>
              </a:r>
              <a:r>
                <a:rPr lang="en-US" dirty="0">
                  <a:latin typeface="+mj-lt"/>
                </a:rPr>
                <a:t>. </a:t>
              </a:r>
            </a:p>
            <a:p>
              <a:r>
                <a:rPr lang="en-US" dirty="0">
                  <a:latin typeface="+mj-lt"/>
                </a:rPr>
                <a:t>E.g. </a:t>
              </a:r>
              <a:r>
                <a:rPr lang="en-US" dirty="0" err="1">
                  <a:latin typeface="+mj-lt"/>
                </a:rPr>
                <a:t>Punyakanok</a:t>
              </a:r>
              <a:r>
                <a:rPr lang="en-US" dirty="0">
                  <a:latin typeface="+mj-lt"/>
                </a:rPr>
                <a:t> et al, Toutanova et al, </a:t>
              </a:r>
              <a:r>
                <a:rPr lang="en-US" dirty="0" err="1">
                  <a:latin typeface="+mj-lt"/>
                </a:rPr>
                <a:t>etc</a:t>
              </a:r>
              <a:endParaRPr lang="en-US" dirty="0">
                <a:latin typeface="+mj-lt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A98F26C-0F0C-EF40-A79B-C6B24736C685}"/>
                </a:ext>
              </a:extLst>
            </p:cNvPr>
            <p:cNvSpPr txBox="1"/>
            <p:nvPr/>
          </p:nvSpPr>
          <p:spPr>
            <a:xfrm>
              <a:off x="6954252" y="4425016"/>
              <a:ext cx="27432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+mj-lt"/>
                </a:rPr>
                <a:t>Deep neural models, </a:t>
              </a:r>
              <a:r>
                <a:rPr lang="en-US" dirty="0">
                  <a:solidFill>
                    <a:schemeClr val="accent2"/>
                  </a:solidFill>
                  <a:latin typeface="+mj-lt"/>
                </a:rPr>
                <a:t>no constraints</a:t>
              </a:r>
              <a:r>
                <a:rPr lang="en-US" dirty="0">
                  <a:latin typeface="+mj-lt"/>
                </a:rPr>
                <a:t>. E.g. He et al 2017, </a:t>
              </a:r>
              <a:r>
                <a:rPr lang="en-US" dirty="0" err="1">
                  <a:latin typeface="+mj-lt"/>
                </a:rPr>
                <a:t>Strubell</a:t>
              </a:r>
              <a:r>
                <a:rPr lang="en-US" dirty="0">
                  <a:latin typeface="+mj-lt"/>
                </a:rPr>
                <a:t> et al 2018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74DEFBB-3632-B745-A93A-7D6836392B95}"/>
              </a:ext>
            </a:extLst>
          </p:cNvPr>
          <p:cNvSpPr txBox="1"/>
          <p:nvPr/>
        </p:nvSpPr>
        <p:spPr>
          <a:xfrm>
            <a:off x="9493081" y="917476"/>
            <a:ext cx="1689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 ate cake today.</a:t>
            </a:r>
          </a:p>
        </p:txBody>
      </p:sp>
      <p:graphicFrame>
        <p:nvGraphicFramePr>
          <p:cNvPr id="20" name="Table 20">
            <a:extLst>
              <a:ext uri="{FF2B5EF4-FFF2-40B4-BE49-F238E27FC236}">
                <a16:creationId xmlns:a16="http://schemas.microsoft.com/office/drawing/2014/main" id="{6108039D-21D2-4442-BE03-FA32B825C7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7825669"/>
              </p:ext>
            </p:extLst>
          </p:nvPr>
        </p:nvGraphicFramePr>
        <p:xfrm>
          <a:off x="8966200" y="1600201"/>
          <a:ext cx="2743200" cy="1483360"/>
        </p:xfrm>
        <a:graphic>
          <a:graphicData uri="http://schemas.openxmlformats.org/drawingml/2006/table">
            <a:tbl>
              <a:tblPr firstRow="1">
                <a:tableStyleId>{9D7B26C5-4107-4FEC-AEDC-1716B250A1EF}</a:tableStyleId>
              </a:tblPr>
              <a:tblGrid>
                <a:gridCol w="1757947">
                  <a:extLst>
                    <a:ext uri="{9D8B030D-6E8A-4147-A177-3AD203B41FA5}">
                      <a16:colId xmlns:a16="http://schemas.microsoft.com/office/drawing/2014/main" val="3184776158"/>
                    </a:ext>
                  </a:extLst>
                </a:gridCol>
                <a:gridCol w="985253">
                  <a:extLst>
                    <a:ext uri="{9D8B030D-6E8A-4147-A177-3AD203B41FA5}">
                      <a16:colId xmlns:a16="http://schemas.microsoft.com/office/drawing/2014/main" val="12072956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Predicate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59382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Agent (</a:t>
                      </a:r>
                      <a:r>
                        <a:rPr lang="en-US" b="1" dirty="0">
                          <a:solidFill>
                            <a:schemeClr val="accent1"/>
                          </a:solidFill>
                          <a:latin typeface="Courier" pitchFamily="2" charset="0"/>
                        </a:rPr>
                        <a:t>A0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77892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Thing eaten (</a:t>
                      </a:r>
                      <a:r>
                        <a:rPr lang="en-US" b="1" dirty="0">
                          <a:solidFill>
                            <a:schemeClr val="accent1"/>
                          </a:solidFill>
                          <a:latin typeface="Courier" pitchFamily="2" charset="0"/>
                        </a:rPr>
                        <a:t>A1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cake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88091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Time (</a:t>
                      </a:r>
                      <a:r>
                        <a:rPr lang="en-US" b="1" dirty="0">
                          <a:solidFill>
                            <a:schemeClr val="accent1"/>
                          </a:solidFill>
                          <a:latin typeface="Courier" pitchFamily="2" charset="0"/>
                        </a:rPr>
                        <a:t>AM-TMP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2728563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6A924BD4-1BC8-9F48-974A-EC8CA98F58E7}"/>
              </a:ext>
            </a:extLst>
          </p:cNvPr>
          <p:cNvSpPr txBox="1"/>
          <p:nvPr/>
        </p:nvSpPr>
        <p:spPr>
          <a:xfrm>
            <a:off x="1857727" y="5410325"/>
            <a:ext cx="830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Example constraint: Core roles </a:t>
            </a:r>
            <a:r>
              <a:rPr lang="en-US" dirty="0"/>
              <a:t>(</a:t>
            </a:r>
            <a:r>
              <a:rPr lang="en-US" b="1" dirty="0">
                <a:solidFill>
                  <a:schemeClr val="accent1"/>
                </a:solidFill>
                <a:latin typeface="Courier" pitchFamily="2" charset="0"/>
              </a:rPr>
              <a:t>A0, A1</a:t>
            </a:r>
            <a:r>
              <a:rPr lang="en-US" dirty="0">
                <a:latin typeface="+mj-lt"/>
              </a:rPr>
              <a:t>) cannot repeat, but modifiers (</a:t>
            </a:r>
            <a:r>
              <a:rPr lang="en-US" b="1" dirty="0">
                <a:solidFill>
                  <a:schemeClr val="accent1"/>
                </a:solidFill>
                <a:latin typeface="Courier" pitchFamily="2" charset="0"/>
              </a:rPr>
              <a:t>AM-TMP</a:t>
            </a:r>
            <a:r>
              <a:rPr lang="en-US" dirty="0">
                <a:latin typeface="+mj-lt"/>
              </a:rPr>
              <a:t>) can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5B8102-E4CC-894A-ABB0-72D45012DBE5}"/>
              </a:ext>
            </a:extLst>
          </p:cNvPr>
          <p:cNvSpPr txBox="1"/>
          <p:nvPr/>
        </p:nvSpPr>
        <p:spPr>
          <a:xfrm>
            <a:off x="2508351" y="5929643"/>
            <a:ext cx="7175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accent1"/>
                </a:solidFill>
                <a:latin typeface="+mj-lt"/>
              </a:rPr>
              <a:t>Is there room for such constraints in neural SRL models?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538637B-871B-7340-8969-203DFF6A3561}"/>
              </a:ext>
            </a:extLst>
          </p:cNvPr>
          <p:cNvCxnSpPr>
            <a:stCxn id="18" idx="2"/>
            <a:endCxn id="20" idx="0"/>
          </p:cNvCxnSpPr>
          <p:nvPr/>
        </p:nvCxnSpPr>
        <p:spPr>
          <a:xfrm>
            <a:off x="10337800" y="1286808"/>
            <a:ext cx="0" cy="3133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9CBDFC79-B3F5-3946-9E00-6231A62491E1}"/>
              </a:ext>
            </a:extLst>
          </p:cNvPr>
          <p:cNvSpPr/>
          <p:nvPr/>
        </p:nvSpPr>
        <p:spPr>
          <a:xfrm>
            <a:off x="0" y="0"/>
            <a:ext cx="4454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</a:rPr>
              <a:t>Case study 3: Regularizing learning [ACL 2020]</a:t>
            </a:r>
          </a:p>
        </p:txBody>
      </p:sp>
    </p:spTree>
    <p:extLst>
      <p:ext uri="{BB962C8B-B14F-4D97-AF65-F5344CB8AC3E}">
        <p14:creationId xmlns:p14="http://schemas.microsoft.com/office/powerpoint/2010/main" val="411110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655C5-E158-DE45-B68F-279A8A7C6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overview: Semantic Role Labeling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0899D7-0537-5843-BDFD-367882403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43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13CB896-5018-8041-932E-13BAAD99FC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Training with soft constraints (“</a:t>
            </a:r>
            <a:r>
              <a:rPr lang="en-US" i="1" dirty="0">
                <a:solidFill>
                  <a:schemeClr val="accent1"/>
                </a:solidFill>
              </a:rPr>
              <a:t>structured tuning</a:t>
            </a:r>
            <a:r>
              <a:rPr lang="en-US" dirty="0"/>
              <a:t>”) is helpful</a:t>
            </a:r>
          </a:p>
          <a:p>
            <a:pPr marL="0" indent="0">
              <a:buNone/>
            </a:pPr>
            <a:r>
              <a:rPr lang="en-US" dirty="0"/>
              <a:t>	Constraints as </a:t>
            </a:r>
            <a:r>
              <a:rPr lang="en-US" dirty="0" err="1"/>
              <a:t>regularizers</a:t>
            </a:r>
            <a:r>
              <a:rPr lang="en-US" dirty="0"/>
              <a:t> at training time, unconstrained prediction</a:t>
            </a:r>
          </a:p>
          <a:p>
            <a:pPr marL="0" indent="0">
              <a:buNone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Neural models may be accurate, but do not produce structurally self-consistent outputs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Structured tuning </a:t>
            </a:r>
          </a:p>
          <a:p>
            <a:pPr marL="914400" lvl="1" indent="-514350">
              <a:buAutoNum type="arabicPeriod"/>
            </a:pPr>
            <a:r>
              <a:rPr lang="en-US" dirty="0"/>
              <a:t>Gives big improvements in output structural consistency</a:t>
            </a:r>
          </a:p>
          <a:p>
            <a:pPr marL="914400" lvl="1" indent="-514350">
              <a:buAutoNum type="arabicPeriod"/>
            </a:pPr>
            <a:r>
              <a:rPr lang="en-US" dirty="0"/>
              <a:t>Also improves accuracy, especially when we have less training data (even over strong </a:t>
            </a:r>
            <a:r>
              <a:rPr lang="en-US" dirty="0" err="1"/>
              <a:t>RoBERTa</a:t>
            </a:r>
            <a:r>
              <a:rPr lang="en-US" dirty="0"/>
              <a:t> baselines)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00ADB2-663A-3145-B1FC-3B500F9E214F}"/>
              </a:ext>
            </a:extLst>
          </p:cNvPr>
          <p:cNvSpPr/>
          <p:nvPr/>
        </p:nvSpPr>
        <p:spPr>
          <a:xfrm>
            <a:off x="2826883" y="1048306"/>
            <a:ext cx="5046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</a:rPr>
              <a:t>Experiments with </a:t>
            </a:r>
            <a:r>
              <a:rPr lang="en-US" dirty="0" err="1">
                <a:latin typeface="+mj-lt"/>
              </a:rPr>
              <a:t>CoNLL</a:t>
            </a:r>
            <a:r>
              <a:rPr lang="en-US" dirty="0">
                <a:latin typeface="+mj-lt"/>
              </a:rPr>
              <a:t> 2005, </a:t>
            </a:r>
            <a:r>
              <a:rPr lang="en-US" dirty="0" err="1">
                <a:latin typeface="+mj-lt"/>
              </a:rPr>
              <a:t>CoNLL</a:t>
            </a:r>
            <a:r>
              <a:rPr lang="en-US" dirty="0">
                <a:latin typeface="+mj-lt"/>
              </a:rPr>
              <a:t> 2012 datasets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C77327-585E-F940-9FBE-3B729D536EE9}"/>
              </a:ext>
            </a:extLst>
          </p:cNvPr>
          <p:cNvSpPr/>
          <p:nvPr/>
        </p:nvSpPr>
        <p:spPr>
          <a:xfrm>
            <a:off x="0" y="0"/>
            <a:ext cx="4454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</a:rPr>
              <a:t>Case study 3: Regularizing learning [ACL 2020]</a:t>
            </a:r>
          </a:p>
        </p:txBody>
      </p:sp>
    </p:spTree>
    <p:extLst>
      <p:ext uri="{BB962C8B-B14F-4D97-AF65-F5344CB8AC3E}">
        <p14:creationId xmlns:p14="http://schemas.microsoft.com/office/powerpoint/2010/main" val="18908685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and deep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lvl="0" indent="0" defTabSz="914400">
                  <a:spcBef>
                    <a:spcPts val="0"/>
                  </a:spcBef>
                  <a:buNone/>
                  <a:defRPr/>
                </a:pPr>
                <a:r>
                  <a:rPr lang="en-US" dirty="0"/>
                  <a:t>Knowledge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extra inductive bias </a:t>
                </a:r>
              </a:p>
              <a:p>
                <a:pPr marL="1890713" lvl="0" indent="0" defTabSz="914400">
                  <a:spcBef>
                    <a:spcPts val="0"/>
                  </a:spcBef>
                  <a:buNone/>
                  <a:defRPr/>
                </a:pP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better models </a:t>
                </a:r>
                <a:r>
                  <a:rPr lang="en-US" i="1" dirty="0"/>
                  <a:t>especially</a:t>
                </a:r>
                <a:r>
                  <a:rPr lang="en-US" dirty="0"/>
                  <a:t> in the low data regime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/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Successful experiments across many different tasks </a:t>
                </a:r>
              </a:p>
              <a:p>
                <a:pPr lvl="1" defTabSz="914400">
                  <a:spcBef>
                    <a:spcPts val="0"/>
                  </a:spcBef>
                  <a:buFont typeface="Arial" charset="0"/>
                  <a:buChar char="•"/>
                </a:pPr>
                <a:r>
                  <a:rPr lang="en-US" dirty="0"/>
                  <a:t>Natural language inference</a:t>
                </a:r>
              </a:p>
              <a:p>
                <a:pPr lvl="1" defTabSz="914400">
                  <a:spcBef>
                    <a:spcPts val="0"/>
                  </a:spcBef>
                  <a:buFont typeface="Arial" charset="0"/>
                  <a:buChar char="•"/>
                </a:pPr>
                <a:r>
                  <a:rPr lang="en-US" dirty="0"/>
                  <a:t>Question answering</a:t>
                </a:r>
                <a:endParaRPr lang="en-US" sz="2000" dirty="0"/>
              </a:p>
              <a:p>
                <a:pPr lvl="1" defTabSz="914400">
                  <a:spcBef>
                    <a:spcPts val="0"/>
                  </a:spcBef>
                  <a:buFont typeface="Arial" charset="0"/>
                  <a:buChar char="•"/>
                </a:pPr>
                <a:r>
                  <a:rPr lang="en-US" dirty="0"/>
                  <a:t>Text chunking</a:t>
                </a:r>
                <a:endParaRPr lang="en-US" sz="2000" dirty="0"/>
              </a:p>
              <a:p>
                <a:pPr lvl="1" defTabSz="914400">
                  <a:spcBef>
                    <a:spcPts val="0"/>
                  </a:spcBef>
                  <a:buFont typeface="Arial" charset="0"/>
                  <a:buChar char="•"/>
                </a:pPr>
                <a:r>
                  <a:rPr lang="en-US" dirty="0"/>
                  <a:t>Semantic role labeling</a:t>
                </a:r>
              </a:p>
              <a:p>
                <a:pPr lvl="1" defTabSz="914400">
                  <a:spcBef>
                    <a:spcPts val="0"/>
                  </a:spcBef>
                  <a:buFont typeface="Arial" charset="0"/>
                  <a:buChar char="•"/>
                </a:pPr>
                <a:endParaRPr lang="en-US" dirty="0"/>
              </a:p>
              <a:p>
                <a:pPr lvl="1" defTabSz="914400">
                  <a:spcBef>
                    <a:spcPts val="0"/>
                  </a:spcBef>
                  <a:buFont typeface="Arial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87" t="-1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B35E22-E064-3C49-817C-45EBAFF18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6177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words</a:t>
            </a:r>
          </a:p>
        </p:txBody>
      </p:sp>
      <p:sp>
        <p:nvSpPr>
          <p:cNvPr id="272" name="Google Shape;272;p36"/>
          <p:cNvSpPr txBox="1"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Does successful prediction imply understanding? Not necessarily</a:t>
            </a:r>
          </a:p>
          <a:p>
            <a:pPr lvl="1"/>
            <a:r>
              <a:rPr lang="en-US" i="1" dirty="0"/>
              <a:t>Remember Thales</a:t>
            </a:r>
          </a:p>
          <a:p>
            <a:endParaRPr lang="en-US" b="1" i="1" dirty="0"/>
          </a:p>
          <a:p>
            <a:r>
              <a:rPr lang="en-US" b="1" i="1" dirty="0"/>
              <a:t>Prediction sans understanding: A recipe for failure</a:t>
            </a:r>
          </a:p>
          <a:p>
            <a:pPr lvl="1"/>
            <a:r>
              <a:rPr lang="en-US" dirty="0">
                <a:sym typeface="Ubuntu"/>
              </a:rPr>
              <a:t>Current models demonstrate such failures</a:t>
            </a:r>
          </a:p>
          <a:p>
            <a:endParaRPr lang="en-US" dirty="0">
              <a:sym typeface="Ubuntu"/>
            </a:endParaRPr>
          </a:p>
          <a:p>
            <a:r>
              <a:rPr lang="en-US" dirty="0">
                <a:sym typeface="Ubuntu"/>
              </a:rPr>
              <a:t>Need new testbeds that force models to reason about data</a:t>
            </a:r>
          </a:p>
          <a:p>
            <a:pPr lvl="1"/>
            <a:r>
              <a:rPr lang="en-US" dirty="0">
                <a:sym typeface="Ubuntu"/>
              </a:rPr>
              <a:t>Check out </a:t>
            </a:r>
            <a:r>
              <a:rPr lang="en-GB" sz="3600" b="1" dirty="0">
                <a:solidFill>
                  <a:srgbClr val="4472C4"/>
                </a:solidFill>
              </a:rPr>
              <a:t>I</a:t>
            </a:r>
            <a:r>
              <a:rPr lang="en-GB" b="1" dirty="0">
                <a:solidFill>
                  <a:srgbClr val="4472C4"/>
                </a:solidFill>
              </a:rPr>
              <a:t>NFO</a:t>
            </a:r>
            <a:r>
              <a:rPr lang="en-GB" sz="3600" b="1" dirty="0">
                <a:solidFill>
                  <a:srgbClr val="4472C4"/>
                </a:solidFill>
              </a:rPr>
              <a:t>T</a:t>
            </a:r>
            <a:r>
              <a:rPr lang="en-GB" b="1" dirty="0">
                <a:solidFill>
                  <a:srgbClr val="4472C4"/>
                </a:solidFill>
              </a:rPr>
              <a:t>AB</a:t>
            </a:r>
            <a:r>
              <a:rPr lang="en-GB" sz="3600" b="1" dirty="0">
                <a:solidFill>
                  <a:srgbClr val="4472C4"/>
                </a:solidFill>
              </a:rPr>
              <a:t>S </a:t>
            </a:r>
            <a:r>
              <a:rPr lang="en-GB" sz="3600" dirty="0"/>
              <a:t>at </a:t>
            </a:r>
            <a:r>
              <a:rPr lang="en-GB" dirty="0">
                <a:solidFill>
                  <a:schemeClr val="accent1"/>
                </a:solidFill>
              </a:rPr>
              <a:t>https://</a:t>
            </a:r>
            <a:r>
              <a:rPr lang="en-GB" dirty="0" err="1">
                <a:solidFill>
                  <a:schemeClr val="accent1"/>
                </a:solidFill>
              </a:rPr>
              <a:t>infotabs.github.io</a:t>
            </a:r>
            <a:endParaRPr lang="en-US" dirty="0">
              <a:sym typeface="Ubuntu"/>
            </a:endParaRPr>
          </a:p>
          <a:p>
            <a:pPr lvl="1"/>
            <a:endParaRPr lang="en-US" dirty="0">
              <a:sym typeface="Ubuntu"/>
            </a:endParaRPr>
          </a:p>
          <a:p>
            <a:r>
              <a:rPr lang="en-US" dirty="0">
                <a:sym typeface="Ubuntu"/>
              </a:rPr>
              <a:t>Need systematic approaches for integrating symbolic knowledge with neural models</a:t>
            </a:r>
          </a:p>
          <a:p>
            <a:pPr lvl="1"/>
            <a:r>
              <a:rPr lang="en-US" dirty="0">
                <a:sym typeface="Ubuntu"/>
              </a:rPr>
              <a:t>Relaxed logic seems promising</a:t>
            </a:r>
          </a:p>
          <a:p>
            <a:pPr marL="457200" lvl="1" indent="0">
              <a:buNone/>
            </a:pPr>
            <a:endParaRPr lang="en-US" dirty="0">
              <a:sym typeface="Ubuntu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370303" y="6126164"/>
            <a:ext cx="34513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  <a:latin typeface="+mj-lt"/>
              </a:rPr>
              <a:t>Thanks! Questions?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FEB229-FE68-4E45-B484-B37421A27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91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39E8AF4-3DAF-6A49-A2FA-0B3FF3B2D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/>
              <a:t>“The recognition that solar eclipses are caused by the Moon coming between the Earth and the Sun did not actually come until over a century [after Thales</a:t>
            </a:r>
            <a:r>
              <a:rPr lang="mr-IN" sz="2800" dirty="0"/>
              <a:t>…</a:t>
            </a:r>
            <a:r>
              <a:rPr lang="en-US" sz="2800" dirty="0"/>
              <a:t>].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accent1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accent1"/>
                </a:solidFill>
              </a:rPr>
              <a:t>Thus Thales </a:t>
            </a:r>
            <a:r>
              <a:rPr lang="en-US" sz="2800" dirty="0">
                <a:solidFill>
                  <a:schemeClr val="accent2"/>
                </a:solidFill>
              </a:rPr>
              <a:t>cannot</a:t>
            </a:r>
            <a:r>
              <a:rPr lang="en-US" sz="2800" dirty="0">
                <a:solidFill>
                  <a:schemeClr val="accent1"/>
                </a:solidFill>
              </a:rPr>
              <a:t> have predicted an eclipse in any modern sense.</a:t>
            </a:r>
            <a:r>
              <a:rPr lang="en-US" sz="2800" dirty="0"/>
              <a:t>”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/>
          </a:p>
          <a:p>
            <a:pPr marL="0" indent="0" defTabSz="914400">
              <a:spcBef>
                <a:spcPts val="0"/>
              </a:spcBef>
              <a:buNone/>
              <a:defRPr/>
            </a:pPr>
            <a:endParaRPr lang="en-US" sz="28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443457" y="6488668"/>
            <a:ext cx="11101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Westfall, John, and William Sheehan. </a:t>
            </a:r>
            <a:r>
              <a:rPr lang="en-US" i="1" dirty="0"/>
              <a:t>Celestial Shadows: Eclipses, Transits, and </a:t>
            </a:r>
            <a:r>
              <a:rPr lang="en-US" i="1" dirty="0" err="1"/>
              <a:t>Occultations</a:t>
            </a:r>
            <a:r>
              <a:rPr lang="en-US" dirty="0"/>
              <a:t>. Vol. 410. Springer, 2014.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096C961A-B3D7-6B48-8328-DAF83976B1E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487" y="1600200"/>
            <a:ext cx="3055025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6AF183-98C0-5D4D-B185-D2DBACFF8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50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Prediction sans understanding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382921" y="1608144"/>
            <a:ext cx="4983163" cy="1304925"/>
          </a:xfrm>
        </p:spPr>
        <p:txBody>
          <a:bodyPr anchor="t">
            <a:noAutofit/>
          </a:bodyPr>
          <a:lstStyle/>
          <a:p>
            <a:pPr marL="0" lvl="1" indent="0">
              <a:buNone/>
            </a:pPr>
            <a:r>
              <a:rPr lang="en-US" sz="2600" dirty="0">
                <a:solidFill>
                  <a:schemeClr val="accent1"/>
                </a:solidFill>
                <a:latin typeface="+mj-lt"/>
              </a:rPr>
              <a:t>Thales &amp; co “data mined” celestial observations to find cycles in lunar and solar eclipses</a:t>
            </a:r>
            <a:r>
              <a:rPr lang="mr-IN" sz="2600" dirty="0">
                <a:solidFill>
                  <a:schemeClr val="accent1"/>
                </a:solidFill>
                <a:latin typeface="+mj-lt"/>
              </a:rPr>
              <a:t>…</a:t>
            </a:r>
            <a:endParaRPr lang="en-US" sz="2600" dirty="0">
              <a:latin typeface="+mj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6436894" y="1608144"/>
            <a:ext cx="5145506" cy="1304925"/>
          </a:xfrm>
        </p:spPr>
        <p:txBody>
          <a:bodyPr anchor="t">
            <a:normAutofit/>
          </a:bodyPr>
          <a:lstStyle/>
          <a:p>
            <a:pPr marL="0" lvl="1" indent="0">
              <a:buNone/>
            </a:pPr>
            <a:r>
              <a:rPr lang="mr-IN" sz="2600" dirty="0">
                <a:solidFill>
                  <a:schemeClr val="accent1"/>
                </a:solidFill>
                <a:latin typeface="+mj-lt"/>
              </a:rPr>
              <a:t>…</a:t>
            </a:r>
            <a:r>
              <a:rPr lang="en-US" sz="2600" dirty="0">
                <a:solidFill>
                  <a:schemeClr val="accent1"/>
                </a:solidFill>
                <a:latin typeface="+mj-lt"/>
              </a:rPr>
              <a:t>they had no clue about the positions of the earth, the moon and the sun!</a:t>
            </a:r>
            <a:endParaRPr lang="en-US" sz="2600" dirty="0">
              <a:latin typeface="+mj-lt"/>
            </a:endParaRPr>
          </a:p>
          <a:p>
            <a:endParaRPr lang="en-US" sz="26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589417" y="5485945"/>
                <a:ext cx="901316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latin typeface="+mj-lt"/>
                  </a:rPr>
                  <a:t>Spurious patterns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charset="0"/>
                      </a:rPr>
                      <m:t>→ </m:t>
                    </m:r>
                  </m:oMath>
                </a14:m>
                <a:r>
                  <a:rPr lang="en-US" sz="3200" dirty="0">
                    <a:latin typeface="+mj-lt"/>
                  </a:rPr>
                  <a:t>A recipe for pathological failures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9417" y="5485945"/>
                <a:ext cx="9013166" cy="584775"/>
              </a:xfrm>
              <a:prstGeom prst="rect">
                <a:avLst/>
              </a:prstGeom>
              <a:blipFill rotWithShape="0">
                <a:blip r:embed="rId2"/>
                <a:stretch>
                  <a:fillRect l="-880" t="-12500" r="-812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5366083" y="1998996"/>
            <a:ext cx="6751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j-lt"/>
              </a:rPr>
              <a:t>but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83209" y="3639286"/>
            <a:ext cx="11199190" cy="1569660"/>
            <a:chOff x="383209" y="3639286"/>
            <a:chExt cx="11199190" cy="1569660"/>
          </a:xfrm>
        </p:grpSpPr>
        <p:sp>
          <p:nvSpPr>
            <p:cNvPr id="7" name="TextBox 6"/>
            <p:cNvSpPr txBox="1"/>
            <p:nvPr/>
          </p:nvSpPr>
          <p:spPr>
            <a:xfrm>
              <a:off x="383209" y="3639286"/>
              <a:ext cx="511522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+mj-lt"/>
                </a:rPr>
                <a:t>Finding patterns in data can lead to seemingly accurate predictions</a:t>
              </a:r>
              <a:r>
                <a:rPr lang="mr-IN" sz="3200" dirty="0">
                  <a:latin typeface="+mj-lt"/>
                </a:rPr>
                <a:t>…</a:t>
              </a:r>
              <a:endParaRPr lang="en-US" sz="3200" dirty="0">
                <a:latin typeface="+mj-lt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436894" y="3639286"/>
              <a:ext cx="514550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r-IN" sz="3200" dirty="0">
                  <a:latin typeface="+mj-lt"/>
                </a:rPr>
                <a:t>…</a:t>
              </a:r>
              <a:r>
                <a:rPr lang="en-US" sz="3200" dirty="0">
                  <a:latin typeface="+mj-lt"/>
                </a:rPr>
                <a:t>accuracy in prediction does not signal understanding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366084" y="3916285"/>
              <a:ext cx="6751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+mj-lt"/>
                </a:rPr>
                <a:t>but</a:t>
              </a:r>
            </a:p>
          </p:txBody>
        </p:sp>
      </p:grp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99DC09D-AD6F-C24D-B9E9-9FD284DA0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25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Failures in understanding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DC79A3-7DBD-6C43-A617-131C81609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520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1: Visual question answering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1801" y="1348268"/>
            <a:ext cx="3503246" cy="31879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8821" y="2192818"/>
            <a:ext cx="245777" cy="6858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grpSp>
        <p:nvGrpSpPr>
          <p:cNvPr id="28" name="Group 27"/>
          <p:cNvGrpSpPr/>
          <p:nvPr/>
        </p:nvGrpSpPr>
        <p:grpSpPr>
          <a:xfrm>
            <a:off x="1918820" y="1982238"/>
            <a:ext cx="1519534" cy="1573832"/>
            <a:chOff x="394820" y="1982238"/>
            <a:chExt cx="1519534" cy="1573832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641174" y="1982238"/>
              <a:ext cx="1273180" cy="21108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40597" y="2878618"/>
              <a:ext cx="1273757" cy="677452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94820" y="2894525"/>
              <a:ext cx="955504" cy="66154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394820" y="1982238"/>
              <a:ext cx="955504" cy="21058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24" y="1982238"/>
            <a:ext cx="564030" cy="1573832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grpSp>
        <p:nvGrpSpPr>
          <p:cNvPr id="38" name="Group 37"/>
          <p:cNvGrpSpPr/>
          <p:nvPr/>
        </p:nvGrpSpPr>
        <p:grpSpPr>
          <a:xfrm>
            <a:off x="5319139" y="1376237"/>
            <a:ext cx="5069460" cy="3187960"/>
            <a:chOff x="3795139" y="1376237"/>
            <a:chExt cx="5069460" cy="3187960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95139" y="1376237"/>
              <a:ext cx="5069460" cy="3187960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3861269" y="1637921"/>
              <a:ext cx="4937199" cy="369332"/>
            </a:xfrm>
            <a:prstGeom prst="rect">
              <a:avLst/>
            </a:prstGeom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/>
                <a:t>Where is </a:t>
              </a:r>
              <a:r>
                <a:rPr lang="en-US"/>
                <a:t>the penguin?</a:t>
              </a:r>
            </a:p>
          </p:txBody>
        </p:sp>
      </p:grpSp>
      <p:sp>
        <p:nvSpPr>
          <p:cNvPr id="40" name="Rectangle 39"/>
          <p:cNvSpPr/>
          <p:nvPr/>
        </p:nvSpPr>
        <p:spPr>
          <a:xfrm>
            <a:off x="0" y="6519446"/>
            <a:ext cx="108734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From https://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visualqa.org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uses Pythia v0. 1: the winning entry to the VQA challenge 2018 [Jiang, Y et al 2018].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5319140" y="4638379"/>
            <a:ext cx="5277853" cy="1501157"/>
            <a:chOff x="3795139" y="4536228"/>
            <a:chExt cx="5277853" cy="150115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95139" y="4536228"/>
              <a:ext cx="5277853" cy="1501157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3861269" y="4710439"/>
              <a:ext cx="4937199" cy="369332"/>
            </a:xfrm>
            <a:prstGeom prst="rect">
              <a:avLst/>
            </a:prstGeom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/>
                <a:t>Is there a penguin in the image?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1644297" y="4746808"/>
            <a:ext cx="34664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  <a:latin typeface="+mj-lt"/>
              </a:rPr>
              <a:t>But can they really ‘read’ images?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59C7BE-49CB-F84F-A423-590988B69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944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Can neural networks ‘read’ images?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1801" y="1348268"/>
            <a:ext cx="3503246" cy="318796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5319139" y="1376237"/>
            <a:ext cx="5069460" cy="3187960"/>
            <a:chOff x="3795139" y="1376237"/>
            <a:chExt cx="5069460" cy="3187960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7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95139" y="1376237"/>
              <a:ext cx="5069460" cy="3187960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3861269" y="1637921"/>
              <a:ext cx="4937199" cy="369332"/>
            </a:xfrm>
            <a:prstGeom prst="rect">
              <a:avLst/>
            </a:prstGeom>
            <a:ln w="3175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Where is the penguin?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319140" y="4638379"/>
            <a:ext cx="5277853" cy="1501157"/>
            <a:chOff x="3795139" y="4536228"/>
            <a:chExt cx="5277853" cy="150115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75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95139" y="4536228"/>
              <a:ext cx="5277853" cy="1501157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3861269" y="4710439"/>
              <a:ext cx="4937199" cy="369332"/>
            </a:xfrm>
            <a:prstGeom prst="rect">
              <a:avLst/>
            </a:prstGeom>
            <a:ln w="3175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Is there a penguin in the image?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006628" y="3903708"/>
            <a:ext cx="8204173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Only one of these answers can be correct.</a:t>
            </a:r>
            <a:endParaRPr lang="en-US" sz="2400" dirty="0">
              <a:solidFill>
                <a:schemeClr val="accent2"/>
              </a:solidFill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23" name="Google Shape;86;p14"/>
          <p:cNvSpPr txBox="1"/>
          <p:nvPr/>
        </p:nvSpPr>
        <p:spPr>
          <a:xfrm>
            <a:off x="2661482" y="4439555"/>
            <a:ext cx="6869036" cy="595432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2400" dirty="0">
                <a:latin typeface="+mj-lt"/>
                <a:ea typeface="Courier" charset="0"/>
                <a:cs typeface="Courier" charset="0"/>
                <a:sym typeface="Roboto"/>
              </a:rPr>
              <a:t>Today’s state-of-the-art is devoid of any such “theory”</a:t>
            </a:r>
            <a:endParaRPr sz="2400" dirty="0">
              <a:latin typeface="+mj-lt"/>
              <a:ea typeface="Courier" charset="0"/>
              <a:cs typeface="Courier" charset="0"/>
              <a:sym typeface="Roboto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05CD8A-6741-AA4B-8545-CEB339A8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628198"/>
      </p:ext>
    </p:extLst>
  </p:cSld>
  <p:clrMapOvr>
    <a:masterClrMapping/>
  </p:clrMapOvr>
</p:sld>
</file>

<file path=ppt/theme/theme1.xml><?xml version="1.0" encoding="utf-8"?>
<a:theme xmlns:a="http://schemas.openxmlformats.org/drawingml/2006/main" name="myslides">
  <a:themeElements>
    <a:clrScheme name="Custom 2">
      <a:dk1>
        <a:srgbClr val="333333"/>
      </a:dk1>
      <a:lt1>
        <a:srgbClr val="FAFAFA"/>
      </a:lt1>
      <a:dk2>
        <a:srgbClr val="1F497D"/>
      </a:dk2>
      <a:lt2>
        <a:srgbClr val="EEECE1"/>
      </a:lt2>
      <a:accent1>
        <a:srgbClr val="3366CC"/>
      </a:accent1>
      <a:accent2>
        <a:srgbClr val="CC3333"/>
      </a:accent2>
      <a:accent3>
        <a:srgbClr val="99CC99"/>
      </a:accent3>
      <a:accent4>
        <a:srgbClr val="8064A2"/>
      </a:accent4>
      <a:accent5>
        <a:srgbClr val="4BACC6"/>
      </a:accent5>
      <a:accent6>
        <a:srgbClr val="FF7C00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myslides</Template>
  <TotalTime>3784</TotalTime>
  <Words>3010</Words>
  <Application>Microsoft Macintosh PowerPoint</Application>
  <PresentationFormat>Widescreen</PresentationFormat>
  <Paragraphs>588</Paragraphs>
  <Slides>46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3" baseType="lpstr">
      <vt:lpstr>Arial</vt:lpstr>
      <vt:lpstr>Calibri</vt:lpstr>
      <vt:lpstr>Calibri Light</vt:lpstr>
      <vt:lpstr>Cambria Math</vt:lpstr>
      <vt:lpstr>Courier</vt:lpstr>
      <vt:lpstr>Wingdings</vt:lpstr>
      <vt:lpstr>myslides</vt:lpstr>
      <vt:lpstr>Where Neural Networks Fail:  The Case for a Little Help from Knowledge</vt:lpstr>
      <vt:lpstr>Does successful prediction imply understanding?</vt:lpstr>
      <vt:lpstr>PowerPoint Presentation</vt:lpstr>
      <vt:lpstr>Thales of Miletus</vt:lpstr>
      <vt:lpstr>PowerPoint Presentation</vt:lpstr>
      <vt:lpstr>Prediction sans understanding</vt:lpstr>
      <vt:lpstr>Failures in understanding</vt:lpstr>
      <vt:lpstr>Example 1: Visual question answering</vt:lpstr>
      <vt:lpstr>Can neural networks ‘read’ images?</vt:lpstr>
      <vt:lpstr>Example 2: Natural language inference</vt:lpstr>
      <vt:lpstr>Can neural networks understand text?</vt:lpstr>
      <vt:lpstr>Example 3: Biased inferences about gender</vt:lpstr>
      <vt:lpstr>Example 4: Inferences about semi-structured data</vt:lpstr>
      <vt:lpstr>Example 4: Inferences about semi-structured data</vt:lpstr>
      <vt:lpstr>Example 4: Inferences about semi-structured data</vt:lpstr>
      <vt:lpstr>INFOTABS: A new challenge dataset</vt:lpstr>
      <vt:lpstr>Evaluating on a single test set is not enough</vt:lpstr>
      <vt:lpstr>Are we modeling problems in their full richness?</vt:lpstr>
      <vt:lpstr>Learning from examples</vt:lpstr>
      <vt:lpstr>Knowledge can augment data</vt:lpstr>
      <vt:lpstr>Where can knowledge be involved?</vt:lpstr>
      <vt:lpstr>Neural network land vs. Logic land</vt:lpstr>
      <vt:lpstr>Three challenges facing logic in neural network land</vt:lpstr>
      <vt:lpstr>Predicates in neural networks</vt:lpstr>
      <vt:lpstr>Predicates in neural networks</vt:lpstr>
      <vt:lpstr>Predicates in neural networks</vt:lpstr>
      <vt:lpstr>Named neurons</vt:lpstr>
      <vt:lpstr>Three challenges facing logic in neural network land</vt:lpstr>
      <vt:lpstr>Relaxing Boolean operators</vt:lpstr>
      <vt:lpstr>Example: Relaxing conjunctions</vt:lpstr>
      <vt:lpstr>Three challenges facing logic in neural network land</vt:lpstr>
      <vt:lpstr>What logic can do for neural networks?</vt:lpstr>
      <vt:lpstr>What logic can do for neural networks?</vt:lpstr>
      <vt:lpstr>Augmenting models: An example</vt:lpstr>
      <vt:lpstr>What logic can do for neural networks?</vt:lpstr>
      <vt:lpstr>Unifying data &amp; knowledge</vt:lpstr>
      <vt:lpstr>Encouraging consistency of models</vt:lpstr>
      <vt:lpstr>Do rules help neural networks?</vt:lpstr>
      <vt:lpstr>Natural Language Inference</vt:lpstr>
      <vt:lpstr>Results: Natural Language Inference</vt:lpstr>
      <vt:lpstr>Inconsistency of NLI</vt:lpstr>
      <vt:lpstr>Results: Inconsistency of NLI</vt:lpstr>
      <vt:lpstr>Experiments: Semantic Role Labeling</vt:lpstr>
      <vt:lpstr>Results overview: Semantic Role Labeling</vt:lpstr>
      <vt:lpstr>Knowledge and deep learning</vt:lpstr>
      <vt:lpstr>Final words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Vivek Srikumar</dc:creator>
  <cp:lastModifiedBy>Vivek Srikumar</cp:lastModifiedBy>
  <cp:revision>418</cp:revision>
  <dcterms:created xsi:type="dcterms:W3CDTF">2020-07-21T00:14:35Z</dcterms:created>
  <dcterms:modified xsi:type="dcterms:W3CDTF">2022-08-08T04:26:19Z</dcterms:modified>
</cp:coreProperties>
</file>