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298" r:id="rId3"/>
    <p:sldId id="257" r:id="rId4"/>
    <p:sldId id="258" r:id="rId5"/>
    <p:sldId id="260" r:id="rId6"/>
    <p:sldId id="348" r:id="rId7"/>
    <p:sldId id="415" r:id="rId8"/>
    <p:sldId id="401" r:id="rId9"/>
    <p:sldId id="299" r:id="rId10"/>
    <p:sldId id="300" r:id="rId11"/>
    <p:sldId id="301" r:id="rId12"/>
    <p:sldId id="302" r:id="rId13"/>
    <p:sldId id="349" r:id="rId14"/>
    <p:sldId id="352" r:id="rId15"/>
    <p:sldId id="402" r:id="rId16"/>
    <p:sldId id="403" r:id="rId17"/>
    <p:sldId id="305" r:id="rId18"/>
    <p:sldId id="308" r:id="rId19"/>
    <p:sldId id="307" r:id="rId20"/>
    <p:sldId id="309" r:id="rId21"/>
    <p:sldId id="310" r:id="rId22"/>
    <p:sldId id="311" r:id="rId23"/>
    <p:sldId id="312" r:id="rId24"/>
    <p:sldId id="313" r:id="rId25"/>
    <p:sldId id="314" r:id="rId26"/>
    <p:sldId id="405" r:id="rId27"/>
    <p:sldId id="406" r:id="rId28"/>
    <p:sldId id="316" r:id="rId29"/>
    <p:sldId id="317" r:id="rId30"/>
    <p:sldId id="318" r:id="rId31"/>
    <p:sldId id="319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9" r:id="rId40"/>
    <p:sldId id="408" r:id="rId41"/>
    <p:sldId id="409" r:id="rId42"/>
    <p:sldId id="355" r:id="rId43"/>
    <p:sldId id="40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69EEA6-5E59-5446-8B05-CF82490B3607}">
          <p14:sldIdLst>
            <p14:sldId id="256"/>
          </p14:sldIdLst>
        </p14:section>
        <p14:section name="thales" id="{CF88A32A-C443-7A41-A813-0A8BE3E6F4D1}">
          <p14:sldIdLst>
            <p14:sldId id="298"/>
            <p14:sldId id="257"/>
            <p14:sldId id="258"/>
            <p14:sldId id="260"/>
            <p14:sldId id="348"/>
          </p14:sldIdLst>
        </p14:section>
        <p14:section name="failed understanding" id="{FC9A1BCE-395E-D148-8BE0-285E8DE0FECC}">
          <p14:sldIdLst>
            <p14:sldId id="415"/>
            <p14:sldId id="401"/>
            <p14:sldId id="299"/>
            <p14:sldId id="300"/>
            <p14:sldId id="301"/>
            <p14:sldId id="302"/>
            <p14:sldId id="349"/>
            <p14:sldId id="352"/>
            <p14:sldId id="402"/>
          </p14:sldIdLst>
        </p14:section>
        <p14:section name="learning from knowledge" id="{1151C78C-A779-684B-BF37-F05E6092A057}">
          <p14:sldIdLst>
            <p14:sldId id="403"/>
            <p14:sldId id="305"/>
            <p14:sldId id="308"/>
            <p14:sldId id="307"/>
            <p14:sldId id="309"/>
            <p14:sldId id="310"/>
            <p14:sldId id="311"/>
            <p14:sldId id="312"/>
            <p14:sldId id="313"/>
            <p14:sldId id="314"/>
            <p14:sldId id="405"/>
            <p14:sldId id="406"/>
            <p14:sldId id="316"/>
            <p14:sldId id="317"/>
            <p14:sldId id="318"/>
            <p14:sldId id="319"/>
            <p14:sldId id="321"/>
            <p14:sldId id="322"/>
            <p14:sldId id="323"/>
            <p14:sldId id="324"/>
            <p14:sldId id="325"/>
            <p14:sldId id="326"/>
            <p14:sldId id="327"/>
            <p14:sldId id="329"/>
            <p14:sldId id="408"/>
            <p14:sldId id="409"/>
            <p14:sldId id="355"/>
          </p14:sldIdLst>
        </p14:section>
        <p14:section name="final" id="{41456340-5C58-9F49-9D25-0AC5B95B7C36}">
          <p14:sldIdLst>
            <p14:sldId id="4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BFAD"/>
    <a:srgbClr val="634533"/>
    <a:srgbClr val="CBB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68"/>
    <p:restoredTop sz="94714"/>
  </p:normalViewPr>
  <p:slideViewPr>
    <p:cSldViewPr snapToGrid="0" snapToObjects="1">
      <p:cViewPr varScale="1">
        <p:scale>
          <a:sx n="147" d="100"/>
          <a:sy n="147" d="100"/>
        </p:scale>
        <p:origin x="1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Decomposable Attention Model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0%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0.1</c:v>
                </c:pt>
                <c:pt idx="4">
                  <c:v>1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61.2</c:v>
                </c:pt>
                <c:pt idx="1">
                  <c:v>66.5</c:v>
                </c:pt>
                <c:pt idx="2">
                  <c:v>73.400000000000006</c:v>
                </c:pt>
                <c:pt idx="3">
                  <c:v>78.900000000000006</c:v>
                </c:pt>
                <c:pt idx="4">
                  <c:v>87.1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3B-D546-8609-13E6605678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constraints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0%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0.1</c:v>
                </c:pt>
                <c:pt idx="4">
                  <c:v>1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64.2</c:v>
                </c:pt>
                <c:pt idx="1">
                  <c:v>70.2</c:v>
                </c:pt>
                <c:pt idx="2">
                  <c:v>76.400000000000006</c:v>
                </c:pt>
                <c:pt idx="3">
                  <c:v>80.3</c:v>
                </c:pt>
                <c:pt idx="4">
                  <c:v>86.9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3B-D546-8609-13E6605678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51"/>
        <c:axId val="220070912"/>
        <c:axId val="254024656"/>
      </c:barChart>
      <c:catAx>
        <c:axId val="220070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Percentage of training set used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024656"/>
        <c:crosses val="autoZero"/>
        <c:auto val="1"/>
        <c:lblAlgn val="ctr"/>
        <c:lblOffset val="100"/>
        <c:noMultiLvlLbl val="0"/>
      </c:catAx>
      <c:valAx>
        <c:axId val="254024656"/>
        <c:scaling>
          <c:orientation val="minMax"/>
          <c:max val="90"/>
          <c:min val="5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2007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tx1"/>
                </a:solidFill>
              </a:rPr>
              <a:t>Symmetry inconsistency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71.7</c:v>
                </c:pt>
                <c:pt idx="1">
                  <c:v>62.4</c:v>
                </c:pt>
                <c:pt idx="2">
                  <c:v>64.3</c:v>
                </c:pt>
                <c:pt idx="3">
                  <c:v>59.6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20-EC40-87AF-3808C3CBE5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38.200000000000003</c:v>
                </c:pt>
                <c:pt idx="1">
                  <c:v>32.5</c:v>
                </c:pt>
                <c:pt idx="2">
                  <c:v>31.2</c:v>
                </c:pt>
                <c:pt idx="3">
                  <c:v>26.8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20-EC40-87AF-3808C3CBE50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3600992"/>
        <c:axId val="223603312"/>
      </c:lineChart>
      <c:catAx>
        <c:axId val="22360099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3312"/>
        <c:crosses val="autoZero"/>
        <c:auto val="1"/>
        <c:lblAlgn val="ctr"/>
        <c:lblOffset val="100"/>
        <c:noMultiLvlLbl val="0"/>
      </c:catAx>
      <c:valAx>
        <c:axId val="22360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60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Transitivity Inconsistency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BERT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13.4</c:v>
                </c:pt>
                <c:pt idx="1">
                  <c:v>14.8</c:v>
                </c:pt>
                <c:pt idx="2">
                  <c:v>14.4</c:v>
                </c:pt>
                <c:pt idx="3">
                  <c:v>14.8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FB-FA40-805C-D4E5D94B09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regularizer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0.05</c:v>
                </c:pt>
                <c:pt idx="2">
                  <c:v>0.2</c:v>
                </c:pt>
                <c:pt idx="3">
                  <c:v>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10.4</c:v>
                </c:pt>
                <c:pt idx="1">
                  <c:v>7.9</c:v>
                </c:pt>
                <c:pt idx="2">
                  <c:v>5.7</c:v>
                </c:pt>
                <c:pt idx="3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FB-FA40-805C-D4E5D94B09C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54116928"/>
        <c:axId val="254119680"/>
      </c:lineChart>
      <c:catAx>
        <c:axId val="254116928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9680"/>
        <c:crosses val="autoZero"/>
        <c:auto val="1"/>
        <c:lblAlgn val="ctr"/>
        <c:lblOffset val="100"/>
        <c:noMultiLvlLbl val="0"/>
      </c:catAx>
      <c:valAx>
        <c:axId val="25411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1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60C2D-E457-E74F-8A6A-6484B4C8186A}" type="datetimeFigureOut">
              <a:rPr lang="en-US" smtClean="0"/>
              <a:t>8/7/22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37E7A-710A-054A-9A21-11CFB0D8A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4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8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df52f59ac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df52f59ac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4022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4147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9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5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780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3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df52f59ac_5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df52f59ac_5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159619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32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31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df72f1f5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5df72f1f5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42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21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deac2f7b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5deac2f7b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3620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98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12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bf572720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bf572720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97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7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9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97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df52f59ac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df52f59ac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9546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ddaa3cc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ddaa3cc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4300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3E0D4-8877-F840-A5E4-540C0C1E03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18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37E7A-710A-054A-9A21-11CFB0D8A1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0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-li/utahnlp_logo/blob/master/utahnlp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b="0" i="0">
                <a:latin typeface="+mj-lt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922" y="4883786"/>
            <a:ext cx="2990155" cy="755014"/>
          </a:xfrm>
          <a:prstGeom prst="rect">
            <a:avLst/>
          </a:prstGeom>
        </p:spPr>
      </p:pic>
      <p:pic>
        <p:nvPicPr>
          <p:cNvPr id="1026" name="Picture 2" descr="nlp_and_mountains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0909"/>
            <a:ext cx="2018303" cy="8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9957-BEEB-4648-9678-51E70208D4D8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64AE2-B43C-7B40-ADAF-FD13D752336A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69E1-BD42-424A-8DDC-E82E715EEE33}" type="datetime1">
              <a:rPr lang="en-US" smtClean="0"/>
              <a:t>8/7/22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514B-5560-0448-9328-5CE87FE42AB6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C8F9-2878-EC42-912B-E83AB64169EB}" type="datetime1">
              <a:rPr lang="en-US" smtClean="0"/>
              <a:t>8/7/22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DAAEA-2846-4B41-A284-994A3418B8B9}" type="datetime1">
              <a:rPr lang="en-US" smtClean="0"/>
              <a:t>8/7/22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8B1E2-749F-D246-B24B-04F982BA8B8A}" type="datetime1">
              <a:rPr lang="en-US" smtClean="0"/>
              <a:t>8/7/22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4CD2-3223-F143-B783-A1B7E69DEA48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033C-3F16-004E-9209-D81015CEEF84}" type="datetime1">
              <a:rPr lang="en-US" smtClean="0"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54FF5-1F56-1447-8104-51A3575368BD}" type="datetime1">
              <a:rPr lang="en-US" smtClean="0"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BC9C9-573F-BB45-95E6-212D7AB9C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9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nlp.cs.utah.edu/test/people/tli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10" Type="http://schemas.openxmlformats.org/officeDocument/2006/relationships/image" Target="../media/image24.png"/><Relationship Id="rId4" Type="http://schemas.openxmlformats.org/officeDocument/2006/relationships/image" Target="../media/image17.gif"/><Relationship Id="rId9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29.png"/><Relationship Id="rId3" Type="http://schemas.openxmlformats.org/officeDocument/2006/relationships/image" Target="../media/image25.png"/><Relationship Id="rId12" Type="http://schemas.openxmlformats.org/officeDocument/2006/relationships/image" Target="NUL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11" Type="http://schemas.openxmlformats.org/officeDocument/2006/relationships/image" Target="NULL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NULL"/><Relationship Id="rId19" Type="http://schemas.openxmlformats.org/officeDocument/2006/relationships/image" Target="../media/image30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Where Neural Networks Fail: </a:t>
            </a:r>
            <a:br>
              <a:rPr lang="en-US" sz="4900" dirty="0"/>
            </a:br>
            <a:r>
              <a:rPr lang="en-US" sz="4900" dirty="0"/>
              <a:t>The Case for a Little Help from Knowledge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Vivek Srikumar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0CC85-DE82-2A4A-897E-FDF5696203CE}"/>
              </a:ext>
            </a:extLst>
          </p:cNvPr>
          <p:cNvSpPr txBox="1"/>
          <p:nvPr/>
        </p:nvSpPr>
        <p:spPr>
          <a:xfrm>
            <a:off x="2098766" y="6488668"/>
            <a:ext cx="10181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work with Tao Li, Vivek Gupta, </a:t>
            </a:r>
            <a:r>
              <a:rPr lang="en-US" dirty="0" err="1"/>
              <a:t>Maitrey</a:t>
            </a:r>
            <a:r>
              <a:rPr lang="en-US" dirty="0"/>
              <a:t> Mehta, </a:t>
            </a:r>
            <a:r>
              <a:rPr lang="en-US" dirty="0" err="1"/>
              <a:t>Pegah</a:t>
            </a:r>
            <a:r>
              <a:rPr lang="en-US" dirty="0"/>
              <a:t> </a:t>
            </a:r>
            <a:r>
              <a:rPr lang="en-US" dirty="0" err="1"/>
              <a:t>Nokhiz</a:t>
            </a:r>
            <a:r>
              <a:rPr lang="en-US" dirty="0"/>
              <a:t>, </a:t>
            </a:r>
            <a:r>
              <a:rPr lang="en-US" dirty="0" err="1"/>
              <a:t>Sunipa</a:t>
            </a:r>
            <a:r>
              <a:rPr lang="en-US" dirty="0"/>
              <a:t> Dev, Martha Palmer, Jeff Phillips</a:t>
            </a:r>
          </a:p>
        </p:txBody>
      </p:sp>
    </p:spTree>
    <p:extLst>
      <p:ext uri="{BB962C8B-B14F-4D97-AF65-F5344CB8AC3E}">
        <p14:creationId xmlns:p14="http://schemas.microsoft.com/office/powerpoint/2010/main" val="1045433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Can neural networks ‘read’ images?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Where is the penguin?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Is there a penguin in the image?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06628" y="3903708"/>
            <a:ext cx="8204173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Only one of these answers can be correct.</a:t>
            </a:r>
            <a:endParaRPr lang="en-US" sz="2400" dirty="0">
              <a:solidFill>
                <a:schemeClr val="accent2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3" name="Google Shape;86;p14"/>
          <p:cNvSpPr txBox="1"/>
          <p:nvPr/>
        </p:nvSpPr>
        <p:spPr>
          <a:xfrm>
            <a:off x="2661482" y="4439555"/>
            <a:ext cx="6869036" cy="59543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Today’s state-of-the-art is devoid of any such “theory”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5CD8A-6741-AA4B-8545-CEB339A8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2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2: Natural language inference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0577" y="1556435"/>
            <a:ext cx="1797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>
                <a:solidFill>
                  <a:schemeClr val="accent1"/>
                </a:solidFill>
                <a:latin typeface="+mj-lt"/>
              </a:rPr>
              <a:t>Premise</a:t>
            </a:r>
            <a:endParaRPr lang="en-US" sz="2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1" y="3426164"/>
            <a:ext cx="4425953" cy="2381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7154" y="4016850"/>
            <a:ext cx="4054375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It is quite likely that the premise 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sz="2400" dirty="0">
                <a:latin typeface="+mj-lt"/>
              </a:rPr>
              <a:t> the hypothesis.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4554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demo.allennlp.org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/textual-entailment/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6224" y="1542819"/>
            <a:ext cx="7351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Before it moved to Chicago, aerospace manufacturer Boeing was the largest company in Seattle.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6224" y="2761490"/>
            <a:ext cx="7351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Boeing is a Chicago-based aerospace manufacturer.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0577" y="2775106"/>
            <a:ext cx="1797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accent1"/>
                </a:solidFill>
                <a:latin typeface="+mj-lt"/>
              </a:rPr>
              <a:t>Hypothesis</a:t>
            </a:r>
            <a:endParaRPr lang="en-US" sz="2200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F10F0-A4F7-EF43-AA33-27ACFD1B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7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Can neural networks understand text?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2695" y="1417638"/>
            <a:ext cx="7586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P</a:t>
            </a:r>
            <a:r>
              <a:rPr lang="en-US" sz="2400" dirty="0">
                <a:latin typeface="+mj-lt"/>
              </a:rPr>
              <a:t>	John is on a train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H</a:t>
            </a:r>
            <a:r>
              <a:rPr lang="en-US" sz="2400" dirty="0">
                <a:latin typeface="+mj-lt"/>
              </a:rPr>
              <a:t> 	John is traveling to Berlin. </a:t>
            </a:r>
          </a:p>
          <a:p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Z</a:t>
            </a:r>
            <a:r>
              <a:rPr lang="en-US" sz="2400" dirty="0">
                <a:latin typeface="+mj-lt"/>
              </a:rPr>
              <a:t>	John is having lunch in Berlin.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10350" y="5076015"/>
            <a:ext cx="757130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If </a:t>
            </a:r>
            <a:r>
              <a:rPr lang="en-US" sz="2400" i="1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 entails H 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and </a:t>
            </a:r>
            <a:r>
              <a:rPr lang="en-US" sz="2400" i="1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H contradicts Z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, 	</a:t>
            </a:r>
          </a:p>
          <a:p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	then </a:t>
            </a:r>
            <a:r>
              <a:rPr lang="en-US" sz="2400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P contradicts 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5125" y="4799015"/>
            <a:ext cx="218175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Violates this invariant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4290" y="6067676"/>
            <a:ext cx="7483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A BERT-based model that gets ~90% on benchmark data violates this invariant on 46% of a large collection of sentence triples.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2060" y="4150159"/>
            <a:ext cx="630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The same system </a:t>
            </a:r>
            <a:r>
              <a:rPr lang="en-US">
                <a:latin typeface="+mj-lt"/>
              </a:rPr>
              <a:t>cannot simultaneously hold these three beliefs!</a:t>
            </a:r>
            <a:endParaRPr lang="en-US" dirty="0">
              <a:latin typeface="+mj-lt"/>
            </a:endParaRPr>
          </a:p>
        </p:txBody>
      </p:sp>
      <p:sp>
        <p:nvSpPr>
          <p:cNvPr id="14" name="Google Shape;86;p14"/>
          <p:cNvSpPr txBox="1"/>
          <p:nvPr/>
        </p:nvSpPr>
        <p:spPr>
          <a:xfrm>
            <a:off x="3096768" y="5313493"/>
            <a:ext cx="5998464" cy="87826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dirty="0">
                <a:latin typeface="+mj-lt"/>
                <a:ea typeface="Courier" charset="0"/>
                <a:cs typeface="Courier" charset="0"/>
                <a:sym typeface="Roboto"/>
              </a:rPr>
              <a:t>Can today’s neural networks use such “theory” in the form of invariant knowledge?</a:t>
            </a:r>
            <a:endParaRPr sz="2400" dirty="0">
              <a:latin typeface="+mj-lt"/>
              <a:ea typeface="Courier" charset="0"/>
              <a:cs typeface="Courier" charset="0"/>
              <a:sym typeface="Roboto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103066" y="1908606"/>
            <a:ext cx="940330" cy="1492275"/>
            <a:chOff x="7584326" y="1559687"/>
            <a:chExt cx="940330" cy="1492275"/>
          </a:xfrm>
        </p:grpSpPr>
        <p:sp>
          <p:nvSpPr>
            <p:cNvPr id="7" name="Rectangle 6"/>
            <p:cNvSpPr/>
            <p:nvPr/>
          </p:nvSpPr>
          <p:spPr>
            <a:xfrm>
              <a:off x="8195720" y="1559687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P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95720" y="2682630"/>
              <a:ext cx="328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H</a:t>
              </a:r>
            </a:p>
          </p:txBody>
        </p:sp>
        <p:cxnSp>
          <p:nvCxnSpPr>
            <p:cNvPr id="10" name="Straight Arrow Connector 9"/>
            <p:cNvCxnSpPr>
              <a:stCxn id="7" idx="2"/>
              <a:endCxn id="15" idx="0"/>
            </p:cNvCxnSpPr>
            <p:nvPr/>
          </p:nvCxnSpPr>
          <p:spPr>
            <a:xfrm>
              <a:off x="8349769" y="1929019"/>
              <a:ext cx="10419" cy="753611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584326" y="2113134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Entails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993408" y="3031549"/>
            <a:ext cx="1702259" cy="603650"/>
            <a:chOff x="8474668" y="2682630"/>
            <a:chExt cx="1702259" cy="603650"/>
          </a:xfrm>
        </p:grpSpPr>
        <p:sp>
          <p:nvSpPr>
            <p:cNvPr id="18" name="Rectangle 17"/>
            <p:cNvSpPr/>
            <p:nvPr/>
          </p:nvSpPr>
          <p:spPr>
            <a:xfrm>
              <a:off x="9881653" y="2682630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+mj-lt"/>
                </a:rPr>
                <a:t>Z</a:t>
              </a:r>
            </a:p>
          </p:txBody>
        </p:sp>
        <p:cxnSp>
          <p:nvCxnSpPr>
            <p:cNvPr id="19" name="Straight Arrow Connector 18"/>
            <p:cNvCxnSpPr>
              <a:stCxn id="15" idx="3"/>
              <a:endCxn id="18" idx="1"/>
            </p:cNvCxnSpPr>
            <p:nvPr/>
          </p:nvCxnSpPr>
          <p:spPr>
            <a:xfrm>
              <a:off x="8524656" y="2867296"/>
              <a:ext cx="1356997" cy="0"/>
            </a:xfrm>
            <a:prstGeom prst="straightConnector1">
              <a:avLst/>
            </a:prstGeom>
            <a:ln w="28575">
              <a:headEnd type="non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474668" y="2916948"/>
              <a:ext cx="1252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+mj-lt"/>
                </a:rPr>
                <a:t>Contradicts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022558" y="2093272"/>
            <a:ext cx="1763656" cy="938277"/>
            <a:chOff x="8503818" y="1744353"/>
            <a:chExt cx="1763656" cy="938277"/>
          </a:xfrm>
        </p:grpSpPr>
        <p:cxnSp>
          <p:nvCxnSpPr>
            <p:cNvPr id="24" name="Straight Arrow Connector 23"/>
            <p:cNvCxnSpPr>
              <a:stCxn id="7" idx="3"/>
              <a:endCxn id="18" idx="0"/>
            </p:cNvCxnSpPr>
            <p:nvPr/>
          </p:nvCxnSpPr>
          <p:spPr>
            <a:xfrm>
              <a:off x="8503818" y="1744353"/>
              <a:ext cx="1525472" cy="938277"/>
            </a:xfrm>
            <a:prstGeom prst="straightConnector1">
              <a:avLst/>
            </a:prstGeom>
            <a:ln w="28575">
              <a:solidFill>
                <a:schemeClr val="tx1">
                  <a:lumMod val="60000"/>
                  <a:lumOff val="40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1906617">
              <a:off x="8537770" y="1765090"/>
              <a:ext cx="1729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  <a:latin typeface="+mj-lt"/>
                </a:rPr>
                <a:t>No relationship?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2E3D0A-4D52-6B4A-8D69-91325B87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1965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3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5" grpId="0"/>
      <p:bldP spid="5" grpId="1"/>
      <p:bldP spid="6" grpId="0"/>
      <p:bldP spid="6" grpId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Biased inferences about </a:t>
            </a:r>
            <a:r>
              <a:rPr lang="en-US" dirty="0">
                <a:solidFill>
                  <a:schemeClr val="accent1"/>
                </a:solidFill>
              </a:rPr>
              <a:t>gender</a:t>
            </a:r>
          </a:p>
        </p:txBody>
      </p:sp>
      <p:sp>
        <p:nvSpPr>
          <p:cNvPr id="4" name="Rectangle 3"/>
          <p:cNvSpPr/>
          <p:nvPr/>
        </p:nvSpPr>
        <p:spPr>
          <a:xfrm>
            <a:off x="477250" y="1601615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doctor</a:t>
            </a:r>
            <a:r>
              <a:rPr lang="en-US" dirty="0">
                <a:latin typeface="+mj-lt"/>
              </a:rPr>
              <a:t> bought a bagel.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man</a:t>
            </a:r>
            <a:r>
              <a:rPr lang="en-US" dirty="0">
                <a:latin typeface="+mj-lt"/>
              </a:rPr>
              <a:t> bought a bagel.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250" y="2431923"/>
            <a:ext cx="344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5865" y="1601615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doctor</a:t>
            </a:r>
            <a:r>
              <a:rPr lang="en-US" dirty="0">
                <a:latin typeface="+mj-lt"/>
              </a:rPr>
              <a:t> bought a bagel.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woman</a:t>
            </a:r>
            <a:r>
              <a:rPr lang="en-US" dirty="0">
                <a:latin typeface="+mj-lt"/>
              </a:rPr>
              <a:t> bought a bagel.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5865" y="2431922"/>
            <a:ext cx="3868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contradicts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7250" y="2457113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banker </a:t>
            </a:r>
            <a:r>
              <a:rPr lang="en-US" dirty="0">
                <a:latin typeface="+mj-lt"/>
              </a:rPr>
              <a:t>spoke to the crew.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man </a:t>
            </a:r>
            <a:r>
              <a:rPr lang="en-US" dirty="0">
                <a:latin typeface="+mj-lt"/>
              </a:rPr>
              <a:t>spoke to the crew.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7250" y="3377243"/>
            <a:ext cx="4696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nurse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can afford a wagon.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lady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can afford a wagon.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75865" y="2441241"/>
            <a:ext cx="514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secretary </a:t>
            </a:r>
            <a:r>
              <a:rPr lang="en-US" dirty="0">
                <a:latin typeface="+mj-lt"/>
              </a:rPr>
              <a:t>budgeted for a laptop.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gentleman </a:t>
            </a:r>
            <a:r>
              <a:rPr lang="en-US" dirty="0">
                <a:latin typeface="+mj-lt"/>
              </a:rPr>
              <a:t>budgeted for a laptop.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75865" y="3345499"/>
            <a:ext cx="5142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latin typeface="+mj-lt"/>
              </a:rPr>
              <a:t>Premise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mechanic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can afford a pig.</a:t>
            </a:r>
          </a:p>
          <a:p>
            <a:pPr lvl="0">
              <a:defRPr/>
            </a:pPr>
            <a:r>
              <a:rPr lang="en-US" b="1" dirty="0">
                <a:latin typeface="+mj-lt"/>
              </a:rPr>
              <a:t>Hypothesis</a:t>
            </a:r>
            <a:r>
              <a:rPr lang="en-US" dirty="0">
                <a:latin typeface="+mj-lt"/>
              </a:rPr>
              <a:t>: The </a:t>
            </a:r>
            <a:r>
              <a:rPr lang="en-US" i="1" dirty="0">
                <a:solidFill>
                  <a:schemeClr val="accent4"/>
                </a:solidFill>
                <a:latin typeface="+mj-lt"/>
              </a:rPr>
              <a:t>woman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can afford a pig.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9600" y="4297374"/>
            <a:ext cx="3444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In all cases</a:t>
            </a:r>
          </a:p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entails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8215" y="4297373"/>
            <a:ext cx="3868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In all cases</a:t>
            </a:r>
          </a:p>
          <a:p>
            <a:pPr algn="ctr"/>
            <a:r>
              <a:rPr lang="en-US" dirty="0">
                <a:latin typeface="+mj-lt"/>
              </a:rPr>
              <a:t>Model prediction: </a:t>
            </a:r>
          </a:p>
          <a:p>
            <a:pPr algn="ctr"/>
            <a:r>
              <a:rPr lang="en-US" dirty="0">
                <a:latin typeface="+mj-lt"/>
              </a:rPr>
              <a:t>The premise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contradicts</a:t>
            </a:r>
            <a:r>
              <a:rPr lang="en-US" dirty="0">
                <a:latin typeface="+mj-lt"/>
              </a:rPr>
              <a:t> the hypothesis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74361" y="5604902"/>
            <a:ext cx="473584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None of these should be entailed or contradicted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7990" y="1042958"/>
            <a:ext cx="952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All examples based on </a:t>
            </a:r>
            <a:r>
              <a:rPr lang="en-US">
                <a:latin typeface="+mj-lt"/>
              </a:rPr>
              <a:t>a natural language inference model that is ~90% accurate on the benchmark.</a:t>
            </a:r>
            <a:endParaRPr lang="en-US" dirty="0">
              <a:latin typeface="+mj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893A0D-E77E-E847-A1D4-02F3946C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52C178-65A8-C448-B9A6-D5DBE7CDC2F0}"/>
              </a:ext>
            </a:extLst>
          </p:cNvPr>
          <p:cNvSpPr txBox="1"/>
          <p:nvPr/>
        </p:nvSpPr>
        <p:spPr>
          <a:xfrm>
            <a:off x="135272" y="6195886"/>
            <a:ext cx="739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On Measuring and Mitigating Biased Inferences of Word Embeddings. </a:t>
            </a:r>
          </a:p>
          <a:p>
            <a:r>
              <a:rPr lang="en-US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	</a:t>
            </a:r>
            <a:r>
              <a:rPr lang="en-US" i="1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Sunipa</a:t>
            </a:r>
            <a:r>
              <a:rPr lang="en-US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Dev, Tao Li, Jeff Phillips and Vivek Srikumar</a:t>
            </a:r>
            <a:r>
              <a:rPr lang="en-US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AAAI, 2020.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DCE42-DFCE-4242-B4B2-FA10EDA79C93}"/>
              </a:ext>
            </a:extLst>
          </p:cNvPr>
          <p:cNvSpPr txBox="1"/>
          <p:nvPr/>
        </p:nvSpPr>
        <p:spPr>
          <a:xfrm>
            <a:off x="8422153" y="5815042"/>
            <a:ext cx="2844800" cy="923330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Similar undesirable behavior with respect to many nationalities, ethnicities</a:t>
            </a:r>
          </a:p>
        </p:txBody>
      </p:sp>
    </p:spTree>
    <p:extLst>
      <p:ext uri="{BB962C8B-B14F-4D97-AF65-F5344CB8AC3E}">
        <p14:creationId xmlns:p14="http://schemas.microsoft.com/office/powerpoint/2010/main" val="9372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3" grpId="0"/>
      <p:bldP spid="16" grpId="0"/>
      <p:bldP spid="19" grpId="0"/>
      <p:bldP spid="21" grpId="0"/>
      <p:bldP spid="22" grpId="0"/>
      <p:bldP spid="23" grpId="0"/>
      <p:bldP spid="2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Failures in understanding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US" dirty="0"/>
              <a:t>Trained models may seem to work well on benchmarks, but they</a:t>
            </a:r>
            <a:r>
              <a:rPr lang="mr-IN" dirty="0"/>
              <a:t>…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can be inconsistent with their own predictions or with what is known to be true. </a:t>
            </a:r>
          </a:p>
          <a:p>
            <a:pPr lvl="2"/>
            <a:r>
              <a:rPr lang="en-US" sz="2200" dirty="0"/>
              <a:t>Li, Gupta, Mehta, Srikumar (EMNLP, 2019): Natural language inference systems are inconsistent with their own predictions…unless we enforce consistency explicitly</a:t>
            </a:r>
          </a:p>
          <a:p>
            <a:pPr lvl="2"/>
            <a:endParaRPr lang="en-US" sz="2200" dirty="0"/>
          </a:p>
          <a:p>
            <a:pPr lvl="2"/>
            <a:r>
              <a:rPr lang="en-US" sz="2200" dirty="0"/>
              <a:t>Li, </a:t>
            </a:r>
            <a:r>
              <a:rPr lang="en-US" sz="2200" dirty="0" err="1"/>
              <a:t>Jawale</a:t>
            </a:r>
            <a:r>
              <a:rPr lang="en-US" sz="2200" dirty="0"/>
              <a:t>, Palmer, Srikumar (ACL, 2020): Semantic role labeling systems can be inconsistent with frame definitions…unless we enforce consistency explicitly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may exhibit socially undesirable behavior.</a:t>
            </a:r>
          </a:p>
          <a:p>
            <a:pPr lvl="2"/>
            <a:r>
              <a:rPr lang="en-US" sz="2300" dirty="0"/>
              <a:t>Dev, Li, Philips, Srikumar (AAAI, 2020): Word embeddings leak societal biases into natural language inference…unless we fix the embeddings explicitly</a:t>
            </a:r>
          </a:p>
          <a:p>
            <a:pPr lvl="2"/>
            <a:endParaRPr lang="en-US" sz="2300" dirty="0"/>
          </a:p>
          <a:p>
            <a:pPr lvl="2"/>
            <a:r>
              <a:rPr lang="en-US" sz="2300" dirty="0"/>
              <a:t>Li, </a:t>
            </a:r>
            <a:r>
              <a:rPr lang="en-US" sz="2300" dirty="0" err="1"/>
              <a:t>Khashabi</a:t>
            </a:r>
            <a:r>
              <a:rPr lang="en-US" sz="2300" dirty="0"/>
              <a:t>, </a:t>
            </a:r>
            <a:r>
              <a:rPr lang="en-US" sz="2300" dirty="0" err="1"/>
              <a:t>Khot</a:t>
            </a:r>
            <a:r>
              <a:rPr lang="en-US" sz="2300" dirty="0"/>
              <a:t>, Sabharwal, Srikumar (Findings of EMNLP 2020): Reading comprehension systems exhibit stereotyping biases, and this is different of the usual reasoning shortcuts that they may use</a:t>
            </a:r>
          </a:p>
          <a:p>
            <a:pPr lvl="1"/>
            <a:endParaRPr lang="en-US" sz="2600" dirty="0"/>
          </a:p>
          <a:p>
            <a:pPr marL="0" indent="0" algn="ctr">
              <a:buNone/>
            </a:pPr>
            <a:r>
              <a:rPr lang="en-US" dirty="0"/>
              <a:t>(many other such failures in recent literature)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205F28-A1D6-AF4A-936C-9D99C57FD601}"/>
              </a:ext>
            </a:extLst>
          </p:cNvPr>
          <p:cNvGrpSpPr/>
          <p:nvPr/>
        </p:nvGrpSpPr>
        <p:grpSpPr>
          <a:xfrm>
            <a:off x="101403" y="5115374"/>
            <a:ext cx="1016393" cy="1670316"/>
            <a:chOff x="-1191555" y="1769479"/>
            <a:chExt cx="1016393" cy="1670316"/>
          </a:xfrm>
        </p:grpSpPr>
        <p:pic>
          <p:nvPicPr>
            <p:cNvPr id="9" name="Picture 6" descr="A photo of Tao Li">
              <a:hlinkClick r:id="rId2"/>
              <a:extLst>
                <a:ext uri="{FF2B5EF4-FFF2-40B4-BE49-F238E27FC236}">
                  <a16:creationId xmlns:a16="http://schemas.microsoft.com/office/drawing/2014/main" id="{0BDD45EA-99FE-8843-BC5F-E781DC4CC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1555" y="1769479"/>
              <a:ext cx="1016393" cy="1300984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28253A-7F78-5440-892D-0AA9634BBD99}"/>
                </a:ext>
              </a:extLst>
            </p:cNvPr>
            <p:cNvSpPr txBox="1"/>
            <p:nvPr/>
          </p:nvSpPr>
          <p:spPr>
            <a:xfrm>
              <a:off x="-1045959" y="3070463"/>
              <a:ext cx="725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Tao Li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FEEF86-A1CF-1E43-885D-569E15E8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59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 we modeling problems in their full richness?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chemeClr val="accent2"/>
                </a:solidFill>
              </a:rPr>
              <a:t>Or: are we modeling for benchmark test sets?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Challenge</a:t>
            </a:r>
            <a:r>
              <a:rPr lang="en-US" sz="2800" dirty="0"/>
              <a:t>: Modeling strategies that depend on or expose a theory </a:t>
            </a:r>
          </a:p>
          <a:p>
            <a:pPr marL="457200" lvl="1" indent="0">
              <a:buNone/>
            </a:pPr>
            <a:r>
              <a:rPr lang="en-US" sz="2400" dirty="0"/>
              <a:t>	(or at least assume the existence of a theory)</a:t>
            </a:r>
          </a:p>
          <a:p>
            <a:pPr marL="914400" lvl="1" indent="-514350"/>
            <a:endParaRPr lang="en-US" sz="2400" dirty="0"/>
          </a:p>
          <a:p>
            <a:pPr marL="914400" lvl="1" indent="-514350"/>
            <a:r>
              <a:rPr lang="en-US" sz="2400" dirty="0"/>
              <a:t>Otherwise, we are just guessing equations involving high dimensional spaces, without understanding what they mean</a:t>
            </a:r>
          </a:p>
          <a:p>
            <a:pPr marL="914400" lvl="1" indent="-514350"/>
            <a:endParaRPr lang="en-US" sz="2400" dirty="0"/>
          </a:p>
          <a:p>
            <a:pPr marL="914400" lvl="1" indent="-514350"/>
            <a:r>
              <a:rPr lang="en-US" sz="2400" dirty="0"/>
              <a:t>Thales, versus a modern understanding of eclipses</a:t>
            </a:r>
          </a:p>
          <a:p>
            <a:pPr marL="1257300" lvl="3" indent="0">
              <a:buNone/>
            </a:pPr>
            <a:r>
              <a:rPr lang="en-US" sz="1800" dirty="0"/>
              <a:t>Precise predictions via curve fitting versus a philosophy of the underlying phenomenon</a:t>
            </a:r>
          </a:p>
          <a:p>
            <a:pPr marL="914400" lvl="1" indent="-514350"/>
            <a:endParaRPr lang="en-US" sz="2400" dirty="0"/>
          </a:p>
          <a:p>
            <a:pPr marL="514350" indent="-514350"/>
            <a:endParaRPr lang="en-US" sz="28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6DB9D-25E9-4049-A158-354BEB24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80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</a:t>
            </a:r>
            <a:r>
              <a:rPr lang="en-US" strike="sngStrik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examples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99329" y="3963904"/>
            <a:ext cx="24248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</a:rPr>
              <a:t>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7B124-636D-BD4F-A5AD-245499D0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23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</a:t>
            </a:r>
            <a:r>
              <a:rPr lang="en-US" strike="sngStrik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can augment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Good datasets are not easy to make</a:t>
            </a:r>
          </a:p>
          <a:p>
            <a:pPr lvl="1"/>
            <a:r>
              <a:rPr lang="en-US" sz="2400" dirty="0"/>
              <a:t>Takes time, costs money</a:t>
            </a:r>
          </a:p>
          <a:p>
            <a:endParaRPr lang="en-US" sz="2800" dirty="0"/>
          </a:p>
          <a:p>
            <a:r>
              <a:rPr lang="en-US" sz="2800" dirty="0"/>
              <a:t>Easy to write rules about model behavior</a:t>
            </a:r>
            <a:r>
              <a:rPr lang="en-US" sz="2400" dirty="0"/>
              <a:t> or their internal beliefs</a:t>
            </a:r>
          </a:p>
          <a:p>
            <a:pPr lvl="1"/>
            <a:r>
              <a:rPr lang="en-US" sz="2400" dirty="0"/>
              <a:t>Statements in </a:t>
            </a:r>
            <a:r>
              <a:rPr lang="en-US" sz="2400" dirty="0">
                <a:solidFill>
                  <a:schemeClr val="accent1"/>
                </a:solidFill>
              </a:rPr>
              <a:t>logic </a:t>
            </a:r>
            <a:r>
              <a:rPr lang="en-US" sz="2400" dirty="0"/>
              <a:t>that express invariants or inference rules</a:t>
            </a:r>
          </a:p>
          <a:p>
            <a:pPr lvl="1"/>
            <a:r>
              <a:rPr lang="en-US" sz="2400" dirty="0"/>
              <a:t>Often universally quantified statements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2956" y="4799970"/>
            <a:ext cx="848309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b="1" dirty="0">
                <a:latin typeface="+mj-lt"/>
              </a:rPr>
              <a:t>Example</a:t>
            </a:r>
            <a:r>
              <a:rPr lang="en-US" dirty="0"/>
              <a:t>: </a:t>
            </a:r>
          </a:p>
          <a:p>
            <a:pPr marL="344488" lvl="1"/>
            <a:r>
              <a:rPr lang="en-US" dirty="0"/>
              <a:t>“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If two sentences have no matching words, </a:t>
            </a:r>
          </a:p>
          <a:p>
            <a:pPr marL="344488" lvl="1"/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then they can not </a:t>
            </a:r>
            <a:r>
              <a:rPr lang="en-US" sz="20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entail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 or </a:t>
            </a:r>
            <a:r>
              <a:rPr lang="en-US" sz="2000" dirty="0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contradict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each other.</a:t>
            </a:r>
            <a:r>
              <a:rPr lang="en-US" dirty="0"/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B96A0-7C27-3140-912F-E7909334907B}"/>
              </a:ext>
            </a:extLst>
          </p:cNvPr>
          <p:cNvSpPr txBox="1"/>
          <p:nvPr/>
        </p:nvSpPr>
        <p:spPr>
          <a:xfrm>
            <a:off x="4291873" y="51435"/>
            <a:ext cx="527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solidFill>
                  <a:schemeClr val="accent1"/>
                </a:solidFill>
                <a:latin typeface="+mj-lt"/>
              </a:rPr>
              <a:t>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B4B0-BE24-9441-8FEB-894ABF8F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0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739746" y="1919016"/>
            <a:ext cx="5705857" cy="2989770"/>
            <a:chOff x="318183" y="2706624"/>
            <a:chExt cx="5705857" cy="2989770"/>
          </a:xfrm>
        </p:grpSpPr>
        <p:sp>
          <p:nvSpPr>
            <p:cNvPr id="22" name="Rectangle 21"/>
            <p:cNvSpPr/>
            <p:nvPr/>
          </p:nvSpPr>
          <p:spPr>
            <a:xfrm>
              <a:off x="318183" y="2706624"/>
              <a:ext cx="5705857" cy="2989770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199" y="4407408"/>
              <a:ext cx="21945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Augmenting neural networks with logic (ACL 2019)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2761" y="4407408"/>
              <a:ext cx="26212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Logic-based loss design (EMNLP 2019, </a:t>
              </a:r>
            </a:p>
            <a:p>
              <a:r>
                <a:rPr lang="en-US" sz="2000" dirty="0">
                  <a:latin typeface="+mj-lt"/>
                </a:rPr>
                <a:t>ACL 2020)</a:t>
              </a: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can knowledge be involved?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878762" y="2266488"/>
            <a:ext cx="8332039" cy="987552"/>
            <a:chOff x="457199" y="3054096"/>
            <a:chExt cx="8332039" cy="987552"/>
          </a:xfrm>
        </p:grpSpPr>
        <p:sp>
          <p:nvSpPr>
            <p:cNvPr id="13" name="Rectangle 12"/>
            <p:cNvSpPr/>
            <p:nvPr/>
          </p:nvSpPr>
          <p:spPr>
            <a:xfrm>
              <a:off x="457199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Model design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02761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Loss function design </a:t>
              </a:r>
              <a:r>
                <a:rPr lang="en-US" sz="2000">
                  <a:latin typeface="+mj-lt"/>
                </a:rPr>
                <a:t>&amp; training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50761" y="3054096"/>
              <a:ext cx="2338477" cy="98755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+mj-lt"/>
                </a:rPr>
                <a:t>Enforce congruent predictions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605953" y="3655153"/>
            <a:ext cx="3076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Structured prediction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+mj-lt"/>
              </a:rPr>
              <a:t>Can be difficult to train due to discreteness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+mj-lt"/>
              </a:rPr>
              <a:t>Computational expense for each prediction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66044" y="4908786"/>
            <a:ext cx="170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</a:rPr>
              <a:t>This talk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5479D-C283-BF46-9E35-19C8B9F0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Neural </a:t>
            </a:r>
            <a:r>
              <a:rPr lang="en-US"/>
              <a:t>n</a:t>
            </a:r>
            <a:r>
              <a:rPr lang="en"/>
              <a:t>etwork</a:t>
            </a:r>
            <a:r>
              <a:rPr lang="en-US"/>
              <a:t> land</a:t>
            </a:r>
            <a:r>
              <a:rPr lang="en"/>
              <a:t> vs. Logic</a:t>
            </a:r>
            <a:r>
              <a:rPr lang="en-US"/>
              <a:t> land</a:t>
            </a:r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0">
              <a:buNone/>
            </a:pPr>
            <a:r>
              <a:rPr lang="en" b="1" dirty="0"/>
              <a:t>Neural Networks</a:t>
            </a:r>
            <a:endParaRPr lang="en-US" b="1" dirty="0"/>
          </a:p>
          <a:p>
            <a:pPr marL="15875" indent="0">
              <a:buNone/>
            </a:pPr>
            <a:r>
              <a:rPr lang="en-US" dirty="0">
                <a:solidFill>
                  <a:schemeClr val="accent1"/>
                </a:solidFill>
              </a:rPr>
              <a:t>✓</a:t>
            </a:r>
            <a:r>
              <a:rPr lang="en" dirty="0">
                <a:solidFill>
                  <a:schemeClr val="accent1"/>
                </a:solidFill>
              </a:rPr>
              <a:t>Differentiable </a:t>
            </a:r>
            <a:r>
              <a:rPr lang="en-US" dirty="0">
                <a:solidFill>
                  <a:schemeClr val="accent1"/>
                </a:solidFill>
              </a:rPr>
              <a:t>compute, easy to use</a:t>
            </a:r>
            <a:endParaRPr dirty="0">
              <a:solidFill>
                <a:schemeClr val="accent1"/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15875" indent="0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2"/>
                </a:solidFill>
              </a:rPr>
              <a:t>✗ </a:t>
            </a:r>
            <a:r>
              <a:rPr lang="en" dirty="0">
                <a:solidFill>
                  <a:schemeClr val="accent2"/>
                </a:solidFill>
              </a:rPr>
              <a:t>Hard to supervise except </a:t>
            </a:r>
            <a:r>
              <a:rPr lang="en-US" dirty="0">
                <a:solidFill>
                  <a:schemeClr val="accent2"/>
                </a:solidFill>
              </a:rPr>
              <a:t>via </a:t>
            </a:r>
            <a:r>
              <a:rPr lang="en" dirty="0">
                <a:solidFill>
                  <a:schemeClr val="accent2"/>
                </a:solidFill>
              </a:rPr>
              <a:t>labeled examples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5875" indent="-15875">
              <a:buNone/>
            </a:pPr>
            <a:r>
              <a:rPr lang="en" b="1" dirty="0"/>
              <a:t>First-order logic </a:t>
            </a:r>
            <a:endParaRPr lang="en-US" dirty="0"/>
          </a:p>
          <a:p>
            <a:pPr marL="15875" indent="-15875">
              <a:buNone/>
            </a:pPr>
            <a:r>
              <a:rPr lang="en-US" dirty="0">
                <a:solidFill>
                  <a:schemeClr val="accent2"/>
                </a:solidFill>
              </a:rPr>
              <a:t>✗ Not differentiable, hard to use with today’s best infrastructure</a:t>
            </a:r>
          </a:p>
          <a:p>
            <a:pPr marL="15875" indent="-15875">
              <a:spcBef>
                <a:spcPts val="1600"/>
              </a:spcBef>
              <a:buSzPts val="1800"/>
              <a:buNone/>
            </a:pPr>
            <a:endParaRPr lang="en-US" dirty="0"/>
          </a:p>
          <a:p>
            <a:pPr marL="15875" indent="-15875">
              <a:spcBef>
                <a:spcPts val="1600"/>
              </a:spcBef>
              <a:buSzPts val="1800"/>
              <a:buNone/>
            </a:pPr>
            <a:r>
              <a:rPr lang="en-US" dirty="0">
                <a:solidFill>
                  <a:schemeClr val="accent1"/>
                </a:solidFill>
              </a:rPr>
              <a:t>✓ </a:t>
            </a:r>
            <a:r>
              <a:rPr lang="en" dirty="0">
                <a:solidFill>
                  <a:schemeClr val="accent1"/>
                </a:solidFill>
              </a:rPr>
              <a:t>Expressive and easy to state for domain experts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endParaRPr dirty="0">
              <a:solidFill>
                <a:schemeClr val="accent1"/>
              </a:solidFill>
            </a:endParaRPr>
          </a:p>
          <a:p>
            <a:pPr marL="15875" indent="-15875">
              <a:spcBef>
                <a:spcPts val="1600"/>
              </a:spcBef>
              <a:buNone/>
            </a:pPr>
            <a:endParaRPr dirty="0"/>
          </a:p>
          <a:p>
            <a:pPr marL="15875" indent="-15875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6" name="Google Shape;116;p17"/>
          <p:cNvSpPr txBox="1"/>
          <p:nvPr/>
        </p:nvSpPr>
        <p:spPr>
          <a:xfrm>
            <a:off x="3616266" y="5544107"/>
            <a:ext cx="4959469" cy="69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>
                <a:latin typeface="+mj-lt"/>
                <a:ea typeface="Roboto"/>
                <a:cs typeface="Roboto"/>
                <a:sym typeface="Roboto"/>
              </a:rPr>
              <a:t>What we want: </a:t>
            </a:r>
            <a:r>
              <a:rPr lang="en" sz="3200" b="1">
                <a:latin typeface="+mj-lt"/>
                <a:ea typeface="Roboto"/>
                <a:cs typeface="Roboto"/>
                <a:sym typeface="Roboto"/>
              </a:rPr>
              <a:t>Best of both</a:t>
            </a:r>
            <a:r>
              <a:rPr lang="en" sz="2400" b="1">
                <a:latin typeface="+mj-lt"/>
                <a:ea typeface="Roboto"/>
                <a:cs typeface="Roboto"/>
                <a:sym typeface="Roboto"/>
              </a:rPr>
              <a:t>!</a:t>
            </a:r>
            <a:endParaRPr sz="2400" b="1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B6324F-34EE-E149-B2B3-846F65195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successful prediction imply understanding?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AD58F-1E06-3845-ACD8-C5998B83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62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Bridging </a:t>
            </a:r>
            <a:r>
              <a:rPr lang="en" dirty="0"/>
              <a:t> predicates in rules with neural networks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Making </a:t>
            </a:r>
            <a:r>
              <a:rPr lang="en" dirty="0"/>
              <a:t>logic differentiable</a:t>
            </a:r>
            <a:endParaRPr lang="en-US" dirty="0"/>
          </a:p>
          <a:p>
            <a:pPr marL="800100" lvl="2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Answer: Use a t-norm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differentiable logic</a:t>
            </a:r>
            <a:endParaRPr lang="en" dirty="0"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01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31123" y="2932887"/>
            <a:ext cx="7929755" cy="95410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9891" y="4089649"/>
            <a:ext cx="833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Let’s see a natural language inference example that illustrates this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08F05B-253B-CB4E-A0F3-8BD8CACD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98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309372" y="2434182"/>
            <a:ext cx="4950061" cy="2802652"/>
            <a:chOff x="841248" y="2523744"/>
            <a:chExt cx="4950061" cy="2802652"/>
          </a:xfrm>
        </p:grpSpPr>
        <p:sp>
          <p:nvSpPr>
            <p:cNvPr id="50" name="Rectangle 49"/>
            <p:cNvSpPr/>
            <p:nvPr/>
          </p:nvSpPr>
          <p:spPr>
            <a:xfrm>
              <a:off x="841248" y="2523744"/>
              <a:ext cx="3194304" cy="2802652"/>
            </a:xfrm>
            <a:prstGeom prst="rect">
              <a:avLst/>
            </a:prstGeom>
            <a:solidFill>
              <a:schemeClr val="bg1">
                <a:lumMod val="2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+mj-lt"/>
                </a:rPr>
                <a:t>Some neural network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84064" y="3740404"/>
              <a:ext cx="707245" cy="3693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>
                  <a:latin typeface="+mj-lt"/>
                </a:rPr>
                <a:t>Entail</a:t>
              </a:r>
            </a:p>
          </p:txBody>
        </p:sp>
        <p:cxnSp>
          <p:nvCxnSpPr>
            <p:cNvPr id="53" name="Straight Arrow Connector 52"/>
            <p:cNvCxnSpPr>
              <a:stCxn id="50" idx="3"/>
              <a:endCxn id="51" idx="1"/>
            </p:cNvCxnSpPr>
            <p:nvPr/>
          </p:nvCxnSpPr>
          <p:spPr>
            <a:xfrm>
              <a:off x="4035552" y="3925070"/>
              <a:ext cx="1048512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142720" y="3517662"/>
              <a:ext cx="845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Predict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2212661" y="1701708"/>
            <a:ext cx="3827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John is on a train to Berlin.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92557" y="1329290"/>
            <a:ext cx="93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</a:rPr>
              <a:t>Premise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212662" y="5562507"/>
            <a:ext cx="3742795" cy="882192"/>
            <a:chOff x="744538" y="5652069"/>
            <a:chExt cx="3742795" cy="882192"/>
          </a:xfrm>
        </p:grpSpPr>
        <p:sp>
          <p:nvSpPr>
            <p:cNvPr id="6" name="Rectangle 5"/>
            <p:cNvSpPr/>
            <p:nvPr/>
          </p:nvSpPr>
          <p:spPr>
            <a:xfrm>
              <a:off x="744538" y="5652069"/>
              <a:ext cx="374279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j-lt"/>
                </a:rPr>
                <a:t>John is traveling to Berlin. 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4538" y="6164929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Hypothesis</a:t>
              </a:r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>
            <a:off x="3851425" y="2074692"/>
            <a:ext cx="0" cy="26024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3837571" y="5283285"/>
            <a:ext cx="3285" cy="27922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85" name="Rectangle 84"/>
          <p:cNvSpPr/>
          <p:nvPr/>
        </p:nvSpPr>
        <p:spPr>
          <a:xfrm>
            <a:off x="5896361" y="1296871"/>
            <a:ext cx="5497544" cy="138499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86" name="Oval 85"/>
          <p:cNvSpPr/>
          <p:nvPr/>
        </p:nvSpPr>
        <p:spPr>
          <a:xfrm>
            <a:off x="6378828" y="3463902"/>
            <a:ext cx="1174726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2103595" y="1607489"/>
            <a:ext cx="3507248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2024873" y="5433755"/>
            <a:ext cx="3507248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1233" y="4575114"/>
            <a:ext cx="5581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Outputs are predicates.</a:t>
            </a:r>
          </a:p>
          <a:p>
            <a:r>
              <a:rPr lang="en-US" sz="2400" dirty="0">
                <a:latin typeface="+mj-lt"/>
              </a:rPr>
              <a:t> 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So are deterministic properties of inputs</a:t>
            </a:r>
          </a:p>
        </p:txBody>
      </p:sp>
      <p:sp>
        <p:nvSpPr>
          <p:cNvPr id="7" name="Rectangle 6"/>
          <p:cNvSpPr/>
          <p:nvPr/>
        </p:nvSpPr>
        <p:spPr>
          <a:xfrm>
            <a:off x="6161234" y="5052168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Entail(Premise, Hypothesis)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CD01-5A5D-394B-9E84-72351FBF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Predicates in neural networks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1524000" y="1329291"/>
            <a:ext cx="5735432" cy="5115409"/>
            <a:chOff x="1829259" y="1335362"/>
            <a:chExt cx="5735432" cy="5115409"/>
          </a:xfrm>
        </p:grpSpPr>
        <p:grpSp>
          <p:nvGrpSpPr>
            <p:cNvPr id="74" name="Group 73"/>
            <p:cNvGrpSpPr/>
            <p:nvPr/>
          </p:nvGrpSpPr>
          <p:grpSpPr>
            <a:xfrm>
              <a:off x="2614630" y="2440254"/>
              <a:ext cx="4950061" cy="2802652"/>
              <a:chOff x="841248" y="2523744"/>
              <a:chExt cx="4950061" cy="2802652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841248" y="2523744"/>
                <a:ext cx="3194304" cy="280265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084064" y="3740404"/>
                <a:ext cx="707245" cy="369332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Entail</a:t>
                </a:r>
              </a:p>
            </p:txBody>
          </p:sp>
          <p:cxnSp>
            <p:nvCxnSpPr>
              <p:cNvPr id="53" name="Straight Arrow Connector 52"/>
              <p:cNvCxnSpPr>
                <a:stCxn id="50" idx="3"/>
                <a:endCxn id="51" idx="1"/>
              </p:cNvCxnSpPr>
              <p:nvPr/>
            </p:nvCxnSpPr>
            <p:spPr>
              <a:xfrm>
                <a:off x="4035552" y="3925070"/>
                <a:ext cx="1048512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4142720" y="3517662"/>
                <a:ext cx="8452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Predict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517920" y="1707779"/>
              <a:ext cx="38274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j-lt"/>
                </a:rPr>
                <a:t>John is on a train to Berlin.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497816" y="1335362"/>
              <a:ext cx="938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+mj-lt"/>
                </a:rPr>
                <a:t>Premise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2517920" y="5568579"/>
              <a:ext cx="3742795" cy="882192"/>
              <a:chOff x="744538" y="5652069"/>
              <a:chExt cx="3742795" cy="882192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44538" y="5652069"/>
                <a:ext cx="374279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John is traveling to Berlin. 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538" y="6164929"/>
                <a:ext cx="1226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Hypothesis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829259" y="2080764"/>
              <a:ext cx="3774649" cy="3487815"/>
              <a:chOff x="55877" y="2164254"/>
              <a:chExt cx="3774649" cy="348781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936977" y="2609160"/>
                <a:ext cx="2893549" cy="851889"/>
                <a:chOff x="936977" y="2760556"/>
                <a:chExt cx="2893549" cy="851889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936977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1394776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852575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2310374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2768173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3225972" y="2766579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683770" y="2760556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394776" y="4443954"/>
                <a:ext cx="1977952" cy="845866"/>
                <a:chOff x="1394776" y="4806203"/>
                <a:chExt cx="1977952" cy="845866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1394776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852575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310374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2768173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225972" y="4806203"/>
                  <a:ext cx="146756" cy="84586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55877" y="2751414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Encode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5877" y="4682221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Encode</a:t>
                </a: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>
                <a:off x="2383302" y="2164254"/>
                <a:ext cx="0" cy="26024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H="1" flipV="1">
                <a:off x="2369447" y="5372847"/>
                <a:ext cx="3285" cy="27922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1829259" y="3365513"/>
              <a:ext cx="3726036" cy="988928"/>
              <a:chOff x="1829259" y="3365513"/>
              <a:chExt cx="3726036" cy="988928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2808502" y="3365513"/>
                <a:ext cx="2746793" cy="988928"/>
                <a:chOff x="2783737" y="3371536"/>
                <a:chExt cx="2746793" cy="988928"/>
              </a:xfrm>
            </p:grpSpPr>
            <p:cxnSp>
              <p:nvCxnSpPr>
                <p:cNvPr id="26" name="Straight Connector 25"/>
                <p:cNvCxnSpPr>
                  <a:stCxn id="10" idx="2"/>
                  <a:endCxn id="18" idx="0"/>
                </p:cNvCxnSpPr>
                <p:nvPr/>
              </p:nvCxnSpPr>
              <p:spPr>
                <a:xfrm>
                  <a:off x="2783737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>
                  <a:stCxn id="11" idx="2"/>
                  <a:endCxn id="19" idx="0"/>
                </p:cNvCxnSpPr>
                <p:nvPr/>
              </p:nvCxnSpPr>
              <p:spPr>
                <a:xfrm>
                  <a:off x="3241536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>
                  <a:stCxn id="14" idx="2"/>
                  <a:endCxn id="20" idx="0"/>
                </p:cNvCxnSpPr>
                <p:nvPr/>
              </p:nvCxnSpPr>
              <p:spPr>
                <a:xfrm flipH="1">
                  <a:off x="4157134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>
                  <a:stCxn id="15" idx="2"/>
                  <a:endCxn id="21" idx="0"/>
                </p:cNvCxnSpPr>
                <p:nvPr/>
              </p:nvCxnSpPr>
              <p:spPr>
                <a:xfrm flipH="1">
                  <a:off x="4614933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>
                  <a:stCxn id="16" idx="2"/>
                  <a:endCxn id="22" idx="0"/>
                </p:cNvCxnSpPr>
                <p:nvPr/>
              </p:nvCxnSpPr>
              <p:spPr>
                <a:xfrm flipH="1">
                  <a:off x="5072732" y="3371536"/>
                  <a:ext cx="457798" cy="988928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>
                  <a:stCxn id="13" idx="2"/>
                  <a:endCxn id="20" idx="0"/>
                </p:cNvCxnSpPr>
                <p:nvPr/>
              </p:nvCxnSpPr>
              <p:spPr>
                <a:xfrm>
                  <a:off x="4157134" y="3377559"/>
                  <a:ext cx="0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>
                  <a:stCxn id="12" idx="2"/>
                  <a:endCxn id="20" idx="0"/>
                </p:cNvCxnSpPr>
                <p:nvPr/>
              </p:nvCxnSpPr>
              <p:spPr>
                <a:xfrm>
                  <a:off x="3699335" y="3377559"/>
                  <a:ext cx="457799" cy="9829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1829259" y="3757635"/>
                <a:ext cx="835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Attend</a:t>
                </a:r>
                <a:endParaRPr lang="en-US" dirty="0">
                  <a:latin typeface="+mj-lt"/>
                </a:endParaRPr>
              </a:p>
            </p:txBody>
          </p:sp>
        </p:grpSp>
      </p:grpSp>
      <p:sp>
        <p:nvSpPr>
          <p:cNvPr id="88" name="Oval 87"/>
          <p:cNvSpPr/>
          <p:nvPr/>
        </p:nvSpPr>
        <p:spPr>
          <a:xfrm>
            <a:off x="2405101" y="3427915"/>
            <a:ext cx="2893549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5112" y="4444706"/>
            <a:ext cx="51148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internal nodes in the network have meaning by design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Align(train, traveling)</a:t>
            </a:r>
            <a:endParaRPr lang="en-US" sz="2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896361" y="1296871"/>
            <a:ext cx="5497544" cy="138499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latin typeface="+mj-lt"/>
              </a:rPr>
              <a:t>All neural networks expose </a:t>
            </a:r>
            <a:r>
              <a:rPr lang="en-US" sz="2800" i="1" dirty="0">
                <a:solidFill>
                  <a:schemeClr val="accent1"/>
                </a:solidFill>
                <a:latin typeface="+mj-lt"/>
              </a:rPr>
              <a:t>interfaces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in the form of nodes that have externally defined 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F005A-9F4D-2F40-BBBB-4210CC44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03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Named neurons</a:t>
            </a:r>
            <a:endParaRPr lang="en" dirty="0"/>
          </a:p>
        </p:txBody>
      </p:sp>
      <p:sp>
        <p:nvSpPr>
          <p:cNvPr id="140" name="Google Shape;140;p20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ym typeface="Roboto"/>
              </a:rPr>
              <a:t>Nodes in a computation graph that </a:t>
            </a:r>
            <a:r>
              <a:rPr lang="en" sz="2800" dirty="0">
                <a:sym typeface="Roboto"/>
              </a:rPr>
              <a:t>have </a:t>
            </a:r>
            <a:r>
              <a:rPr lang="en" sz="2800" i="1" dirty="0">
                <a:sym typeface="Roboto"/>
              </a:rPr>
              <a:t>externally</a:t>
            </a:r>
            <a:r>
              <a:rPr lang="en" sz="2800" dirty="0">
                <a:sym typeface="Roboto"/>
              </a:rPr>
              <a:t> defined meaning</a:t>
            </a:r>
            <a:endParaRPr lang="e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2C305D-5DF7-F447-A6F8-115578D53D21}"/>
              </a:ext>
            </a:extLst>
          </p:cNvPr>
          <p:cNvGrpSpPr/>
          <p:nvPr/>
        </p:nvGrpSpPr>
        <p:grpSpPr>
          <a:xfrm>
            <a:off x="2147746" y="4124015"/>
            <a:ext cx="5195193" cy="2041836"/>
            <a:chOff x="3070334" y="4124015"/>
            <a:chExt cx="5195193" cy="20418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Google Shape;143;p20"/>
                <p:cNvSpPr txBox="1"/>
                <p:nvPr/>
              </p:nvSpPr>
              <p:spPr>
                <a:xfrm>
                  <a:off x="3176336" y="4727426"/>
                  <a:ext cx="5089191" cy="775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Neuron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schemeClr val="accent1"/>
                          </a:solidFill>
                          <a:latin typeface="Cambria Math" charset="0"/>
                          <a:ea typeface="Roboto"/>
                          <a:cs typeface="Roboto"/>
                          <a:sym typeface="Roboto"/>
                        </a:rPr>
                        <m:t>𝑎</m:t>
                      </m:r>
                    </m:oMath>
                  </a14:m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 is associated with </a:t>
                  </a:r>
                  <a:r>
                    <a:rPr lang="en-US" dirty="0">
                      <a:latin typeface="+mj-lt"/>
                      <a:ea typeface="Roboto"/>
                      <a:cs typeface="Roboto"/>
                      <a:sym typeface="Roboto"/>
                    </a:rPr>
                    <a:t>the predicate </a:t>
                  </a:r>
                  <a:r>
                    <a:rPr lang="en" b="1" dirty="0">
                      <a:latin typeface="Courier" charset="0"/>
                      <a:ea typeface="Courier" charset="0"/>
                      <a:cs typeface="Courier" charset="0"/>
                      <a:sym typeface="Courier New"/>
                    </a:rPr>
                    <a:t>Align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(</a:t>
                  </a:r>
                  <a:r>
                    <a:rPr lang="en-US" i="1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on a train to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, </a:t>
                  </a:r>
                  <a:r>
                    <a:rPr lang="en-US" i="1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traveling to</a:t>
                  </a:r>
                  <a:r>
                    <a:rPr lang="en" dirty="0">
                      <a:latin typeface="Courier" charset="0"/>
                      <a:ea typeface="Courier" charset="0"/>
                      <a:cs typeface="Courier" charset="0"/>
                      <a:sym typeface="Roboto"/>
                    </a:rPr>
                    <a:t>)</a:t>
                  </a:r>
                  <a:r>
                    <a:rPr lang="en" dirty="0">
                      <a:latin typeface="+mj-lt"/>
                      <a:ea typeface="Roboto"/>
                      <a:cs typeface="Roboto"/>
                      <a:sym typeface="Roboto"/>
                    </a:rPr>
                    <a:t>.</a:t>
                  </a:r>
                  <a:endParaRPr dirty="0">
                    <a:latin typeface="+mj-lt"/>
                    <a:ea typeface="Roboto"/>
                    <a:cs typeface="Roboto"/>
                    <a:sym typeface="Roboto"/>
                  </a:endParaRPr>
                </a:p>
              </p:txBody>
            </p:sp>
          </mc:Choice>
          <mc:Fallback xmlns="">
            <p:sp>
              <p:nvSpPr>
                <p:cNvPr id="143" name="Google Shape;143;p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36" y="4727426"/>
                  <a:ext cx="5089191" cy="775700"/>
                </a:xfrm>
                <a:prstGeom prst="rect">
                  <a:avLst/>
                </a:prstGeom>
                <a:blipFill>
                  <a:blip r:embed="rId3"/>
                  <a:stretch>
                    <a:fillRect l="-99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5" name="Google Shape;145;p20"/>
            <p:cNvCxnSpPr>
              <a:endCxn id="146" idx="2"/>
            </p:cNvCxnSpPr>
            <p:nvPr/>
          </p:nvCxnSpPr>
          <p:spPr>
            <a:xfrm flipV="1">
              <a:off x="4118284" y="4497240"/>
              <a:ext cx="150020" cy="2895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" name="Google Shape;146;p20"/>
            <p:cNvSpPr txBox="1"/>
            <p:nvPr/>
          </p:nvSpPr>
          <p:spPr>
            <a:xfrm>
              <a:off x="3070335" y="4124015"/>
              <a:ext cx="2395937" cy="3732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dirty="0">
                  <a:latin typeface="+mj-lt"/>
                  <a:ea typeface="Roboto"/>
                  <a:cs typeface="Roboto"/>
                  <a:sym typeface="Roboto"/>
                </a:rPr>
                <a:t>Lower-case for neuron</a:t>
              </a:r>
              <a:endParaRPr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47" name="Google Shape;147;p20"/>
            <p:cNvCxnSpPr>
              <a:endCxn id="148" idx="0"/>
            </p:cNvCxnSpPr>
            <p:nvPr/>
          </p:nvCxnSpPr>
          <p:spPr>
            <a:xfrm>
              <a:off x="4118284" y="5389965"/>
              <a:ext cx="285750" cy="384787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8" name="Google Shape;148;p20"/>
            <p:cNvSpPr txBox="1"/>
            <p:nvPr/>
          </p:nvSpPr>
          <p:spPr>
            <a:xfrm>
              <a:off x="3070334" y="5774751"/>
              <a:ext cx="2667400" cy="391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dirty="0">
                  <a:latin typeface="+mj-lt"/>
                  <a:ea typeface="Roboto"/>
                  <a:cs typeface="Roboto"/>
                  <a:sym typeface="Roboto"/>
                </a:rPr>
                <a:t>Upper-case for predicate</a:t>
              </a:r>
              <a:endParaRPr dirty="0">
                <a:latin typeface="+mj-lt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2ED6AF-F0F8-CD4A-AC2A-77DE537C6E54}"/>
              </a:ext>
            </a:extLst>
          </p:cNvPr>
          <p:cNvGrpSpPr/>
          <p:nvPr/>
        </p:nvGrpSpPr>
        <p:grpSpPr>
          <a:xfrm>
            <a:off x="8217914" y="4372588"/>
            <a:ext cx="2024335" cy="1597713"/>
            <a:chOff x="7314279" y="4345239"/>
            <a:chExt cx="2024335" cy="1597713"/>
          </a:xfrm>
        </p:grpSpPr>
        <p:sp>
          <p:nvSpPr>
            <p:cNvPr id="149" name="Google Shape;149;p20"/>
            <p:cNvSpPr txBox="1"/>
            <p:nvPr/>
          </p:nvSpPr>
          <p:spPr>
            <a:xfrm>
              <a:off x="7600414" y="4345239"/>
              <a:ext cx="1330227" cy="4416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i="1" dirty="0">
                  <a:latin typeface="+mj-lt"/>
                  <a:ea typeface="Roboto"/>
                  <a:cs typeface="Roboto"/>
                  <a:sym typeface="Roboto"/>
                </a:rPr>
                <a:t>on a train to</a:t>
              </a:r>
              <a:endParaRPr i="1"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50" name="Google Shape;150;p20"/>
            <p:cNvCxnSpPr>
              <a:stCxn id="149" idx="2"/>
              <a:endCxn id="151" idx="0"/>
            </p:cNvCxnSpPr>
            <p:nvPr/>
          </p:nvCxnSpPr>
          <p:spPr>
            <a:xfrm flipH="1">
              <a:off x="8121051" y="4786840"/>
              <a:ext cx="144477" cy="714513"/>
            </a:xfrm>
            <a:prstGeom prst="straightConnector1">
              <a:avLst/>
            </a:prstGeom>
            <a:ln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sp>
          <p:nvSpPr>
            <p:cNvPr id="151" name="Google Shape;151;p20"/>
            <p:cNvSpPr txBox="1"/>
            <p:nvPr/>
          </p:nvSpPr>
          <p:spPr>
            <a:xfrm>
              <a:off x="7457764" y="5501352"/>
              <a:ext cx="1326573" cy="4416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i="1">
                  <a:latin typeface="+mj-lt"/>
                  <a:ea typeface="Roboto"/>
                  <a:cs typeface="Roboto"/>
                  <a:sym typeface="Roboto"/>
                </a:rPr>
                <a:t>traveling to</a:t>
              </a:r>
              <a:endParaRPr i="1" dirty="0">
                <a:latin typeface="+mj-lt"/>
                <a:ea typeface="Roboto"/>
                <a:cs typeface="Roboto"/>
                <a:sym typeface="Roboto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7314279" y="4922221"/>
                  <a:ext cx="202433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charset="0"/>
                            <a:ea typeface="Roboto"/>
                            <a:cs typeface="Roboto"/>
                            <a:sym typeface="Roboto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4279" y="4922221"/>
                  <a:ext cx="2024335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/>
          <p:cNvSpPr/>
          <p:nvPr/>
        </p:nvSpPr>
        <p:spPr>
          <a:xfrm>
            <a:off x="1929006" y="2779470"/>
            <a:ext cx="8333987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+mj-lt"/>
                <a:sym typeface="Roboto"/>
              </a:rPr>
              <a:t>Named neurons give us the vocabulary for writing rules</a:t>
            </a:r>
            <a:endParaRPr lang="en" sz="2800" i="1" dirty="0">
              <a:latin typeface="+mj-lt"/>
              <a:sym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048F5D-E632-3746-A6B8-8B490867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40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</a:t>
            </a:r>
            <a:r>
              <a:rPr lang="en" sz="2800" dirty="0" err="1"/>
              <a:t>idg</a:t>
            </a:r>
            <a:r>
              <a:rPr lang="en-US" sz="2800" dirty="0" err="1"/>
              <a:t>ing</a:t>
            </a:r>
            <a:r>
              <a:rPr lang="en" sz="2800" dirty="0"/>
              <a:t> 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Named neurons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</a:t>
            </a:r>
            <a:r>
              <a:rPr lang="en-US" sz="2800" dirty="0" err="1"/>
              <a:t>ing</a:t>
            </a:r>
            <a:r>
              <a:rPr lang="en" sz="2800" dirty="0"/>
              <a:t> logic differentiable?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Answer: Use a t-norm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388D4-45C3-4A4D-84C7-2FDBBD035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0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Relaxing Boolean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i="1" dirty="0">
                <a:solidFill>
                  <a:schemeClr val="accent1"/>
                </a:solidFill>
              </a:rPr>
              <a:t>Triangular norms </a:t>
            </a:r>
            <a:r>
              <a:rPr lang="en-US" sz="2800" dirty="0"/>
              <a:t>provide systematic relaxations of logic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sz="2800" dirty="0"/>
              <a:t>Some are continuous and sub-differentiable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8" name="Google Shape;193;p25"/>
          <p:cNvSpPr txBox="1"/>
          <p:nvPr/>
        </p:nvSpPr>
        <p:spPr>
          <a:xfrm>
            <a:off x="72931" y="6464400"/>
            <a:ext cx="783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Klement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, Erich Peter,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Radko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Mesiar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, and </a:t>
            </a:r>
            <a:r>
              <a:rPr lang="en" sz="1600" dirty="0" err="1">
                <a:solidFill>
                  <a:schemeClr val="bg1">
                    <a:lumMod val="25000"/>
                  </a:schemeClr>
                </a:solidFill>
                <a:latin typeface="+mj-lt"/>
              </a:rPr>
              <a:t>Endre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 Pap. </a:t>
            </a:r>
            <a:r>
              <a:rPr lang="en" sz="1600" i="1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Triangular norms</a:t>
            </a:r>
            <a:r>
              <a:rPr lang="en" sz="1600" dirty="0">
                <a:solidFill>
                  <a:schemeClr val="bg1">
                    <a:lumMod val="25000"/>
                  </a:schemeClr>
                </a:solidFill>
                <a:latin typeface="+mj-lt"/>
              </a:rPr>
              <a:t>. Vol. 8. 2013.</a:t>
            </a:r>
            <a:endParaRPr sz="1600" dirty="0">
              <a:solidFill>
                <a:schemeClr val="bg1">
                  <a:lumMod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102414"/>
                  </p:ext>
                </p:extLst>
              </p:nvPr>
            </p:nvGraphicFramePr>
            <p:xfrm>
              <a:off x="1483359" y="3429000"/>
              <a:ext cx="8653415" cy="2186686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341922361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194559970"/>
                        </a:ext>
                      </a:extLst>
                    </a:gridCol>
                    <a:gridCol w="2281643">
                      <a:extLst>
                        <a:ext uri="{9D8B030D-6E8A-4147-A177-3AD203B41FA5}">
                          <a16:colId xmlns:a16="http://schemas.microsoft.com/office/drawing/2014/main" val="35757664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f>
                                          <m:f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b="0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num>
                                          <m:den>
                                            <m:r>
                                              <a:rPr lang="en-US" b="0" smtClean="0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b="0" smtClean="0">
                                              <a:latin typeface="+mj-lt"/>
                                            </a:rPr>
                                            <m:t>if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&gt;</m:t>
                                          </m:r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b="0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b="0" smtClean="0">
                                              <a:latin typeface="+mj-lt"/>
                                            </a:rPr>
                                            <m:t>else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1, 1−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chemeClr val="dk1"/>
                            </a:solidFill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">
                <a:extLst>
                  <a:ext uri="{FF2B5EF4-FFF2-40B4-BE49-F238E27FC236}">
                    <a16:creationId xmlns:a16="http://schemas.microsoft.com/office/drawing/2014/main" id="{46106FB6-0ADD-4B45-9100-089BA8485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102414"/>
                  </p:ext>
                </p:extLst>
              </p:nvPr>
            </p:nvGraphicFramePr>
            <p:xfrm>
              <a:off x="1483359" y="3429000"/>
              <a:ext cx="8653415" cy="2186686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841830">
                      <a:extLst>
                        <a:ext uri="{9D8B030D-6E8A-4147-A177-3AD203B41FA5}">
                          <a16:colId xmlns:a16="http://schemas.microsoft.com/office/drawing/2014/main" val="185841330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2925850916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341922361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194559970"/>
                        </a:ext>
                      </a:extLst>
                    </a:gridCol>
                    <a:gridCol w="2281643">
                      <a:extLst>
                        <a:ext uri="{9D8B030D-6E8A-4147-A177-3AD203B41FA5}">
                          <a16:colId xmlns:a16="http://schemas.microsoft.com/office/drawing/2014/main" val="357576641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Boolean logic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Product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Gödel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latin typeface="+mj-lt"/>
                            </a:rPr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67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Not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106667" r="-360448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106667" r="-257778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106667" r="-107143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106667" b="-8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9346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213793" r="-360448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213793" r="-257778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213793" r="-107143" b="-7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213793" b="-7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77907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313793" r="-360448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313793" r="-257778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313793" r="-107143" b="-6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313793" b="-6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4348533"/>
                      </a:ext>
                    </a:extLst>
                  </a:tr>
                  <a:tr h="703326">
                    <a:tc>
                      <a:txBody>
                        <a:bodyPr/>
                        <a:lstStyle/>
                        <a:p>
                          <a:r>
                            <a:rPr lang="en-US" b="1" dirty="0">
                              <a:latin typeface="+mj-lt"/>
                            </a:rPr>
                            <a:t>Implies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9254" t="-214286" r="-360448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8148" t="-214286" r="-257778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9405" t="-214286" r="-107143" b="-2517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9444" t="-214286" b="-2517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991157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EE4FD33-E82A-604A-8176-9B50B5DD386E}"/>
              </a:ext>
            </a:extLst>
          </p:cNvPr>
          <p:cNvGrpSpPr/>
          <p:nvPr/>
        </p:nvGrpSpPr>
        <p:grpSpPr>
          <a:xfrm>
            <a:off x="2227654" y="2723457"/>
            <a:ext cx="1928489" cy="1045960"/>
            <a:chOff x="1609343" y="2337320"/>
            <a:chExt cx="1928489" cy="10459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AAF2A5-6AB3-2846-8DFB-113A28918386}"/>
                </a:ext>
              </a:extLst>
            </p:cNvPr>
            <p:cNvSpPr/>
            <p:nvPr/>
          </p:nvSpPr>
          <p:spPr>
            <a:xfrm>
              <a:off x="1609343" y="3053575"/>
              <a:ext cx="1928489" cy="329705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A824C2-403C-5046-AC88-6730EE95C006}"/>
                </a:ext>
              </a:extLst>
            </p:cNvPr>
            <p:cNvSpPr txBox="1"/>
            <p:nvPr/>
          </p:nvSpPr>
          <p:spPr>
            <a:xfrm>
              <a:off x="1609344" y="2337320"/>
              <a:ext cx="1719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Inputs, outputs live in {0,1}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219CEF-79BF-494F-B67F-A1487239BB38}"/>
              </a:ext>
            </a:extLst>
          </p:cNvPr>
          <p:cNvGrpSpPr/>
          <p:nvPr/>
        </p:nvGrpSpPr>
        <p:grpSpPr>
          <a:xfrm>
            <a:off x="4286127" y="3024859"/>
            <a:ext cx="5720664" cy="744558"/>
            <a:chOff x="3712462" y="2638722"/>
            <a:chExt cx="5720664" cy="74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E2A9D47-3413-CE47-9C86-8F629FC41EA4}"/>
                </a:ext>
              </a:extLst>
            </p:cNvPr>
            <p:cNvSpPr txBox="1"/>
            <p:nvPr/>
          </p:nvSpPr>
          <p:spPr>
            <a:xfrm>
              <a:off x="3712463" y="2638722"/>
              <a:ext cx="51023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Inputs, outputs live in [0,1]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29FA9B-B941-C74C-9215-2EE8E75961BA}"/>
                </a:ext>
              </a:extLst>
            </p:cNvPr>
            <p:cNvSpPr/>
            <p:nvPr/>
          </p:nvSpPr>
          <p:spPr>
            <a:xfrm>
              <a:off x="3712462" y="3053575"/>
              <a:ext cx="5720664" cy="329705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424662-86B8-FA47-AB7B-B1E3828DD191}"/>
              </a:ext>
            </a:extLst>
          </p:cNvPr>
          <p:cNvGrpSpPr/>
          <p:nvPr/>
        </p:nvGrpSpPr>
        <p:grpSpPr>
          <a:xfrm>
            <a:off x="7985967" y="4167728"/>
            <a:ext cx="4177209" cy="1196631"/>
            <a:chOff x="6793992" y="4205949"/>
            <a:chExt cx="4177209" cy="119663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C3EE48-FAEA-0940-8313-05C5DF34C1E8}"/>
                </a:ext>
              </a:extLst>
            </p:cNvPr>
            <p:cNvSpPr txBox="1"/>
            <p:nvPr/>
          </p:nvSpPr>
          <p:spPr>
            <a:xfrm>
              <a:off x="8814816" y="4478961"/>
              <a:ext cx="2156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Basically rectified linear units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173FE13-1E6B-4C4B-A207-1B2879A55014}"/>
                </a:ext>
              </a:extLst>
            </p:cNvPr>
            <p:cNvSpPr/>
            <p:nvPr/>
          </p:nvSpPr>
          <p:spPr>
            <a:xfrm>
              <a:off x="6793992" y="4205949"/>
              <a:ext cx="2020824" cy="1196631"/>
            </a:xfrm>
            <a:prstGeom prst="rect">
              <a:avLst/>
            </a:prstGeom>
            <a:solidFill>
              <a:schemeClr val="accent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ABC3435-DA78-F047-8A1C-EB6403BBAF79}"/>
              </a:ext>
            </a:extLst>
          </p:cNvPr>
          <p:cNvSpPr/>
          <p:nvPr/>
        </p:nvSpPr>
        <p:spPr>
          <a:xfrm>
            <a:off x="4286127" y="2601963"/>
            <a:ext cx="7663546" cy="35852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F7E2-CE05-9F4E-8F86-2986C50B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Relaxing conjunctions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5FB067-F3E8-9441-BE92-2028498114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73" y="1907178"/>
            <a:ext cx="3637880" cy="2725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EB17C-92CF-194A-BB8D-CBA25D6140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3341" y="1907178"/>
            <a:ext cx="3637880" cy="2725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E8E6C9-56DC-2C4B-A663-6AB861F20C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4886" y="1907177"/>
            <a:ext cx="3637879" cy="2725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064CA-6CCA-774D-A7B3-6DADB2EAE2B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9113" y="1907178"/>
            <a:ext cx="3637880" cy="2725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76E9049A-06BD-3E46-A78A-E7750E2584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3236077"/>
                  </p:ext>
                </p:extLst>
              </p:nvPr>
            </p:nvGraphicFramePr>
            <p:xfrm>
              <a:off x="993008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418494930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Boolean logic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2756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09803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76E9049A-06BD-3E46-A78A-E7750E2584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3236077"/>
                  </p:ext>
                </p:extLst>
              </p:nvPr>
            </p:nvGraphicFramePr>
            <p:xfrm>
              <a:off x="993008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418494930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Boolean logic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2756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746" t="-106667" r="-7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9803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5F441A6-88B2-FE46-A963-8BD63DE1A9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1163070"/>
                  </p:ext>
                </p:extLst>
              </p:nvPr>
            </p:nvGraphicFramePr>
            <p:xfrm>
              <a:off x="3828285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1308056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Product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238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84850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A5F441A6-88B2-FE46-A963-8BD63DE1A9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1163070"/>
                  </p:ext>
                </p:extLst>
              </p:nvPr>
            </p:nvGraphicFramePr>
            <p:xfrm>
              <a:off x="3828285" y="4632624"/>
              <a:ext cx="1698171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698171">
                      <a:extLst>
                        <a:ext uri="{9D8B030D-6E8A-4147-A177-3AD203B41FA5}">
                          <a16:colId xmlns:a16="http://schemas.microsoft.com/office/drawing/2014/main" val="13080569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Product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9238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848504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D12F4917-26BC-EC46-9F78-5269F26DC3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3347941"/>
                  </p:ext>
                </p:extLst>
              </p:nvPr>
            </p:nvGraphicFramePr>
            <p:xfrm>
              <a:off x="6663562" y="4632624"/>
              <a:ext cx="2133600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133600">
                      <a:extLst>
                        <a:ext uri="{9D8B030D-6E8A-4147-A177-3AD203B41FA5}">
                          <a16:colId xmlns:a16="http://schemas.microsoft.com/office/drawing/2014/main" val="38852906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Gödel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3635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13413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D12F4917-26BC-EC46-9F78-5269F26DC3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3347941"/>
                  </p:ext>
                </p:extLst>
              </p:nvPr>
            </p:nvGraphicFramePr>
            <p:xfrm>
              <a:off x="6663562" y="4632624"/>
              <a:ext cx="2133600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133600">
                      <a:extLst>
                        <a:ext uri="{9D8B030D-6E8A-4147-A177-3AD203B41FA5}">
                          <a16:colId xmlns:a16="http://schemas.microsoft.com/office/drawing/2014/main" val="38852906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Gödel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3635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t="-106667" r="-5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134138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343E0740-8D9A-E74C-978D-DF053D7C5B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7133011"/>
                  </p:ext>
                </p:extLst>
              </p:nvPr>
            </p:nvGraphicFramePr>
            <p:xfrm>
              <a:off x="9364228" y="4632624"/>
              <a:ext cx="2281643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281643">
                      <a:extLst>
                        <a:ext uri="{9D8B030D-6E8A-4147-A177-3AD203B41FA5}">
                          <a16:colId xmlns:a16="http://schemas.microsoft.com/office/drawing/2014/main" val="270985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55991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87243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343E0740-8D9A-E74C-978D-DF053D7C5B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7133011"/>
                  </p:ext>
                </p:extLst>
              </p:nvPr>
            </p:nvGraphicFramePr>
            <p:xfrm>
              <a:off x="9364228" y="4632624"/>
              <a:ext cx="2281643" cy="74168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2281643">
                      <a:extLst>
                        <a:ext uri="{9D8B030D-6E8A-4147-A177-3AD203B41FA5}">
                          <a16:colId xmlns:a16="http://schemas.microsoft.com/office/drawing/2014/main" val="27098552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Łukasiewicz</a:t>
                          </a:r>
                          <a:endParaRPr lang="en-US" dirty="0"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55991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t="-106667" r="-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87243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155AE4E5-7344-1A48-8CFC-A6A36974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26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8CEADE-4555-4B46-A573-7F0BFE29199E}"/>
              </a:ext>
            </a:extLst>
          </p:cNvPr>
          <p:cNvSpPr txBox="1"/>
          <p:nvPr/>
        </p:nvSpPr>
        <p:spPr>
          <a:xfrm>
            <a:off x="3684953" y="5495995"/>
            <a:ext cx="8033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relaxations agree with the definition of a conjunction at the four boundary points</a:t>
            </a:r>
          </a:p>
        </p:txBody>
      </p:sp>
    </p:spTree>
    <p:extLst>
      <p:ext uri="{BB962C8B-B14F-4D97-AF65-F5344CB8AC3E}">
        <p14:creationId xmlns:p14="http://schemas.microsoft.com/office/powerpoint/2010/main" val="1082413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challenges facing logic in neural network land</a:t>
            </a:r>
            <a:endParaRPr lang="en" dirty="0"/>
          </a:p>
        </p:txBody>
      </p:sp>
      <p:sp>
        <p:nvSpPr>
          <p:cNvPr id="126" name="Google Shape;126;p18"/>
          <p:cNvSpPr txBox="1"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Bridging </a:t>
            </a:r>
            <a:r>
              <a:rPr lang="en" sz="2800" dirty="0"/>
              <a:t>predicates in rules with neural networks?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Named neurons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</a:t>
            </a:r>
            <a:r>
              <a:rPr lang="en" sz="2800" dirty="0"/>
              <a:t>k</a:t>
            </a:r>
            <a:r>
              <a:rPr lang="en-US" sz="2800" dirty="0" err="1"/>
              <a:t>ing</a:t>
            </a:r>
            <a:r>
              <a:rPr lang="en" sz="2800" dirty="0"/>
              <a:t> logic differentiable?</a:t>
            </a:r>
            <a:r>
              <a:rPr lang="en-US" sz="2800" dirty="0"/>
              <a:t> </a:t>
            </a:r>
          </a:p>
          <a:p>
            <a:pPr marL="800100" lvl="2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Answer: Use a t-norm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Using differentiable logic?</a:t>
            </a:r>
            <a:endParaRPr lang="en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33D9F-580B-7C4C-8E08-51283E78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20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6CFE56-745D-7643-9289-E9C033F7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3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6628" y="2683569"/>
            <a:ext cx="44314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Date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May 28, 585 BCE</a:t>
            </a:r>
            <a:br>
              <a:rPr lang="en-US" sz="3200" dirty="0">
                <a:solidFill>
                  <a:schemeClr val="bg1"/>
                </a:solidFill>
                <a:latin typeface="+mj-lt"/>
              </a:rPr>
            </a:br>
            <a:r>
              <a:rPr lang="en-US" sz="3200" b="1" dirty="0">
                <a:solidFill>
                  <a:schemeClr val="bg1"/>
                </a:solidFill>
                <a:latin typeface="+mj-lt"/>
              </a:rPr>
              <a:t>Time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Late afternoon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Location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: Ancient Greece</a:t>
            </a:r>
            <a:endParaRPr lang="en-US" sz="3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88668"/>
            <a:ext cx="3305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Photo Credit: </a:t>
            </a:r>
            <a:r>
              <a:rPr lang="en-US" sz="1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flickr.com</a:t>
            </a:r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nasahqphoto</a:t>
            </a:r>
            <a:endParaRPr lang="en-US" sz="16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048B2A-0726-6E43-9EAE-45AD3233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2231136"/>
            <a:ext cx="8469750" cy="12435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87767"/>
            <a:ext cx="1195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Augmenting Neural Networks with First-order Logic.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Tao Li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ACL 2019.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F4FC8E-A5E2-1244-B0F2-603FA7B7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87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Augmenting models: An example</a:t>
            </a:r>
            <a:endParaRPr lang="en" dirty="0"/>
          </a:p>
        </p:txBody>
      </p:sp>
      <p:cxnSp>
        <p:nvCxnSpPr>
          <p:cNvPr id="216" name="Google Shape;216;p27"/>
          <p:cNvCxnSpPr/>
          <p:nvPr/>
        </p:nvCxnSpPr>
        <p:spPr>
          <a:xfrm>
            <a:off x="6082000" y="2782075"/>
            <a:ext cx="7200" cy="2001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247070" y="1434351"/>
                <a:ext cx="273773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∧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070" y="1434351"/>
                <a:ext cx="2737737" cy="553998"/>
              </a:xfrm>
              <a:prstGeom prst="rect">
                <a:avLst/>
              </a:prstGeom>
              <a:blipFill>
                <a:blip r:embed="rId3"/>
                <a:stretch>
                  <a:fillRect l="-2765" r="-461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95842" y="1606477"/>
                <a:ext cx="13510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𝜎</m:t>
                      </m:r>
                      <m:r>
                        <a:rPr lang="en-US" i="1"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charset="0"/>
                            </a:rPr>
                            <m:t>𝐰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b="1">
                          <a:latin typeface="Cambria Math" charset="0"/>
                        </a:rPr>
                        <m:t>𝐱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842" y="1606477"/>
                <a:ext cx="1351075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3604" t="-4444" r="-5856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3355823" y="1931336"/>
            <a:ext cx="1928064" cy="915399"/>
            <a:chOff x="-1829592" y="705555"/>
            <a:chExt cx="1928064" cy="915399"/>
          </a:xfrm>
        </p:grpSpPr>
        <p:sp>
          <p:nvSpPr>
            <p:cNvPr id="28" name="Rectangle 27"/>
            <p:cNvSpPr/>
            <p:nvPr/>
          </p:nvSpPr>
          <p:spPr>
            <a:xfrm>
              <a:off x="-1829592" y="705555"/>
              <a:ext cx="1928064" cy="915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1812625" y="762568"/>
              <a:ext cx="1911096" cy="768096"/>
              <a:chOff x="-1682496" y="932688"/>
              <a:chExt cx="1911096" cy="768096"/>
            </a:xfrm>
            <a:solidFill>
              <a:schemeClr val="tx2">
                <a:lumMod val="60000"/>
                <a:lumOff val="40000"/>
              </a:schemeClr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Oval 4"/>
                  <p:cNvSpPr/>
                  <p:nvPr/>
                </p:nvSpPr>
                <p:spPr>
                  <a:xfrm>
                    <a:off x="-1682496" y="932688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5" name="Oval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682496" y="932688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Oval 19"/>
                  <p:cNvSpPr/>
                  <p:nvPr/>
                </p:nvSpPr>
                <p:spPr>
                  <a:xfrm>
                    <a:off x="-539496" y="932688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0" name="Oval 1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539496" y="932688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" name="Group 9"/>
          <p:cNvGrpSpPr/>
          <p:nvPr/>
        </p:nvGrpSpPr>
        <p:grpSpPr>
          <a:xfrm>
            <a:off x="2776802" y="3875045"/>
            <a:ext cx="3086109" cy="915399"/>
            <a:chOff x="-2332610" y="3591151"/>
            <a:chExt cx="3086109" cy="915399"/>
          </a:xfrm>
        </p:grpSpPr>
        <p:sp>
          <p:nvSpPr>
            <p:cNvPr id="9" name="Rectangle 8"/>
            <p:cNvSpPr/>
            <p:nvPr/>
          </p:nvSpPr>
          <p:spPr>
            <a:xfrm>
              <a:off x="-2332610" y="3591151"/>
              <a:ext cx="3086109" cy="915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-2332610" y="3678034"/>
              <a:ext cx="3086109" cy="768096"/>
              <a:chOff x="-2117448" y="2704851"/>
              <a:chExt cx="3086109" cy="768096"/>
            </a:xfrm>
            <a:solidFill>
              <a:schemeClr val="tx2">
                <a:lumMod val="60000"/>
                <a:lumOff val="40000"/>
              </a:schemeClr>
            </a:solidFill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Oval 20"/>
                  <p:cNvSpPr/>
                  <p:nvPr/>
                </p:nvSpPr>
                <p:spPr>
                  <a:xfrm>
                    <a:off x="-2117448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1" name="Oval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117448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Oval 22"/>
                  <p:cNvSpPr/>
                  <p:nvPr/>
                </p:nvSpPr>
                <p:spPr>
                  <a:xfrm>
                    <a:off x="-974448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3" name="Oval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974448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Oval 23"/>
                  <p:cNvSpPr/>
                  <p:nvPr/>
                </p:nvSpPr>
                <p:spPr>
                  <a:xfrm>
                    <a:off x="200565" y="2704851"/>
                    <a:ext cx="768096" cy="768096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4" name="Oval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565" y="2704851"/>
                    <a:ext cx="768096" cy="768096"/>
                  </a:xfrm>
                  <a:prstGeom prst="ellipse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33" name="Straight Arrow Connector 32"/>
          <p:cNvCxnSpPr>
            <a:stCxn id="9" idx="0"/>
            <a:endCxn id="28" idx="2"/>
          </p:cNvCxnSpPr>
          <p:nvPr/>
        </p:nvCxnSpPr>
        <p:spPr>
          <a:xfrm flipH="1" flipV="1">
            <a:off x="4319856" y="2846734"/>
            <a:ext cx="1" cy="102831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90759" y="3174774"/>
            <a:ext cx="209666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Possibly many layers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2103120" y="3986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2574CD-C9E6-7841-A212-9CEA265C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30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953067-A6D0-B840-B197-B8EE63D0C36D}"/>
              </a:ext>
            </a:extLst>
          </p:cNvPr>
          <p:cNvGrpSpPr/>
          <p:nvPr/>
        </p:nvGrpSpPr>
        <p:grpSpPr>
          <a:xfrm>
            <a:off x="2115167" y="1931336"/>
            <a:ext cx="3168720" cy="2143077"/>
            <a:chOff x="2115167" y="1931336"/>
            <a:chExt cx="3168720" cy="21430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51DBCA-DA3E-8147-95EA-F5D6B2DF9E3C}"/>
                </a:ext>
              </a:extLst>
            </p:cNvPr>
            <p:cNvGrpSpPr/>
            <p:nvPr/>
          </p:nvGrpSpPr>
          <p:grpSpPr>
            <a:xfrm>
              <a:off x="3355823" y="1931336"/>
              <a:ext cx="1928064" cy="915399"/>
              <a:chOff x="-1829592" y="705555"/>
              <a:chExt cx="1928064" cy="915399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9B1FD14-41EA-2547-9B46-CB4A005DB4F1}"/>
                  </a:ext>
                </a:extLst>
              </p:cNvPr>
              <p:cNvSpPr/>
              <p:nvPr/>
            </p:nvSpPr>
            <p:spPr>
              <a:xfrm>
                <a:off x="-1829592" y="705555"/>
                <a:ext cx="1928064" cy="9153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D05B30AF-E3E1-064F-9D67-6B5EF6D13E85}"/>
                  </a:ext>
                </a:extLst>
              </p:cNvPr>
              <p:cNvGrpSpPr/>
              <p:nvPr/>
            </p:nvGrpSpPr>
            <p:grpSpPr>
              <a:xfrm>
                <a:off x="-1812625" y="762568"/>
                <a:ext cx="1911096" cy="768096"/>
                <a:chOff x="-1682496" y="932688"/>
                <a:chExt cx="1911096" cy="768096"/>
              </a:xfrm>
              <a:solidFill>
                <a:schemeClr val="tx2">
                  <a:lumMod val="60000"/>
                  <a:lumOff val="40000"/>
                </a:schemeClr>
              </a:solidFill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FD0C8F9C-850D-8D44-AFCA-E68DF7376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2496" y="932688"/>
                      <a:ext cx="768096" cy="768096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charset="0"/>
                              </a:rPr>
                              <m:t>′</m:t>
                            </m:r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5" name="Oval 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1682496" y="932688"/>
                      <a:ext cx="768096" cy="768096"/>
                    </a:xfrm>
                    <a:prstGeom prst="ellipse">
                      <a:avLst/>
                    </a:prstGeom>
                    <a:blipFill rotWithShape="0"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FAC3FDF0-3F7E-364B-8CF6-1C9AF4BA0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539496" y="932688"/>
                      <a:ext cx="768096" cy="768096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20" name="Oval 1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539496" y="932688"/>
                      <a:ext cx="768096" cy="768096"/>
                    </a:xfrm>
                    <a:prstGeom prst="ellipse">
                      <a:avLst/>
                    </a:prstGeom>
                    <a:blipFill rotWithShape="0"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C781748-9F79-9142-B019-A0495B1ED496}"/>
                    </a:ext>
                  </a:extLst>
                </p:cNvPr>
                <p:cNvSpPr/>
                <p:nvPr/>
              </p:nvSpPr>
              <p:spPr>
                <a:xfrm>
                  <a:off x="2115167" y="2860153"/>
                  <a:ext cx="768096" cy="768096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C781748-9F79-9142-B019-A0495B1ED4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5167" y="2860153"/>
                  <a:ext cx="768096" cy="768096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8468C01-1728-AF47-BD47-83EE986C3C7B}"/>
                </a:ext>
              </a:extLst>
            </p:cNvPr>
            <p:cNvCxnSpPr/>
            <p:nvPr/>
          </p:nvCxnSpPr>
          <p:spPr>
            <a:xfrm flipH="1" flipV="1">
              <a:off x="2626446" y="3627200"/>
              <a:ext cx="262841" cy="4472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7294C15-1755-1D40-9E6C-76A0A1C7D25B}"/>
                </a:ext>
              </a:extLst>
            </p:cNvPr>
            <p:cNvCxnSpPr>
              <a:endCxn id="31" idx="5"/>
            </p:cNvCxnSpPr>
            <p:nvPr/>
          </p:nvCxnSpPr>
          <p:spPr>
            <a:xfrm flipH="1" flipV="1">
              <a:off x="2770778" y="3515764"/>
              <a:ext cx="1261508" cy="55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515A15B-CA11-E64C-8C68-B9246FA57AC6}"/>
                </a:ext>
              </a:extLst>
            </p:cNvPr>
            <p:cNvCxnSpPr>
              <a:stCxn id="31" idx="7"/>
              <a:endCxn id="39" idx="3"/>
            </p:cNvCxnSpPr>
            <p:nvPr/>
          </p:nvCxnSpPr>
          <p:spPr>
            <a:xfrm flipV="1">
              <a:off x="2770779" y="2643960"/>
              <a:ext cx="714497" cy="3286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E8DD5A8-CF0E-D14D-A4A6-9992A0456F3C}"/>
              </a:ext>
            </a:extLst>
          </p:cNvPr>
          <p:cNvGrpSpPr/>
          <p:nvPr/>
        </p:nvGrpSpPr>
        <p:grpSpPr>
          <a:xfrm>
            <a:off x="2995841" y="1222716"/>
            <a:ext cx="3060518" cy="660760"/>
            <a:chOff x="2995841" y="1222716"/>
            <a:chExt cx="3060518" cy="6607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9734C28-AE70-FA42-B516-62F9A41BD469}"/>
                    </a:ext>
                  </a:extLst>
                </p:cNvPr>
                <p:cNvSpPr txBox="1"/>
                <p:nvPr/>
              </p:nvSpPr>
              <p:spPr>
                <a:xfrm>
                  <a:off x="2995841" y="1222716"/>
                  <a:ext cx="306051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′=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𝜎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000" b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𝐱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𝜌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))</m:t>
                        </m:r>
                      </m:oMath>
                    </m:oMathPara>
                  </a14:m>
                  <a:endParaRPr lang="en-US" sz="20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9734C28-AE70-FA42-B516-62F9A41BD4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5841" y="1222716"/>
                  <a:ext cx="3060518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1240" t="-8000" r="-2066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2CE7D6-67D0-CF40-8BFE-CD1EF255A36A}"/>
                    </a:ext>
                  </a:extLst>
                </p:cNvPr>
                <p:cNvSpPr txBox="1"/>
                <p:nvPr/>
              </p:nvSpPr>
              <p:spPr>
                <a:xfrm>
                  <a:off x="2995842" y="1606477"/>
                  <a:ext cx="13510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𝜎</m:t>
                        </m:r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 i="1" strike="sngStrike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𝐱</m:t>
                        </m:r>
                        <m:r>
                          <a:rPr lang="en-US" i="1" strike="sngStrike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trike="sngStrike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2CE7D6-67D0-CF40-8BFE-CD1EF255A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5842" y="1606477"/>
                  <a:ext cx="1351075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3704" t="-4348" r="-4630"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5DEF437-4F44-C647-9C54-9C14A4962D64}"/>
                  </a:ext>
                </a:extLst>
              </p:cNvPr>
              <p:cNvSpPr txBox="1"/>
              <p:nvPr/>
            </p:nvSpPr>
            <p:spPr>
              <a:xfrm>
                <a:off x="1911023" y="5433874"/>
                <a:ext cx="836995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No additional trainable parameters introduced</a:t>
                </a:r>
              </a:p>
              <a:p>
                <a:r>
                  <a:rPr lang="en-US" sz="2400" dirty="0">
                    <a:latin typeface="+mj-lt"/>
                  </a:rPr>
                  <a:t>Hyperparameter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𝜌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+mj-lt"/>
                  </a:rPr>
                  <a:t>controls how strongly the constraint is enforced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5DEF437-4F44-C647-9C54-9C14A4962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023" y="5433874"/>
                <a:ext cx="8369953" cy="738664"/>
              </a:xfrm>
              <a:prstGeom prst="rect">
                <a:avLst/>
              </a:prstGeom>
              <a:blipFill>
                <a:blip r:embed="rId18"/>
                <a:stretch>
                  <a:fillRect l="-2273" t="-11667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1365BE3-96BF-B44A-9231-88C799AB6E4E}"/>
                  </a:ext>
                </a:extLst>
              </p:cNvPr>
              <p:cNvSpPr/>
              <p:nvPr/>
            </p:nvSpPr>
            <p:spPr>
              <a:xfrm>
                <a:off x="6269828" y="2323861"/>
                <a:ext cx="4693902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i="1" dirty="0">
                    <a:latin typeface="+mj-lt"/>
                    <a:ea typeface="Roboto"/>
                    <a:cs typeface="Roboto"/>
                    <a:sym typeface="Roboto"/>
                  </a:rPr>
                  <a:t>Step 1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: LHS in </a:t>
                </a:r>
                <a:r>
                  <a:rPr lang="en-US" sz="2400" dirty="0" err="1">
                    <a:latin typeface="+mj-lt"/>
                  </a:rPr>
                  <a:t>Łukasiewicz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logic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ar-AE" sz="2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ar-AE" sz="2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ar-A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ar-AE" sz="24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i="1" dirty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⁡(0, </m:t>
                      </m:r>
                      <m:sSub>
                        <m:sSubPr>
                          <m:ctrlPr>
                            <a:rPr lang="ar-AE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ar-AE" sz="2400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ar-AE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ar-AE" sz="24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ar-AE" sz="2400" i="1" dirty="0"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ar-AE" sz="2400" dirty="0">
                  <a:latin typeface="+mj-lt"/>
                </a:endParaRPr>
              </a:p>
              <a:p>
                <a:endParaRPr lang="en-US" sz="2400" dirty="0">
                  <a:latin typeface="+mj-lt"/>
                  <a:ea typeface="Roboto"/>
                  <a:cs typeface="Roboto"/>
                  <a:sym typeface="Roboto"/>
                </a:endParaRPr>
              </a:p>
              <a:p>
                <a:r>
                  <a:rPr lang="en-US" sz="2400" i="1" dirty="0">
                    <a:latin typeface="+mj-lt"/>
                    <a:ea typeface="Roboto"/>
                    <a:cs typeface="Roboto"/>
                    <a:sym typeface="Roboto"/>
                  </a:rPr>
                  <a:t>Step 2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: Define constrained </a:t>
                </a:r>
                <a:r>
                  <a:rPr lang="en" sz="2400" dirty="0">
                    <a:latin typeface="+mj-lt"/>
                    <a:ea typeface="Roboto"/>
                    <a:cs typeface="Roboto"/>
                    <a:sym typeface="Roboto"/>
                  </a:rPr>
                  <a:t>node</a:t>
                </a:r>
                <a:r>
                  <a:rPr lang="en-US" sz="2400" dirty="0">
                    <a:latin typeface="+mj-lt"/>
                    <a:ea typeface="Roboto"/>
                    <a:cs typeface="Roboto"/>
                    <a:sym typeface="Roboto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  <a:p>
                <a:endParaRPr lang="en-US" sz="2400" dirty="0">
                  <a:latin typeface="+mj-lt"/>
                </a:endParaRPr>
              </a:p>
              <a:p>
                <a:r>
                  <a:rPr lang="en-US" sz="2400" i="1" dirty="0">
                    <a:latin typeface="+mj-lt"/>
                  </a:rPr>
                  <a:t>Step 3</a:t>
                </a:r>
                <a:r>
                  <a:rPr lang="en-US" sz="2400" dirty="0">
                    <a:latin typeface="+mj-lt"/>
                  </a:rPr>
                  <a:t>: Replace original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1365BE3-96BF-B44A-9231-88C799AB6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828" y="2323861"/>
                <a:ext cx="4693902" cy="2677656"/>
              </a:xfrm>
              <a:prstGeom prst="rect">
                <a:avLst/>
              </a:prstGeom>
              <a:blipFill>
                <a:blip r:embed="rId19"/>
                <a:stretch>
                  <a:fillRect l="-1887" t="-1415" b="-4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91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3863182"/>
            <a:ext cx="8193024" cy="12391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logic can do for neural networks?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Introduce inductive bias by</a:t>
            </a:r>
            <a:r>
              <a:rPr lang="mr-IN" dirty="0"/>
              <a:t>…</a:t>
            </a:r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changing network architecture</a:t>
            </a:r>
          </a:p>
          <a:p>
            <a:pPr marL="457200" lvl="1" indent="0">
              <a:buNone/>
            </a:pPr>
            <a:r>
              <a:rPr lang="en-US" dirty="0"/>
              <a:t>to networks that prefer satisfying the constraints</a:t>
            </a:r>
          </a:p>
          <a:p>
            <a:endParaRPr lang="en-US" dirty="0"/>
          </a:p>
          <a:p>
            <a:r>
              <a:rPr lang="mr-IN" dirty="0"/>
              <a:t>…</a:t>
            </a:r>
            <a:r>
              <a:rPr lang="en-US" dirty="0"/>
              <a:t>by regularizing learning</a:t>
            </a:r>
          </a:p>
          <a:p>
            <a:pPr marL="457200" lvl="1" indent="0">
              <a:buNone/>
            </a:pPr>
            <a:r>
              <a:rPr lang="en-US" dirty="0"/>
              <a:t>to penalize models that violate the constraints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7474" y="5657671"/>
            <a:ext cx="7977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 Logic-Driven Framework for Consistency of Neural Models. 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Tao Li, Vivek Gupta,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Maitrey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Mehta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EMNLP, 2019.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Structured Tuning for Semantic Role Labeling. </a:t>
            </a:r>
          </a:p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Tao Li,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Parth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Anand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Jawale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Martha Palmer and Vivek Srikumar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ACL, 2020.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AAF73F-5E93-464E-9747-BA22F057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32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Unifying data &amp; 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sz="2500" dirty="0"/>
                  <a:t>Examples and constraints, together, a collection of rules of the form</a:t>
                </a:r>
                <a:endParaRPr lang="en-US" sz="250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∀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→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𝑅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Knowledge can be written as rules</a:t>
                </a:r>
              </a:p>
              <a:p>
                <a:pPr lvl="1"/>
                <a:r>
                  <a:rPr lang="en-US" sz="2500" dirty="0"/>
                  <a:t>e.g.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5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𝑃</m:t>
                        </m:r>
                        <m:r>
                          <a:rPr lang="en-US" sz="2500" i="1">
                            <a:latin typeface="Cambria Math" charset="0"/>
                          </a:rPr>
                          <m:t>,</m:t>
                        </m:r>
                        <m:r>
                          <a:rPr lang="en-US" sz="2500" i="1">
                            <a:latin typeface="Cambria Math" charset="0"/>
                          </a:rPr>
                          <m:t>𝐻</m:t>
                        </m:r>
                      </m:e>
                    </m:d>
                    <m:r>
                      <a:rPr lang="en-US" sz="2500" i="1">
                        <a:latin typeface="Cambria Math" charset="0"/>
                      </a:rPr>
                      <m:t>∧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𝐻</m:t>
                        </m:r>
                        <m:r>
                          <a:rPr lang="en-US" sz="2500" i="1">
                            <a:latin typeface="Cambria Math" charset="0"/>
                          </a:rPr>
                          <m:t>, </m:t>
                        </m:r>
                        <m:r>
                          <a:rPr lang="en-US" sz="2500" i="1">
                            <a:latin typeface="Cambria Math" charset="0"/>
                          </a:rPr>
                          <m:t>𝑍</m:t>
                        </m:r>
                      </m:e>
                    </m:d>
                    <m:r>
                      <a:rPr lang="en-US" sz="2500" i="1">
                        <a:latin typeface="Cambria Math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500">
                        <a:latin typeface="Cambria Math" charset="0"/>
                      </a:rPr>
                      <m:t>Entail</m:t>
                    </m:r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charset="0"/>
                          </a:rPr>
                          <m:t>𝑃</m:t>
                        </m:r>
                        <m:r>
                          <a:rPr lang="en-US" sz="2500" i="1">
                            <a:latin typeface="Cambria Math" charset="0"/>
                          </a:rPr>
                          <m:t>, </m:t>
                        </m:r>
                        <m:r>
                          <a:rPr lang="en-US" sz="2500" i="1">
                            <a:latin typeface="Cambria Math" charset="0"/>
                          </a:rPr>
                          <m:t>𝑍</m:t>
                        </m:r>
                      </m:e>
                    </m:d>
                  </m:oMath>
                </a14:m>
                <a:endParaRPr lang="en-US" sz="2500" dirty="0"/>
              </a:p>
              <a:p>
                <a:pPr lvl="1"/>
                <a:r>
                  <a:rPr lang="en-US" sz="2500" dirty="0"/>
                  <a:t>e.g. “Some labels (core roles) cannot be repeated in semantic frames”</a:t>
                </a:r>
              </a:p>
              <a:p>
                <a:pPr lvl="1"/>
                <a:r>
                  <a:rPr lang="en-US" sz="2500" dirty="0"/>
                  <a:t>Universally quantified</a:t>
                </a:r>
              </a:p>
              <a:p>
                <a:pPr lvl="1"/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Labeled examples are also predicates about examples</a:t>
                </a:r>
              </a:p>
              <a:p>
                <a:pPr lvl="1"/>
                <a:r>
                  <a:rPr lang="en-US" sz="2500" dirty="0"/>
                  <a:t>e.g. 	If a premise-hypothesis pair (P,H) is labeled as an entailment, then we have the predicate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00" dirty="0">
                        <a:latin typeface="Cambria Math" charset="0"/>
                        <a:ea typeface="Courier" charset="0"/>
                        <a:cs typeface="Courier" charset="0"/>
                      </a:rPr>
                      <m:t>Entail</m:t>
                    </m:r>
                    <m:d>
                      <m:dPr>
                        <m:ctrlPr>
                          <a:rPr lang="en-US" sz="2500" i="1" dirty="0">
                            <a:latin typeface="Cambria Math" panose="02040503050406030204" pitchFamily="18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𝑃</m:t>
                        </m:r>
                        <m: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, </m:t>
                        </m:r>
                        <m:r>
                          <a:rPr lang="en-US" sz="25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sz="2500" dirty="0"/>
                  <a:t> or, equivalently 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 charset="0"/>
                      </a:rPr>
                      <m:t>⊤→</m:t>
                    </m:r>
                    <m:r>
                      <m:rPr>
                        <m:sty m:val="p"/>
                      </m:rPr>
                      <a:rPr lang="en-US" sz="2500" dirty="0">
                        <a:latin typeface="Cambria Math" charset="0"/>
                      </a:rPr>
                      <m:t>Entail</m:t>
                    </m:r>
                    <m:r>
                      <a:rPr lang="en-US" sz="2500" i="1" dirty="0">
                        <a:latin typeface="Cambria Math" charset="0"/>
                      </a:rPr>
                      <m:t>(</m:t>
                    </m:r>
                    <m:r>
                      <a:rPr lang="en-US" sz="2500" i="1" dirty="0">
                        <a:latin typeface="Cambria Math" charset="0"/>
                      </a:rPr>
                      <m:t>𝑃</m:t>
                    </m:r>
                    <m:r>
                      <a:rPr lang="en-US" sz="2500" i="1" dirty="0">
                        <a:latin typeface="Cambria Math" charset="0"/>
                      </a:rPr>
                      <m:t>, </m:t>
                    </m:r>
                    <m:r>
                      <a:rPr lang="en-US" sz="2500" i="1" dirty="0">
                        <a:latin typeface="Cambria Math" charset="0"/>
                      </a:rPr>
                      <m:t>𝐻</m:t>
                    </m:r>
                    <m:r>
                      <a:rPr lang="en-US" sz="2500" i="1" dirty="0">
                        <a:latin typeface="Cambria Math" charset="0"/>
                      </a:rPr>
                      <m:t>)</m:t>
                    </m:r>
                  </m:oMath>
                </a14:m>
                <a:endParaRPr lang="en-US" sz="2500" dirty="0"/>
              </a:p>
              <a:p>
                <a:pPr lvl="1"/>
                <a:endParaRPr lang="en-US" sz="2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5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25DB6-C443-AD4E-9B00-88D23FF6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7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Encouraging consistency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charset="0"/>
                        </a:rPr>
                        <m:t>∀</m:t>
                      </m:r>
                      <m:r>
                        <a:rPr lang="en-US" sz="36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, </m:t>
                      </m:r>
                      <m:r>
                        <a:rPr lang="en-US" sz="3600" i="1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3600" i="1">
                          <a:latin typeface="Cambria Math" charset="0"/>
                        </a:rPr>
                        <m:t>→</m:t>
                      </m:r>
                      <m:r>
                        <a:rPr lang="en-US" sz="3600" i="1">
                          <a:latin typeface="Cambria Math" charset="0"/>
                        </a:rPr>
                        <m:t>𝑅</m:t>
                      </m:r>
                      <m:r>
                        <a:rPr lang="en-US" sz="3600" i="1">
                          <a:latin typeface="Cambria Math" charset="0"/>
                        </a:rPr>
                        <m:t>(</m:t>
                      </m:r>
                      <m:r>
                        <a:rPr lang="en-US" sz="3600" i="1"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Learning goal</a:t>
                </a:r>
                <a:r>
                  <a:rPr lang="en-US" dirty="0"/>
                  <a:t>:  Prefer models that set all the rules of this form to be true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Or alternatively</a:t>
                </a:r>
                <a:r>
                  <a:rPr lang="en-US" dirty="0"/>
                  <a:t>: Find models maximize a t-norm relaxation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336142" y="5158647"/>
            <a:ext cx="3050002" cy="52322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  <a:latin typeface="+mj-lt"/>
              </a:rPr>
              <a:t>Inconsistency losses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50431" y="5802998"/>
            <a:ext cx="6821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Use any neural model, any library and any optimizer</a:t>
            </a:r>
          </a:p>
          <a:p>
            <a:pPr algn="ctr"/>
            <a:r>
              <a:rPr lang="en-US" dirty="0">
                <a:latin typeface="+mj-lt"/>
              </a:rPr>
              <a:t>Product t-norm + labeled examples gives cross entropy 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9A752-5EC9-6E43-B1A2-DF5EA1B5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4E6F9-BE8C-5941-90A5-A7448C07EB3C}"/>
              </a:ext>
            </a:extLst>
          </p:cNvPr>
          <p:cNvSpPr txBox="1"/>
          <p:nvPr/>
        </p:nvSpPr>
        <p:spPr>
          <a:xfrm>
            <a:off x="4778844" y="2174240"/>
            <a:ext cx="263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Labeled data + knowledge</a:t>
            </a:r>
          </a:p>
        </p:txBody>
      </p:sp>
    </p:spTree>
    <p:extLst>
      <p:ext uri="{BB962C8B-B14F-4D97-AF65-F5344CB8AC3E}">
        <p14:creationId xmlns:p14="http://schemas.microsoft.com/office/powerpoint/2010/main" val="3524575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rules help neural networks?</a:t>
            </a:r>
            <a:endParaRPr lang="e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0DB9EA-FE51-DB4D-81EF-43DAB4BE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85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Natural Language Inference</a:t>
            </a:r>
            <a:endParaRPr lang="en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ym typeface="Roboto"/>
              </a:rPr>
              <a:t>SNLI dataset, decomposable attention model </a:t>
            </a:r>
            <a:r>
              <a:rPr lang="en-US" sz="2300" dirty="0">
                <a:sym typeface="Roboto"/>
              </a:rPr>
              <a:t>[Parikh et al 2016]</a:t>
            </a:r>
            <a:endParaRPr lang="en-US" dirty="0">
              <a:sym typeface="Roboto"/>
            </a:endParaRPr>
          </a:p>
          <a:p>
            <a:pPr marL="0" indent="0">
              <a:buNone/>
            </a:pPr>
            <a:endParaRPr lang="en-US" dirty="0">
              <a:sym typeface="Roboto"/>
            </a:endParaRPr>
          </a:p>
          <a:p>
            <a:pPr marL="0" indent="0">
              <a:buNone/>
            </a:pPr>
            <a:r>
              <a:rPr lang="en-US" dirty="0">
                <a:sym typeface="Roboto"/>
              </a:rPr>
              <a:t>Two constraints (formalized in first order logic):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ea typeface="Courier" charset="0"/>
                <a:cs typeface="Courier" charset="0"/>
              </a:rPr>
              <a:t>If two words are related, they should be aligned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>
                <a:ea typeface="Courier" charset="0"/>
                <a:cs typeface="Courier" charset="0"/>
              </a:rPr>
              <a:t>If no content word in the hypothesis is aligned, then the label cannot be </a:t>
            </a:r>
            <a:r>
              <a:rPr lang="en-US" dirty="0">
                <a:solidFill>
                  <a:schemeClr val="accent1"/>
                </a:solidFill>
                <a:ea typeface="Courier" charset="0"/>
                <a:cs typeface="Courier" charset="0"/>
              </a:rPr>
              <a:t>Entail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-1309"/>
            <a:ext cx="4755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+mj-lt"/>
              </a:rPr>
              <a:t>Case Study</a:t>
            </a:r>
            <a:r>
              <a:rPr lang="en-US" dirty="0">
                <a:latin typeface="+mj-lt"/>
              </a:rPr>
              <a:t> 1</a:t>
            </a:r>
            <a:r>
              <a:rPr lang="en" dirty="0">
                <a:latin typeface="+mj-lt"/>
              </a:rPr>
              <a:t>: </a:t>
            </a:r>
            <a:r>
              <a:rPr lang="en-US" dirty="0">
                <a:latin typeface="+mj-lt"/>
              </a:rPr>
              <a:t> Augmenting a network [ACL 2019]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F9290-F593-E247-9901-2315C462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05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Results: </a:t>
            </a:r>
            <a:r>
              <a:rPr lang="en-US" dirty="0"/>
              <a:t>Natural Language Inference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88442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442476" y="2233990"/>
            <a:ext cx="5484871" cy="1449087"/>
            <a:chOff x="918475" y="1794735"/>
            <a:chExt cx="5484871" cy="1449087"/>
          </a:xfrm>
        </p:grpSpPr>
        <p:cxnSp>
          <p:nvCxnSpPr>
            <p:cNvPr id="6" name="Google Shape;298;p34"/>
            <p:cNvCxnSpPr/>
            <p:nvPr/>
          </p:nvCxnSpPr>
          <p:spPr>
            <a:xfrm rot="10800000" flipH="1">
              <a:off x="918475" y="2984622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" name="Google Shape;298;p34"/>
            <p:cNvCxnSpPr/>
            <p:nvPr/>
          </p:nvCxnSpPr>
          <p:spPr>
            <a:xfrm rot="10800000" flipH="1">
              <a:off x="2670734" y="2540918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8" name="Google Shape;298;p34"/>
            <p:cNvCxnSpPr/>
            <p:nvPr/>
          </p:nvCxnSpPr>
          <p:spPr>
            <a:xfrm rot="10800000" flipH="1">
              <a:off x="4179797" y="2053935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9" name="Google Shape;298;p34"/>
            <p:cNvCxnSpPr/>
            <p:nvPr/>
          </p:nvCxnSpPr>
          <p:spPr>
            <a:xfrm rot="10800000" flipH="1">
              <a:off x="5752646" y="1794735"/>
              <a:ext cx="650700" cy="259200"/>
            </a:xfrm>
            <a:prstGeom prst="straightConnector1">
              <a:avLst/>
            </a:prstGeom>
            <a:ln w="31750">
              <a:headEnd type="none" w="med" len="med"/>
              <a:tailEnd type="arrow" w="lg" len="lg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11" name="Google Shape;294;p34"/>
          <p:cNvSpPr txBox="1"/>
          <p:nvPr/>
        </p:nvSpPr>
        <p:spPr>
          <a:xfrm>
            <a:off x="1955178" y="1420500"/>
            <a:ext cx="2879796" cy="4125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1. Constraints help</a:t>
            </a:r>
            <a:endParaRPr sz="2000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295;p34"/>
          <p:cNvSpPr txBox="1"/>
          <p:nvPr/>
        </p:nvSpPr>
        <p:spPr>
          <a:xfrm>
            <a:off x="1981201" y="1901589"/>
            <a:ext cx="3210229" cy="66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2. 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Large</a:t>
            </a:r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r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 improvement</a:t>
            </a:r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s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 if training data is limited (~</a:t>
            </a:r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3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%)</a:t>
            </a:r>
            <a:endParaRPr lang="en-US" sz="2000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3" name="Oval 12"/>
          <p:cNvSpPr/>
          <p:nvPr/>
        </p:nvSpPr>
        <p:spPr>
          <a:xfrm rot="20545449">
            <a:off x="2068486" y="3473845"/>
            <a:ext cx="1574582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08297" y="1371520"/>
            <a:ext cx="3471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  <a:ea typeface="Roboto"/>
                <a:cs typeface="Roboto"/>
                <a:sym typeface="Roboto"/>
              </a:rPr>
              <a:t>3. </a:t>
            </a:r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With 0.5M data, constraints don’t help, or even slightly hurt</a:t>
            </a:r>
          </a:p>
        </p:txBody>
      </p:sp>
      <p:sp>
        <p:nvSpPr>
          <p:cNvPr id="16" name="Oval 15"/>
          <p:cNvSpPr/>
          <p:nvPr/>
        </p:nvSpPr>
        <p:spPr>
          <a:xfrm rot="21314120">
            <a:off x="8471113" y="1771102"/>
            <a:ext cx="1574582" cy="821526"/>
          </a:xfrm>
          <a:prstGeom prst="ellipse">
            <a:avLst/>
          </a:prstGeom>
          <a:noFill/>
          <a:ln w="88900"/>
          <a:effectLst>
            <a:softEdge rad="254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356;p38"/>
          <p:cNvSpPr txBox="1"/>
          <p:nvPr/>
        </p:nvSpPr>
        <p:spPr>
          <a:xfrm>
            <a:off x="8389828" y="3148930"/>
            <a:ext cx="2139562" cy="9984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 dirty="0">
                <a:latin typeface="+mj-lt"/>
                <a:ea typeface="Roboto"/>
                <a:cs typeface="Roboto"/>
                <a:sym typeface="Roboto"/>
              </a:rPr>
              <a:t>Have very large dataset? Just believe the data.</a:t>
            </a:r>
            <a:endParaRPr sz="2000" dirty="0"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-1309"/>
            <a:ext cx="4755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+mj-lt"/>
              </a:rPr>
              <a:t>Case Study</a:t>
            </a:r>
            <a:r>
              <a:rPr lang="en-US" dirty="0">
                <a:latin typeface="+mj-lt"/>
              </a:rPr>
              <a:t> 1</a:t>
            </a:r>
            <a:r>
              <a:rPr lang="en" dirty="0">
                <a:latin typeface="+mj-lt"/>
              </a:rPr>
              <a:t>: </a:t>
            </a:r>
            <a:r>
              <a:rPr lang="en-US" dirty="0">
                <a:latin typeface="+mj-lt"/>
              </a:rPr>
              <a:t> Augmenting a network [ACL 2019]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57F954-AFBC-5243-8942-32339B43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1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4" grpId="0"/>
      <p:bldP spid="16" grpId="0" animBg="1"/>
      <p:bldP spid="1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Inconsistency of NLI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BERT based models for SNLI &amp; </a:t>
                </a:r>
                <a:r>
                  <a:rPr lang="en-US" sz="2600" dirty="0" err="1"/>
                  <a:t>MultiNLI</a:t>
                </a:r>
                <a:r>
                  <a:rPr lang="en-US" sz="2600" dirty="0"/>
                  <a:t> datasets</a:t>
                </a:r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endParaRPr lang="en-US" sz="2600" dirty="0"/>
              </a:p>
              <a:p>
                <a:pPr mar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sz="2600" dirty="0"/>
                  <a:t>Two kinds of </a:t>
                </a:r>
                <a:r>
                  <a:rPr lang="en-US" sz="2600" dirty="0" err="1"/>
                  <a:t>regularizers</a:t>
                </a:r>
                <a:r>
                  <a:rPr lang="en-US" sz="2600" dirty="0"/>
                  <a:t> from constraints</a:t>
                </a:r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Symmetry constraint: </a:t>
                </a:r>
                <a:endParaRPr lang="en-US" sz="2600" i="1" dirty="0">
                  <a:latin typeface="Cambria Math" charset="0"/>
                </a:endParaRP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charset="0"/>
                        </a:rPr>
                        <m:t>∀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↔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Contradict</m:t>
                      </m:r>
                      <m:r>
                        <a:rPr lang="en-US" sz="2600" i="1">
                          <a:latin typeface="Cambria Math" charset="0"/>
                        </a:rPr>
                        <m:t>(</m:t>
                      </m:r>
                      <m:r>
                        <a:rPr lang="en-US" sz="2600" i="1">
                          <a:latin typeface="Cambria Math" charset="0"/>
                        </a:rPr>
                        <m:t>𝐻</m:t>
                      </m:r>
                      <m:r>
                        <a:rPr lang="en-US" sz="2600" i="1">
                          <a:latin typeface="Cambria Math" charset="0"/>
                        </a:rPr>
                        <m:t>, </m:t>
                      </m:r>
                      <m:r>
                        <a:rPr lang="en-US" sz="2600" i="1">
                          <a:latin typeface="Cambria Math" charset="0"/>
                        </a:rPr>
                        <m:t>𝑃</m:t>
                      </m:r>
                      <m:r>
                        <a:rPr lang="en-US" sz="26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endParaRPr lang="en-US" sz="2600" dirty="0"/>
              </a:p>
              <a:p>
                <a:pPr marL="514350" indent="-514350" defTabSz="914400">
                  <a:spcBef>
                    <a:spcPts val="0"/>
                  </a:spcBef>
                  <a:buAutoNum type="arabicPeriod"/>
                </a:pPr>
                <a:r>
                  <a:rPr lang="en-US" sz="2600" dirty="0"/>
                  <a:t>Four transitivity constraints of the form</a:t>
                </a:r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∧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𝐻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  <m:r>
                        <a:rPr lang="en-US" sz="2600" i="1">
                          <a:latin typeface="Cambria Math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600">
                          <a:latin typeface="Cambria Math" charset="0"/>
                        </a:rPr>
                        <m:t>Entail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, </m:t>
                          </m:r>
                          <m:r>
                            <a:rPr lang="en-US" sz="2600" i="1">
                              <a:latin typeface="Cambria Math" charset="0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  <a:p>
                <a:pPr marL="400050" lvl="1" indent="0" defTabSz="914400">
                  <a:spcBef>
                    <a:spcPts val="0"/>
                  </a:spcBef>
                  <a:buNone/>
                </a:pPr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56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0" y="0"/>
            <a:ext cx="482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2: Regularizing learning [EMNLP 2019]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5134B-D321-244F-BB0C-74E80153E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08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Results: Inconsistency of NLI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1981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</p:nvPr>
        </p:nvGraphicFramePr>
        <p:xfrm>
          <a:off x="6172200" y="1600201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89553" y="4275813"/>
            <a:ext cx="9060494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1. Merely adding more data does not make models consistent</a:t>
            </a:r>
          </a:p>
          <a:p>
            <a:r>
              <a:rPr lang="en-US" sz="2800" dirty="0">
                <a:latin typeface="+mj-lt"/>
              </a:rPr>
              <a:t>2. Logic-based </a:t>
            </a:r>
            <a:r>
              <a:rPr lang="en-US" sz="2800" dirty="0" err="1">
                <a:latin typeface="+mj-lt"/>
              </a:rPr>
              <a:t>regularizers</a:t>
            </a:r>
            <a:r>
              <a:rPr lang="en-US" sz="2800" dirty="0">
                <a:latin typeface="+mj-lt"/>
              </a:rPr>
              <a:t> help with consistency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482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2: Regularizing learning [EMNLP 2019]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0983" y="1139588"/>
            <a:ext cx="621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Inconsistency represents violation of constraints. Lower is better.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63FB58-E3DB-B248-9DA4-BCC135469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61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Thales of Miletus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12296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One of the earliest known successful eclipse predictions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r>
              <a:rPr lang="en-US" dirty="0"/>
              <a:t>Possibly learned how to do so from the Babylonian astronomers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Did Thales (and Babylonians) understand how eclipses work?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3073" name="Picture 1" descr="https://upload.wikimedia.org/wikipedia/commons/thumb/b/ba/One_of_six_allegorical_statues_by_sculptor_Louis_St._Gaudens_that_stand_above_the_front_fa%C3%A7ade_of_Union_Station%2C_Washington%2C_D.C_LCCN2011634255.tif/lossy-page1-800px-One_of_six_allegorical_statues_by_sculptor_Louis_St._Gaudens_that_stand_above_the_front_fa%C3%A7ade_of_Union_Station%2C_Washington%2C_D.C_LCCN2011634255.ti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4" t="-1" r="-134"/>
          <a:stretch/>
        </p:blipFill>
        <p:spPr bwMode="auto">
          <a:xfrm>
            <a:off x="6221896" y="3671"/>
            <a:ext cx="5970104" cy="685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1048306"/>
            <a:ext cx="4017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/>
              <a:t>mathematician, astronomer, philosopher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65E8A-F3B8-554A-850A-9FBC7149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8310FA-B6AB-7944-BFA6-02BEE1A5C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Semantic Role Labeling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A02A9D-763F-184F-978B-2824A1402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Well studied task, large datasets in English</a:t>
            </a:r>
          </a:p>
          <a:p>
            <a:pPr lvl="1"/>
            <a:r>
              <a:rPr lang="en-US" sz="2400" dirty="0"/>
              <a:t>Creating datasets is not easy though</a:t>
            </a:r>
          </a:p>
          <a:p>
            <a:pPr lvl="1"/>
            <a:endParaRPr lang="en-US" sz="2400" dirty="0"/>
          </a:p>
          <a:p>
            <a:r>
              <a:rPr lang="en-US" sz="2800" dirty="0"/>
              <a:t>Models for SRL have seen two distinct regimes</a:t>
            </a:r>
          </a:p>
          <a:p>
            <a:pPr lvl="1"/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49519-931C-9C44-9304-66ABC81F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39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ED7796-D108-F24F-B035-2A309CC2E78F}"/>
              </a:ext>
            </a:extLst>
          </p:cNvPr>
          <p:cNvGrpSpPr/>
          <p:nvPr/>
        </p:nvGrpSpPr>
        <p:grpSpPr>
          <a:xfrm>
            <a:off x="1299411" y="3429000"/>
            <a:ext cx="8694308" cy="1919346"/>
            <a:chOff x="1299411" y="3429000"/>
            <a:chExt cx="8694308" cy="191934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B04F23A-BD71-6F4D-951B-4A84D4F33654}"/>
                </a:ext>
              </a:extLst>
            </p:cNvPr>
            <p:cNvGrpSpPr/>
            <p:nvPr/>
          </p:nvGrpSpPr>
          <p:grpSpPr>
            <a:xfrm>
              <a:off x="1299411" y="3429000"/>
              <a:ext cx="8694308" cy="752901"/>
              <a:chOff x="1299411" y="3429000"/>
              <a:chExt cx="8694308" cy="75290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A8B7FA-E323-4E4F-A252-A90EB4C8F3A9}"/>
                  </a:ext>
                </a:extLst>
              </p:cNvPr>
              <p:cNvSpPr/>
              <p:nvPr/>
            </p:nvSpPr>
            <p:spPr>
              <a:xfrm>
                <a:off x="1467852" y="3893143"/>
                <a:ext cx="5486400" cy="288758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F120E0-235F-1F4F-8476-A4C521BA51F2}"/>
                  </a:ext>
                </a:extLst>
              </p:cNvPr>
              <p:cNvSpPr txBox="1"/>
              <p:nvPr/>
            </p:nvSpPr>
            <p:spPr>
              <a:xfrm>
                <a:off x="1299411" y="3429000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2005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AB1D58-601C-FD4C-8C2A-10A731D9FF88}"/>
                  </a:ext>
                </a:extLst>
              </p:cNvPr>
              <p:cNvSpPr txBox="1"/>
              <p:nvPr/>
            </p:nvSpPr>
            <p:spPr>
              <a:xfrm>
                <a:off x="6570172" y="3436061"/>
                <a:ext cx="7681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~2015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5A4F6E-6287-3847-AF82-C09F96679A66}"/>
                  </a:ext>
                </a:extLst>
              </p:cNvPr>
              <p:cNvSpPr txBox="1"/>
              <p:nvPr/>
            </p:nvSpPr>
            <p:spPr>
              <a:xfrm>
                <a:off x="9401184" y="3481821"/>
                <a:ext cx="5925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now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AACA452-D595-1846-A9F6-101826144C98}"/>
                  </a:ext>
                </a:extLst>
              </p:cNvPr>
              <p:cNvSpPr/>
              <p:nvPr/>
            </p:nvSpPr>
            <p:spPr>
              <a:xfrm>
                <a:off x="6954251" y="3893143"/>
                <a:ext cx="2743200" cy="288758"/>
              </a:xfrm>
              <a:prstGeom prst="rect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DEE8A6-1BC5-B549-AEF2-115CEC9D409D}"/>
                </a:ext>
              </a:extLst>
            </p:cNvPr>
            <p:cNvSpPr txBox="1"/>
            <p:nvPr/>
          </p:nvSpPr>
          <p:spPr>
            <a:xfrm>
              <a:off x="2175710" y="4425016"/>
              <a:ext cx="40706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Mostly linear models with structural </a:t>
              </a:r>
              <a:r>
                <a:rPr lang="en-US" dirty="0">
                  <a:solidFill>
                    <a:schemeClr val="accent1"/>
                  </a:solidFill>
                  <a:latin typeface="+mj-lt"/>
                </a:rPr>
                <a:t>decoding with constraints</a:t>
              </a:r>
              <a:r>
                <a:rPr lang="en-US" dirty="0">
                  <a:latin typeface="+mj-lt"/>
                </a:rPr>
                <a:t>. </a:t>
              </a:r>
            </a:p>
            <a:p>
              <a:r>
                <a:rPr lang="en-US" dirty="0">
                  <a:latin typeface="+mj-lt"/>
                </a:rPr>
                <a:t>E.g. </a:t>
              </a:r>
              <a:r>
                <a:rPr lang="en-US" dirty="0" err="1">
                  <a:latin typeface="+mj-lt"/>
                </a:rPr>
                <a:t>Punyakanok</a:t>
              </a:r>
              <a:r>
                <a:rPr lang="en-US" dirty="0">
                  <a:latin typeface="+mj-lt"/>
                </a:rPr>
                <a:t> et al, Toutanova et al, </a:t>
              </a:r>
              <a:r>
                <a:rPr lang="en-US" dirty="0" err="1">
                  <a:latin typeface="+mj-lt"/>
                </a:rPr>
                <a:t>etc</a:t>
              </a:r>
              <a:endParaRPr lang="en-US" dirty="0"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98F26C-0F0C-EF40-A79B-C6B24736C685}"/>
                </a:ext>
              </a:extLst>
            </p:cNvPr>
            <p:cNvSpPr txBox="1"/>
            <p:nvPr/>
          </p:nvSpPr>
          <p:spPr>
            <a:xfrm>
              <a:off x="6954252" y="4425016"/>
              <a:ext cx="2743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j-lt"/>
                </a:rPr>
                <a:t>Deep neural models, </a:t>
              </a:r>
              <a:r>
                <a:rPr lang="en-US" dirty="0">
                  <a:solidFill>
                    <a:schemeClr val="accent2"/>
                  </a:solidFill>
                  <a:latin typeface="+mj-lt"/>
                </a:rPr>
                <a:t>no constraints</a:t>
              </a:r>
              <a:r>
                <a:rPr lang="en-US" dirty="0">
                  <a:latin typeface="+mj-lt"/>
                </a:rPr>
                <a:t>. E.g. He et al 2017, </a:t>
              </a:r>
              <a:r>
                <a:rPr lang="en-US" dirty="0" err="1">
                  <a:latin typeface="+mj-lt"/>
                </a:rPr>
                <a:t>Strubell</a:t>
              </a:r>
              <a:r>
                <a:rPr lang="en-US" dirty="0">
                  <a:latin typeface="+mj-lt"/>
                </a:rPr>
                <a:t> et al 2018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4DEFBB-3632-B745-A93A-7D6836392B95}"/>
              </a:ext>
            </a:extLst>
          </p:cNvPr>
          <p:cNvSpPr txBox="1"/>
          <p:nvPr/>
        </p:nvSpPr>
        <p:spPr>
          <a:xfrm>
            <a:off x="9493081" y="917476"/>
            <a:ext cx="168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ate cake today.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6108039D-21D2-4442-BE03-FA32B825C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098556"/>
              </p:ext>
            </p:extLst>
          </p:nvPr>
        </p:nvGraphicFramePr>
        <p:xfrm>
          <a:off x="8966200" y="1600201"/>
          <a:ext cx="2743200" cy="148336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757947">
                  <a:extLst>
                    <a:ext uri="{9D8B030D-6E8A-4147-A177-3AD203B41FA5}">
                      <a16:colId xmlns:a16="http://schemas.microsoft.com/office/drawing/2014/main" val="3184776158"/>
                    </a:ext>
                  </a:extLst>
                </a:gridCol>
                <a:gridCol w="985253">
                  <a:extLst>
                    <a:ext uri="{9D8B030D-6E8A-4147-A177-3AD203B41FA5}">
                      <a16:colId xmlns:a16="http://schemas.microsoft.com/office/drawing/2014/main" val="1207295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Predicate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eat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938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Agent 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A0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47789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Thing eaten 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A1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809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ourier" pitchFamily="2" charset="0"/>
                        </a:rPr>
                        <a:t>AM-TMP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72856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A924BD4-1BC8-9F48-974A-EC8CA98F58E7}"/>
              </a:ext>
            </a:extLst>
          </p:cNvPr>
          <p:cNvSpPr txBox="1"/>
          <p:nvPr/>
        </p:nvSpPr>
        <p:spPr>
          <a:xfrm>
            <a:off x="1857727" y="5410325"/>
            <a:ext cx="830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Example constraint: Core roles </a:t>
            </a: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  <a:latin typeface="Courier" pitchFamily="2" charset="0"/>
              </a:rPr>
              <a:t>A0, A1</a:t>
            </a:r>
            <a:r>
              <a:rPr lang="en-US" dirty="0">
                <a:latin typeface="+mj-lt"/>
              </a:rPr>
              <a:t>) cannot repeat, but modifiers (</a:t>
            </a:r>
            <a:r>
              <a:rPr lang="en-US" b="1" dirty="0">
                <a:solidFill>
                  <a:schemeClr val="accent1"/>
                </a:solidFill>
                <a:latin typeface="Courier" pitchFamily="2" charset="0"/>
              </a:rPr>
              <a:t>AM-TMP</a:t>
            </a:r>
            <a:r>
              <a:rPr lang="en-US" dirty="0">
                <a:latin typeface="+mj-lt"/>
              </a:rPr>
              <a:t>) can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5B8102-E4CC-894A-ABB0-72D45012DBE5}"/>
              </a:ext>
            </a:extLst>
          </p:cNvPr>
          <p:cNvSpPr txBox="1"/>
          <p:nvPr/>
        </p:nvSpPr>
        <p:spPr>
          <a:xfrm>
            <a:off x="2508351" y="5929643"/>
            <a:ext cx="717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accent1"/>
                </a:solidFill>
                <a:latin typeface="+mj-lt"/>
              </a:rPr>
              <a:t>Is there room for such constraints in neural SRL models?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38637B-871B-7340-8969-203DFF6A3561}"/>
              </a:ext>
            </a:extLst>
          </p:cNvPr>
          <p:cNvCxnSpPr>
            <a:stCxn id="18" idx="2"/>
            <a:endCxn id="20" idx="0"/>
          </p:cNvCxnSpPr>
          <p:nvPr/>
        </p:nvCxnSpPr>
        <p:spPr>
          <a:xfrm>
            <a:off x="10337800" y="1286808"/>
            <a:ext cx="0" cy="3133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CBDFC79-B3F5-3946-9E00-6231A62491E1}"/>
              </a:ext>
            </a:extLst>
          </p:cNvPr>
          <p:cNvSpPr/>
          <p:nvPr/>
        </p:nvSpPr>
        <p:spPr>
          <a:xfrm>
            <a:off x="0" y="0"/>
            <a:ext cx="4454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3: Regularizing learning [ACL 2020]</a:t>
            </a:r>
          </a:p>
        </p:txBody>
      </p:sp>
    </p:spTree>
    <p:extLst>
      <p:ext uri="{BB962C8B-B14F-4D97-AF65-F5344CB8AC3E}">
        <p14:creationId xmlns:p14="http://schemas.microsoft.com/office/powerpoint/2010/main" val="411110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655C5-E158-DE45-B68F-279A8A7C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overview: Semantic Role Labeling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899D7-0537-5843-BDFD-36788240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40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3CB896-5018-8041-932E-13BAAD99F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Training with soft constraints (“</a:t>
            </a:r>
            <a:r>
              <a:rPr lang="en-US" i="1" dirty="0">
                <a:solidFill>
                  <a:schemeClr val="accent1"/>
                </a:solidFill>
              </a:rPr>
              <a:t>structured tuning</a:t>
            </a:r>
            <a:r>
              <a:rPr lang="en-US" dirty="0"/>
              <a:t>”) is helpful</a:t>
            </a:r>
          </a:p>
          <a:p>
            <a:pPr marL="0" indent="0">
              <a:buNone/>
            </a:pPr>
            <a:r>
              <a:rPr lang="en-US" dirty="0"/>
              <a:t>	Constraints as </a:t>
            </a:r>
            <a:r>
              <a:rPr lang="en-US" dirty="0" err="1"/>
              <a:t>regularizers</a:t>
            </a:r>
            <a:r>
              <a:rPr lang="en-US" dirty="0"/>
              <a:t> at training time, unconstrained prediction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Neural models may be accurate, but do not produce structurally self-consistent outputs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Structured tuning </a:t>
            </a:r>
          </a:p>
          <a:p>
            <a:pPr marL="914400" lvl="1" indent="-514350">
              <a:buAutoNum type="arabicPeriod"/>
            </a:pPr>
            <a:r>
              <a:rPr lang="en-US" dirty="0"/>
              <a:t>Gives big improvements in output structural consistency</a:t>
            </a:r>
          </a:p>
          <a:p>
            <a:pPr marL="914400" lvl="1" indent="-514350">
              <a:buAutoNum type="arabicPeriod"/>
            </a:pPr>
            <a:r>
              <a:rPr lang="en-US" dirty="0"/>
              <a:t>Also improves accuracy, especially when we have less training data (even over strong </a:t>
            </a:r>
            <a:r>
              <a:rPr lang="en-US" dirty="0" err="1"/>
              <a:t>RoBERTa</a:t>
            </a:r>
            <a:r>
              <a:rPr lang="en-US" dirty="0"/>
              <a:t> baselines)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00ADB2-663A-3145-B1FC-3B500F9E214F}"/>
              </a:ext>
            </a:extLst>
          </p:cNvPr>
          <p:cNvSpPr/>
          <p:nvPr/>
        </p:nvSpPr>
        <p:spPr>
          <a:xfrm>
            <a:off x="2826883" y="1048306"/>
            <a:ext cx="504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Experiments with </a:t>
            </a:r>
            <a:r>
              <a:rPr lang="en-US" dirty="0" err="1">
                <a:latin typeface="+mj-lt"/>
              </a:rPr>
              <a:t>CoNLL</a:t>
            </a:r>
            <a:r>
              <a:rPr lang="en-US" dirty="0">
                <a:latin typeface="+mj-lt"/>
              </a:rPr>
              <a:t> 2005, </a:t>
            </a:r>
            <a:r>
              <a:rPr lang="en-US" dirty="0" err="1">
                <a:latin typeface="+mj-lt"/>
              </a:rPr>
              <a:t>CoNLL</a:t>
            </a:r>
            <a:r>
              <a:rPr lang="en-US" dirty="0">
                <a:latin typeface="+mj-lt"/>
              </a:rPr>
              <a:t> 2012 datasets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C77327-585E-F940-9FBE-3B729D536EE9}"/>
              </a:ext>
            </a:extLst>
          </p:cNvPr>
          <p:cNvSpPr/>
          <p:nvPr/>
        </p:nvSpPr>
        <p:spPr>
          <a:xfrm>
            <a:off x="0" y="0"/>
            <a:ext cx="4454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Case study 3: Regularizing learning [ACL 2020]</a:t>
            </a:r>
          </a:p>
        </p:txBody>
      </p:sp>
    </p:spTree>
    <p:extLst>
      <p:ext uri="{BB962C8B-B14F-4D97-AF65-F5344CB8AC3E}">
        <p14:creationId xmlns:p14="http://schemas.microsoft.com/office/powerpoint/2010/main" val="1890868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and deep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 defTabSz="914400"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Knowledge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extra inductive bias </a:t>
                </a:r>
              </a:p>
              <a:p>
                <a:pPr marL="1890713" lvl="0" indent="0" defTabSz="914400"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better models </a:t>
                </a:r>
                <a:r>
                  <a:rPr lang="en-US" i="1" dirty="0"/>
                  <a:t>especially</a:t>
                </a:r>
                <a:r>
                  <a:rPr lang="en-US" dirty="0"/>
                  <a:t> in the low data regime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Successful experiments across many different tasks </a:t>
                </a:r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/>
                  <a:t>Natural language inference</a:t>
                </a:r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/>
                  <a:t>Question answering</a:t>
                </a:r>
                <a:endParaRPr lang="en-US" sz="2000" dirty="0"/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/>
                  <a:t>Text chunking</a:t>
                </a:r>
                <a:endParaRPr lang="en-US" sz="2000" dirty="0"/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r>
                  <a:rPr lang="en-US" dirty="0"/>
                  <a:t>Semantic role labeling</a:t>
                </a:r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endParaRPr lang="en-US" dirty="0"/>
              </a:p>
              <a:p>
                <a:pPr lvl="1" defTabSz="914400">
                  <a:spcBef>
                    <a:spcPts val="0"/>
                  </a:spcBef>
                  <a:buFont typeface="Arial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7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35E22-E064-3C49-817C-45EBAFF18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177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words</a:t>
            </a:r>
          </a:p>
        </p:txBody>
      </p:sp>
      <p:sp>
        <p:nvSpPr>
          <p:cNvPr id="272" name="Google Shape;272;p36"/>
          <p:cNvSpPr txBox="1"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Does successful prediction imply understanding? Not necessarily</a:t>
            </a:r>
          </a:p>
          <a:p>
            <a:pPr lvl="1"/>
            <a:r>
              <a:rPr lang="en-US" i="1" dirty="0"/>
              <a:t>Remember Thales</a:t>
            </a:r>
          </a:p>
          <a:p>
            <a:endParaRPr lang="en-US" b="1" i="1" dirty="0"/>
          </a:p>
          <a:p>
            <a:r>
              <a:rPr lang="en-US" b="1" i="1" dirty="0"/>
              <a:t>Prediction sans understanding: A recipe for failure</a:t>
            </a:r>
          </a:p>
          <a:p>
            <a:pPr lvl="1"/>
            <a:r>
              <a:rPr lang="en-US" dirty="0">
                <a:sym typeface="Ubuntu"/>
              </a:rPr>
              <a:t>Current models demonstrate such failures</a:t>
            </a:r>
          </a:p>
          <a:p>
            <a:endParaRPr lang="en-US" dirty="0">
              <a:sym typeface="Ubuntu"/>
            </a:endParaRPr>
          </a:p>
          <a:p>
            <a:r>
              <a:rPr lang="en-US" dirty="0">
                <a:sym typeface="Ubuntu"/>
              </a:rPr>
              <a:t>Need new testbeds that force models to reason about data</a:t>
            </a:r>
          </a:p>
          <a:p>
            <a:pPr lvl="1"/>
            <a:r>
              <a:rPr lang="en-US" dirty="0">
                <a:sym typeface="Ubuntu"/>
              </a:rPr>
              <a:t>Check out </a:t>
            </a:r>
            <a:r>
              <a:rPr lang="en-GB" sz="3600" b="1" dirty="0">
                <a:solidFill>
                  <a:srgbClr val="4472C4"/>
                </a:solidFill>
              </a:rPr>
              <a:t>I</a:t>
            </a:r>
            <a:r>
              <a:rPr lang="en-GB" b="1" dirty="0">
                <a:solidFill>
                  <a:srgbClr val="4472C4"/>
                </a:solidFill>
              </a:rPr>
              <a:t>NFO</a:t>
            </a:r>
            <a:r>
              <a:rPr lang="en-GB" sz="3600" b="1" dirty="0">
                <a:solidFill>
                  <a:srgbClr val="4472C4"/>
                </a:solidFill>
              </a:rPr>
              <a:t>T</a:t>
            </a:r>
            <a:r>
              <a:rPr lang="en-GB" b="1" dirty="0">
                <a:solidFill>
                  <a:srgbClr val="4472C4"/>
                </a:solidFill>
              </a:rPr>
              <a:t>AB</a:t>
            </a:r>
            <a:r>
              <a:rPr lang="en-GB" sz="3600" b="1" dirty="0">
                <a:solidFill>
                  <a:srgbClr val="4472C4"/>
                </a:solidFill>
              </a:rPr>
              <a:t>S </a:t>
            </a:r>
            <a:r>
              <a:rPr lang="en-GB" sz="3600" dirty="0"/>
              <a:t>at </a:t>
            </a:r>
            <a:r>
              <a:rPr lang="en-GB" dirty="0">
                <a:solidFill>
                  <a:schemeClr val="accent1"/>
                </a:solidFill>
              </a:rPr>
              <a:t>https://</a:t>
            </a:r>
            <a:r>
              <a:rPr lang="en-GB" dirty="0" err="1">
                <a:solidFill>
                  <a:schemeClr val="accent1"/>
                </a:solidFill>
              </a:rPr>
              <a:t>infotabs.github.io</a:t>
            </a:r>
            <a:endParaRPr lang="en-US" dirty="0">
              <a:sym typeface="Ubuntu"/>
            </a:endParaRPr>
          </a:p>
          <a:p>
            <a:pPr lvl="1"/>
            <a:endParaRPr lang="en-US" dirty="0">
              <a:sym typeface="Ubuntu"/>
            </a:endParaRPr>
          </a:p>
          <a:p>
            <a:r>
              <a:rPr lang="en-US" dirty="0">
                <a:sym typeface="Ubuntu"/>
              </a:rPr>
              <a:t>Need systematic approaches for integrating symbolic knowledge with neural models</a:t>
            </a:r>
          </a:p>
          <a:p>
            <a:pPr lvl="1"/>
            <a:r>
              <a:rPr lang="en-US" dirty="0">
                <a:sym typeface="Ubuntu"/>
              </a:rPr>
              <a:t>Relaxed logic seems promising</a:t>
            </a:r>
          </a:p>
          <a:p>
            <a:pPr marL="457200" lvl="1" indent="0">
              <a:buNone/>
            </a:pPr>
            <a:endParaRPr lang="en-US" dirty="0">
              <a:sym typeface="Ubuntu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70303" y="6126164"/>
            <a:ext cx="345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+mj-lt"/>
              </a:rPr>
              <a:t>Thanks! 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FEB229-FE68-4E45-B484-B37421A2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1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“The recognition that solar eclipses are caused by the Moon coming between the Earth and the Sun did not actually come until over a century [after Thales].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chemeClr val="accent1"/>
                </a:solidFill>
              </a:rPr>
              <a:t>Thus Thales </a:t>
            </a:r>
            <a:r>
              <a:rPr lang="en-US" i="1" dirty="0">
                <a:solidFill>
                  <a:schemeClr val="accent2"/>
                </a:solidFill>
              </a:rPr>
              <a:t>cannot</a:t>
            </a:r>
            <a:r>
              <a:rPr lang="en-US" i="1" dirty="0">
                <a:solidFill>
                  <a:schemeClr val="accent1"/>
                </a:solidFill>
              </a:rPr>
              <a:t> have predicted an eclipse in any modern sense.</a:t>
            </a:r>
            <a:r>
              <a:rPr lang="en-US" i="1" dirty="0"/>
              <a:t>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43457" y="6488668"/>
            <a:ext cx="1110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Westfall, John, and William Sheehan. </a:t>
            </a:r>
            <a:r>
              <a:rPr lang="en-US" i="1" dirty="0"/>
              <a:t>Celestial Shadows: Eclipses, Transits, and </a:t>
            </a:r>
            <a:r>
              <a:rPr lang="en-US" i="1" dirty="0" err="1"/>
              <a:t>Occultations</a:t>
            </a:r>
            <a:r>
              <a:rPr lang="en-US" dirty="0"/>
              <a:t>. Vol. 410. Springer, 2014.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96C961A-B3D7-6B48-8328-DAF83976B1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487" y="1600200"/>
            <a:ext cx="305502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6AF183-98C0-5D4D-B185-D2DBACFF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Prediction sans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82921" y="1608144"/>
            <a:ext cx="4983163" cy="1304925"/>
          </a:xfrm>
        </p:spPr>
        <p:txBody>
          <a:bodyPr anchor="t">
            <a:noAutofit/>
          </a:bodyPr>
          <a:lstStyle/>
          <a:p>
            <a:pPr marL="0" lvl="1" indent="0">
              <a:buNone/>
            </a:pPr>
            <a:r>
              <a:rPr lang="en-US" sz="2600" dirty="0">
                <a:solidFill>
                  <a:schemeClr val="accent1"/>
                </a:solidFill>
                <a:latin typeface="+mj-lt"/>
              </a:rPr>
              <a:t>Thales &amp; co “data mined” celestial observations to find cycles in lunar and solar eclipses</a:t>
            </a:r>
            <a:r>
              <a:rPr lang="mr-IN" sz="2600" dirty="0">
                <a:solidFill>
                  <a:schemeClr val="accent1"/>
                </a:solidFill>
                <a:latin typeface="+mj-lt"/>
              </a:rPr>
              <a:t>…</a:t>
            </a:r>
            <a:endParaRPr lang="en-US" sz="2600" dirty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436894" y="1608144"/>
            <a:ext cx="5145506" cy="1304925"/>
          </a:xfrm>
        </p:spPr>
        <p:txBody>
          <a:bodyPr anchor="t">
            <a:normAutofit/>
          </a:bodyPr>
          <a:lstStyle/>
          <a:p>
            <a:pPr marL="0" lvl="1" indent="0">
              <a:buNone/>
            </a:pPr>
            <a:r>
              <a:rPr lang="mr-IN" sz="2600" dirty="0">
                <a:solidFill>
                  <a:schemeClr val="accent1"/>
                </a:solidFill>
                <a:latin typeface="+mj-lt"/>
              </a:rPr>
              <a:t>…</a:t>
            </a:r>
            <a:r>
              <a:rPr lang="en-US" sz="2600" dirty="0">
                <a:solidFill>
                  <a:schemeClr val="accent1"/>
                </a:solidFill>
                <a:latin typeface="+mj-lt"/>
              </a:rPr>
              <a:t>they had no clue about the positions of the earth, the moon and the sun!</a:t>
            </a:r>
            <a:endParaRPr lang="en-US" sz="2600" dirty="0">
              <a:latin typeface="+mj-lt"/>
            </a:endParaRPr>
          </a:p>
          <a:p>
            <a:endParaRPr lang="en-US" sz="2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Spurious patterns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charset="0"/>
                      </a:rPr>
                      <m:t>→ </m:t>
                    </m:r>
                  </m:oMath>
                </a14:m>
                <a:r>
                  <a:rPr lang="en-US" sz="3200" dirty="0">
                    <a:latin typeface="+mj-lt"/>
                  </a:rPr>
                  <a:t>A recipe for pathological failures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417" y="5485945"/>
                <a:ext cx="9013166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880" t="-12500" r="-812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66083" y="1998996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but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3209" y="3639286"/>
            <a:ext cx="11199190" cy="1569660"/>
            <a:chOff x="383209" y="3639286"/>
            <a:chExt cx="11199190" cy="1569660"/>
          </a:xfrm>
        </p:grpSpPr>
        <p:sp>
          <p:nvSpPr>
            <p:cNvPr id="7" name="TextBox 6"/>
            <p:cNvSpPr txBox="1"/>
            <p:nvPr/>
          </p:nvSpPr>
          <p:spPr>
            <a:xfrm>
              <a:off x="383209" y="3639286"/>
              <a:ext cx="51152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Finding patterns in data can lead to seemingly accurate predictions</a:t>
              </a:r>
              <a:r>
                <a:rPr lang="mr-IN" sz="3200" dirty="0">
                  <a:latin typeface="+mj-lt"/>
                </a:rPr>
                <a:t>…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36894" y="3639286"/>
              <a:ext cx="51455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3200" dirty="0">
                  <a:latin typeface="+mj-lt"/>
                </a:rPr>
                <a:t>…</a:t>
              </a:r>
              <a:r>
                <a:rPr lang="en-US" sz="3200" dirty="0">
                  <a:latin typeface="+mj-lt"/>
                </a:rPr>
                <a:t>accuracy in prediction does not signal understanding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66084" y="3916285"/>
              <a:ext cx="6751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+mj-lt"/>
                </a:rPr>
                <a:t>but</a:t>
              </a: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9DC09D-AD6F-C24D-B9E9-9FD284DA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B2C496C-FD70-A64B-998C-EE40AD40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But aren’t neural networks fantastic?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722A4B3-10DA-7141-A170-59E1F97B6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Fourteen of the top fifteen models on the GLUE benchmark suite for text understanding outperform the human baseline!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21CCB-75FD-604E-A1A8-F239F7BF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691D90-318E-C149-9D99-2D9A5AD0FACC}"/>
              </a:ext>
            </a:extLst>
          </p:cNvPr>
          <p:cNvSpPr txBox="1"/>
          <p:nvPr/>
        </p:nvSpPr>
        <p:spPr>
          <a:xfrm>
            <a:off x="0" y="6488668"/>
            <a:ext cx="32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Screenshot from March 24, 2021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92F9E9-4AF7-0941-A07B-88979247ABCD}"/>
              </a:ext>
            </a:extLst>
          </p:cNvPr>
          <p:cNvGrpSpPr/>
          <p:nvPr/>
        </p:nvGrpSpPr>
        <p:grpSpPr>
          <a:xfrm>
            <a:off x="5105399" y="589358"/>
            <a:ext cx="6477000" cy="5766993"/>
            <a:chOff x="6553200" y="925908"/>
            <a:chExt cx="6477000" cy="57669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561A65-EFAF-E344-9E44-249541F96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925908"/>
              <a:ext cx="6477000" cy="576699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8445A1-C4C1-6A46-BC4F-916670AB95D2}"/>
                </a:ext>
              </a:extLst>
            </p:cNvPr>
            <p:cNvSpPr/>
            <p:nvPr/>
          </p:nvSpPr>
          <p:spPr>
            <a:xfrm>
              <a:off x="6643687" y="6291263"/>
              <a:ext cx="6296025" cy="316983"/>
            </a:xfrm>
            <a:prstGeom prst="rect">
              <a:avLst/>
            </a:prstGeom>
            <a:solidFill>
              <a:schemeClr val="accent2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DCCCF73-C007-A746-894B-25870AE19A92}"/>
              </a:ext>
            </a:extLst>
          </p:cNvPr>
          <p:cNvSpPr txBox="1"/>
          <p:nvPr/>
        </p:nvSpPr>
        <p:spPr>
          <a:xfrm>
            <a:off x="1343025" y="4143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D32FDA-5251-1941-AC25-ED3F1DECB2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068" y="1971118"/>
            <a:ext cx="2578100" cy="1117600"/>
          </a:xfrm>
          <a:prstGeom prst="rect">
            <a:avLst/>
          </a:prstGeom>
        </p:spPr>
      </p:pic>
      <p:sp>
        <p:nvSpPr>
          <p:cNvPr id="24" name="Striped Right Arrow 23">
            <a:extLst>
              <a:ext uri="{FF2B5EF4-FFF2-40B4-BE49-F238E27FC236}">
                <a16:creationId xmlns:a16="http://schemas.microsoft.com/office/drawing/2014/main" id="{3B901574-8D0F-DB45-90D0-626C1C4CA2B7}"/>
              </a:ext>
            </a:extLst>
          </p:cNvPr>
          <p:cNvSpPr/>
          <p:nvPr/>
        </p:nvSpPr>
        <p:spPr>
          <a:xfrm>
            <a:off x="4270511" y="5870888"/>
            <a:ext cx="850106" cy="484632"/>
          </a:xfrm>
          <a:prstGeom prst="stripedRightArrow">
            <a:avLst>
              <a:gd name="adj1" fmla="val 42138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in understanding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C79A3-7DBD-6C43-A617-131C8160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2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Visual question answering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801" y="1348268"/>
            <a:ext cx="3503246" cy="3187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8821" y="2192818"/>
            <a:ext cx="245777" cy="685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28" name="Group 27"/>
          <p:cNvGrpSpPr/>
          <p:nvPr/>
        </p:nvGrpSpPr>
        <p:grpSpPr>
          <a:xfrm>
            <a:off x="1918820" y="1982238"/>
            <a:ext cx="1519534" cy="1573832"/>
            <a:chOff x="394820" y="1982238"/>
            <a:chExt cx="1519534" cy="157383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641174" y="1982238"/>
              <a:ext cx="1273180" cy="211086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0597" y="2878618"/>
              <a:ext cx="1273757" cy="67745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4820" y="2894525"/>
              <a:ext cx="955504" cy="66154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94820" y="1982238"/>
              <a:ext cx="955504" cy="21058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24" y="1982238"/>
            <a:ext cx="564030" cy="157383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38" name="Group 37"/>
          <p:cNvGrpSpPr/>
          <p:nvPr/>
        </p:nvGrpSpPr>
        <p:grpSpPr>
          <a:xfrm>
            <a:off x="5319139" y="1376237"/>
            <a:ext cx="5069460" cy="3187960"/>
            <a:chOff x="3795139" y="1376237"/>
            <a:chExt cx="5069460" cy="31879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1376237"/>
              <a:ext cx="5069460" cy="318796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61269" y="1637921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Where is </a:t>
              </a:r>
              <a:r>
                <a:rPr lang="en-US"/>
                <a:t>the penguin?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0" y="6519446"/>
            <a:ext cx="10873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From https://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visualqa.org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uses Pythia v0. 1: the winning entry to the VQA challenge 2018 [Jiang, Y et al 2018].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319140" y="4638379"/>
            <a:ext cx="5277853" cy="1501157"/>
            <a:chOff x="3795139" y="4536228"/>
            <a:chExt cx="5277853" cy="150115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5139" y="4536228"/>
              <a:ext cx="5277853" cy="150115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61269" y="4710439"/>
              <a:ext cx="4937199" cy="369332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Is there a penguin in the image?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44297" y="4746808"/>
            <a:ext cx="3466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+mj-lt"/>
              </a:rPr>
              <a:t>But can they really ‘read’ images?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59C7BE-49CB-F84F-A423-590988B6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C9C9-573F-BB45-95E6-212D7AB9C9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4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theme/theme1.xml><?xml version="1.0" encoding="utf-8"?>
<a:theme xmlns:a="http://schemas.openxmlformats.org/drawingml/2006/main" name="myslides">
  <a:themeElements>
    <a:clrScheme name="Custom 2">
      <a:dk1>
        <a:srgbClr val="333333"/>
      </a:dk1>
      <a:lt1>
        <a:srgbClr val="FAFAFA"/>
      </a:lt1>
      <a:dk2>
        <a:srgbClr val="1F497D"/>
      </a:dk2>
      <a:lt2>
        <a:srgbClr val="EEECE1"/>
      </a:lt2>
      <a:accent1>
        <a:srgbClr val="3366CC"/>
      </a:accent1>
      <a:accent2>
        <a:srgbClr val="CC3333"/>
      </a:accent2>
      <a:accent3>
        <a:srgbClr val="99CC99"/>
      </a:accent3>
      <a:accent4>
        <a:srgbClr val="8064A2"/>
      </a:accent4>
      <a:accent5>
        <a:srgbClr val="4BACC6"/>
      </a:accent5>
      <a:accent6>
        <a:srgbClr val="FF7C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myslides</Template>
  <TotalTime>5303</TotalTime>
  <Words>2665</Words>
  <Application>Microsoft Macintosh PowerPoint</Application>
  <PresentationFormat>Widescreen</PresentationFormat>
  <Paragraphs>490</Paragraphs>
  <Slides>43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Courier</vt:lpstr>
      <vt:lpstr>myslides</vt:lpstr>
      <vt:lpstr>Where Neural Networks Fail:  The Case for a Little Help from Knowledge</vt:lpstr>
      <vt:lpstr>Does successful prediction imply understanding?</vt:lpstr>
      <vt:lpstr>PowerPoint Presentation</vt:lpstr>
      <vt:lpstr>Thales of Miletus</vt:lpstr>
      <vt:lpstr>PowerPoint Presentation</vt:lpstr>
      <vt:lpstr>Prediction sans understanding</vt:lpstr>
      <vt:lpstr>But aren’t neural networks fantastic?</vt:lpstr>
      <vt:lpstr>Failures in understanding</vt:lpstr>
      <vt:lpstr>Example 1: Visual question answering</vt:lpstr>
      <vt:lpstr>Can neural networks ‘read’ images?</vt:lpstr>
      <vt:lpstr>Example 2: Natural language inference</vt:lpstr>
      <vt:lpstr>Can neural networks understand text?</vt:lpstr>
      <vt:lpstr>Example 3: Biased inferences about gender</vt:lpstr>
      <vt:lpstr>Failures in understanding</vt:lpstr>
      <vt:lpstr>Are we modeling problems in their full richness?</vt:lpstr>
      <vt:lpstr>Learning from examples</vt:lpstr>
      <vt:lpstr>Knowledge can augment data</vt:lpstr>
      <vt:lpstr>Where can knowledge be involved?</vt:lpstr>
      <vt:lpstr>Neural network land vs. Logic land</vt:lpstr>
      <vt:lpstr>Three challenges facing logic in neural network land</vt:lpstr>
      <vt:lpstr>Predicates in neural networks</vt:lpstr>
      <vt:lpstr>Predicates in neural networks</vt:lpstr>
      <vt:lpstr>Predicates in neural networks</vt:lpstr>
      <vt:lpstr>Named neurons</vt:lpstr>
      <vt:lpstr>Three challenges facing logic in neural network land</vt:lpstr>
      <vt:lpstr>Relaxing Boolean operators</vt:lpstr>
      <vt:lpstr>Example: Relaxing conjunctions</vt:lpstr>
      <vt:lpstr>Three challenges facing logic in neural network land</vt:lpstr>
      <vt:lpstr>What logic can do for neural networks?</vt:lpstr>
      <vt:lpstr>What logic can do for neural networks?</vt:lpstr>
      <vt:lpstr>Augmenting models: An example</vt:lpstr>
      <vt:lpstr>What logic can do for neural networks?</vt:lpstr>
      <vt:lpstr>Unifying data &amp; knowledge</vt:lpstr>
      <vt:lpstr>Encouraging consistency of models</vt:lpstr>
      <vt:lpstr>Do rules help neural networks?</vt:lpstr>
      <vt:lpstr>Natural Language Inference</vt:lpstr>
      <vt:lpstr>Results: Natural Language Inference</vt:lpstr>
      <vt:lpstr>Inconsistency of NLI</vt:lpstr>
      <vt:lpstr>Results: Inconsistency of NLI</vt:lpstr>
      <vt:lpstr>Experiments: Semantic Role Labeling</vt:lpstr>
      <vt:lpstr>Results overview: Semantic Role Labeling</vt:lpstr>
      <vt:lpstr>Knowledge and deep learning</vt:lpstr>
      <vt:lpstr>Final words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Vivek Srikumar</dc:creator>
  <cp:lastModifiedBy>Vivek Srikumar</cp:lastModifiedBy>
  <cp:revision>437</cp:revision>
  <dcterms:created xsi:type="dcterms:W3CDTF">2020-07-21T00:14:35Z</dcterms:created>
  <dcterms:modified xsi:type="dcterms:W3CDTF">2022-08-08T04:25:35Z</dcterms:modified>
</cp:coreProperties>
</file>