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60" r:id="rId1"/>
  </p:sldMasterIdLst>
  <p:notesMasterIdLst>
    <p:notesMasterId r:id="rId69"/>
  </p:notesMasterIdLst>
  <p:sldIdLst>
    <p:sldId id="256" r:id="rId2"/>
    <p:sldId id="298" r:id="rId3"/>
    <p:sldId id="257" r:id="rId4"/>
    <p:sldId id="258" r:id="rId5"/>
    <p:sldId id="260" r:id="rId6"/>
    <p:sldId id="348" r:id="rId7"/>
    <p:sldId id="415" r:id="rId8"/>
    <p:sldId id="401" r:id="rId9"/>
    <p:sldId id="299" r:id="rId10"/>
    <p:sldId id="300" r:id="rId11"/>
    <p:sldId id="301" r:id="rId12"/>
    <p:sldId id="302" r:id="rId13"/>
    <p:sldId id="349" r:id="rId14"/>
    <p:sldId id="350" r:id="rId15"/>
    <p:sldId id="352" r:id="rId16"/>
    <p:sldId id="410" r:id="rId17"/>
    <p:sldId id="411" r:id="rId18"/>
    <p:sldId id="412" r:id="rId19"/>
    <p:sldId id="413" r:id="rId20"/>
    <p:sldId id="414" r:id="rId21"/>
    <p:sldId id="402" r:id="rId22"/>
    <p:sldId id="403" r:id="rId23"/>
    <p:sldId id="304" r:id="rId24"/>
    <p:sldId id="305" r:id="rId25"/>
    <p:sldId id="308" r:id="rId26"/>
    <p:sldId id="307" r:id="rId27"/>
    <p:sldId id="309" r:id="rId28"/>
    <p:sldId id="310" r:id="rId29"/>
    <p:sldId id="311" r:id="rId30"/>
    <p:sldId id="312" r:id="rId31"/>
    <p:sldId id="313" r:id="rId32"/>
    <p:sldId id="314" r:id="rId33"/>
    <p:sldId id="405" r:id="rId34"/>
    <p:sldId id="406" r:id="rId35"/>
    <p:sldId id="316" r:id="rId36"/>
    <p:sldId id="317" r:id="rId37"/>
    <p:sldId id="318" r:id="rId38"/>
    <p:sldId id="319" r:id="rId39"/>
    <p:sldId id="321" r:id="rId40"/>
    <p:sldId id="322" r:id="rId41"/>
    <p:sldId id="323" r:id="rId42"/>
    <p:sldId id="324" r:id="rId43"/>
    <p:sldId id="325" r:id="rId44"/>
    <p:sldId id="326" r:id="rId45"/>
    <p:sldId id="327" r:id="rId46"/>
    <p:sldId id="329" r:id="rId47"/>
    <p:sldId id="408" r:id="rId48"/>
    <p:sldId id="409" r:id="rId49"/>
    <p:sldId id="355" r:id="rId50"/>
    <p:sldId id="404" r:id="rId51"/>
    <p:sldId id="400" r:id="rId52"/>
    <p:sldId id="369" r:id="rId53"/>
    <p:sldId id="372" r:id="rId54"/>
    <p:sldId id="376" r:id="rId55"/>
    <p:sldId id="377" r:id="rId56"/>
    <p:sldId id="373" r:id="rId57"/>
    <p:sldId id="378" r:id="rId58"/>
    <p:sldId id="375" r:id="rId59"/>
    <p:sldId id="356" r:id="rId60"/>
    <p:sldId id="362" r:id="rId61"/>
    <p:sldId id="360" r:id="rId62"/>
    <p:sldId id="358" r:id="rId63"/>
    <p:sldId id="359" r:id="rId64"/>
    <p:sldId id="363" r:id="rId65"/>
    <p:sldId id="272" r:id="rId66"/>
    <p:sldId id="276" r:id="rId67"/>
    <p:sldId id="282" r:id="rId6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369EEA6-5E59-5446-8B05-CF82490B3607}">
          <p14:sldIdLst>
            <p14:sldId id="256"/>
          </p14:sldIdLst>
        </p14:section>
        <p14:section name="thales" id="{CF88A32A-C443-7A41-A813-0A8BE3E6F4D1}">
          <p14:sldIdLst>
            <p14:sldId id="298"/>
            <p14:sldId id="257"/>
            <p14:sldId id="258"/>
            <p14:sldId id="260"/>
            <p14:sldId id="348"/>
          </p14:sldIdLst>
        </p14:section>
        <p14:section name="failed understanding" id="{FC9A1BCE-395E-D148-8BE0-285E8DE0FECC}">
          <p14:sldIdLst>
            <p14:sldId id="415"/>
            <p14:sldId id="401"/>
            <p14:sldId id="299"/>
            <p14:sldId id="300"/>
            <p14:sldId id="301"/>
            <p14:sldId id="302"/>
            <p14:sldId id="349"/>
            <p14:sldId id="350"/>
            <p14:sldId id="352"/>
            <p14:sldId id="410"/>
            <p14:sldId id="411"/>
            <p14:sldId id="412"/>
            <p14:sldId id="413"/>
            <p14:sldId id="414"/>
            <p14:sldId id="402"/>
          </p14:sldIdLst>
        </p14:section>
        <p14:section name="learning from knowledge" id="{1151C78C-A779-684B-BF37-F05E6092A057}">
          <p14:sldIdLst>
            <p14:sldId id="403"/>
            <p14:sldId id="304"/>
            <p14:sldId id="305"/>
            <p14:sldId id="308"/>
            <p14:sldId id="307"/>
            <p14:sldId id="309"/>
            <p14:sldId id="310"/>
            <p14:sldId id="311"/>
            <p14:sldId id="312"/>
            <p14:sldId id="313"/>
            <p14:sldId id="314"/>
            <p14:sldId id="405"/>
            <p14:sldId id="406"/>
            <p14:sldId id="316"/>
            <p14:sldId id="317"/>
            <p14:sldId id="318"/>
            <p14:sldId id="319"/>
            <p14:sldId id="321"/>
            <p14:sldId id="322"/>
            <p14:sldId id="323"/>
            <p14:sldId id="324"/>
            <p14:sldId id="325"/>
            <p14:sldId id="326"/>
            <p14:sldId id="327"/>
            <p14:sldId id="329"/>
            <p14:sldId id="408"/>
            <p14:sldId id="409"/>
            <p14:sldId id="355"/>
          </p14:sldIdLst>
        </p14:section>
        <p14:section name="final" id="{41456340-5C58-9F49-9D25-0AC5B95B7C36}">
          <p14:sldIdLst>
            <p14:sldId id="404"/>
            <p14:sldId id="400"/>
          </p14:sldIdLst>
        </p14:section>
        <p14:section name="small-data-problem" id="{D4901DA5-2BC0-C14E-9B52-663776F90398}">
          <p14:sldIdLst>
            <p14:sldId id="369"/>
            <p14:sldId id="372"/>
            <p14:sldId id="376"/>
            <p14:sldId id="377"/>
            <p14:sldId id="373"/>
            <p14:sldId id="378"/>
            <p14:sldId id="375"/>
          </p14:sldIdLst>
        </p14:section>
        <p14:section name="infotabs" id="{D921434A-82E0-CE40-B42F-4A0C9E77E0B5}">
          <p14:sldIdLst>
            <p14:sldId id="356"/>
            <p14:sldId id="362"/>
            <p14:sldId id="360"/>
            <p14:sldId id="358"/>
            <p14:sldId id="359"/>
            <p14:sldId id="363"/>
            <p14:sldId id="272"/>
            <p14:sldId id="276"/>
            <p14:sldId id="28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ABFAD"/>
    <a:srgbClr val="634533"/>
    <a:srgbClr val="CBB8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85"/>
    <p:restoredTop sz="94714"/>
  </p:normalViewPr>
  <p:slideViewPr>
    <p:cSldViewPr snapToGrid="0" snapToObjects="1">
      <p:cViewPr varScale="1">
        <p:scale>
          <a:sx n="147" d="100"/>
          <a:sy n="147" d="100"/>
        </p:scale>
        <p:origin x="124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Decomposable Attention Model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0%</c:formatCode>
                <c:ptCount val="5"/>
                <c:pt idx="0">
                  <c:v>0.01</c:v>
                </c:pt>
                <c:pt idx="1">
                  <c:v>0.02</c:v>
                </c:pt>
                <c:pt idx="2">
                  <c:v>0.05</c:v>
                </c:pt>
                <c:pt idx="3">
                  <c:v>0.1</c:v>
                </c:pt>
                <c:pt idx="4">
                  <c:v>1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61.2</c:v>
                </c:pt>
                <c:pt idx="1">
                  <c:v>66.5</c:v>
                </c:pt>
                <c:pt idx="2">
                  <c:v>73.400000000000006</c:v>
                </c:pt>
                <c:pt idx="3">
                  <c:v>78.900000000000006</c:v>
                </c:pt>
                <c:pt idx="4">
                  <c:v>87.1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F3B-D546-8609-13E6605678F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With constraints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0%</c:formatCode>
                <c:ptCount val="5"/>
                <c:pt idx="0">
                  <c:v>0.01</c:v>
                </c:pt>
                <c:pt idx="1">
                  <c:v>0.02</c:v>
                </c:pt>
                <c:pt idx="2">
                  <c:v>0.05</c:v>
                </c:pt>
                <c:pt idx="3">
                  <c:v>0.1</c:v>
                </c:pt>
                <c:pt idx="4">
                  <c:v>1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  <c:pt idx="0">
                  <c:v>64.2</c:v>
                </c:pt>
                <c:pt idx="1">
                  <c:v>70.2</c:v>
                </c:pt>
                <c:pt idx="2">
                  <c:v>76.400000000000006</c:v>
                </c:pt>
                <c:pt idx="3">
                  <c:v>80.3</c:v>
                </c:pt>
                <c:pt idx="4">
                  <c:v>86.9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F3B-D546-8609-13E6605678F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27"/>
        <c:overlap val="-51"/>
        <c:axId val="220070912"/>
        <c:axId val="254024656"/>
      </c:barChart>
      <c:catAx>
        <c:axId val="22007091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dirty="0">
                    <a:solidFill>
                      <a:schemeClr val="tx1"/>
                    </a:solidFill>
                  </a:rPr>
                  <a:t>Percentage of training set used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4024656"/>
        <c:crosses val="autoZero"/>
        <c:auto val="1"/>
        <c:lblAlgn val="ctr"/>
        <c:lblOffset val="100"/>
        <c:noMultiLvlLbl val="0"/>
      </c:catAx>
      <c:valAx>
        <c:axId val="254024656"/>
        <c:scaling>
          <c:orientation val="minMax"/>
          <c:max val="90"/>
          <c:min val="5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2200709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000" b="0" dirty="0">
                <a:solidFill>
                  <a:schemeClr val="tx1"/>
                </a:solidFill>
              </a:rPr>
              <a:t>Symmetry inconsistency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BERT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0%</c:formatCode>
                <c:ptCount val="4"/>
                <c:pt idx="0">
                  <c:v>0.01</c:v>
                </c:pt>
                <c:pt idx="1">
                  <c:v>0.05</c:v>
                </c:pt>
                <c:pt idx="2">
                  <c:v>0.1</c:v>
                </c:pt>
                <c:pt idx="3">
                  <c:v>1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71.7</c:v>
                </c:pt>
                <c:pt idx="1">
                  <c:v>62.4</c:v>
                </c:pt>
                <c:pt idx="2">
                  <c:v>64.3</c:v>
                </c:pt>
                <c:pt idx="3">
                  <c:v>59.6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020-EC40-87AF-3808C3CBE50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With regularizer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0%</c:formatCode>
                <c:ptCount val="4"/>
                <c:pt idx="0">
                  <c:v>0.01</c:v>
                </c:pt>
                <c:pt idx="1">
                  <c:v>0.05</c:v>
                </c:pt>
                <c:pt idx="2">
                  <c:v>0.1</c:v>
                </c:pt>
                <c:pt idx="3">
                  <c:v>1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38.200000000000003</c:v>
                </c:pt>
                <c:pt idx="1">
                  <c:v>32.5</c:v>
                </c:pt>
                <c:pt idx="2">
                  <c:v>31.2</c:v>
                </c:pt>
                <c:pt idx="3">
                  <c:v>26.8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020-EC40-87AF-3808C3CBE508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23600992"/>
        <c:axId val="223603312"/>
      </c:lineChart>
      <c:catAx>
        <c:axId val="223600992"/>
        <c:scaling>
          <c:orientation val="minMax"/>
        </c:scaling>
        <c:delete val="0"/>
        <c:axPos val="b"/>
        <c:numFmt formatCode="0%" sourceLinked="1"/>
        <c:majorTickMark val="none"/>
        <c:minorTickMark val="none"/>
        <c:tickLblPos val="nextTo"/>
        <c:spPr>
          <a:noFill/>
          <a:ln w="25400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3603312"/>
        <c:crosses val="autoZero"/>
        <c:auto val="1"/>
        <c:lblAlgn val="ctr"/>
        <c:lblOffset val="100"/>
        <c:noMultiLvlLbl val="0"/>
      </c:catAx>
      <c:valAx>
        <c:axId val="2236033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36009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1"/>
                </a:solidFill>
              </a:rPr>
              <a:t>Transitivity Inconsistency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BERT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0%</c:formatCode>
                <c:ptCount val="4"/>
                <c:pt idx="0">
                  <c:v>0.01</c:v>
                </c:pt>
                <c:pt idx="1">
                  <c:v>0.05</c:v>
                </c:pt>
                <c:pt idx="2">
                  <c:v>0.2</c:v>
                </c:pt>
                <c:pt idx="3">
                  <c:v>1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13.4</c:v>
                </c:pt>
                <c:pt idx="1">
                  <c:v>14.8</c:v>
                </c:pt>
                <c:pt idx="2">
                  <c:v>14.4</c:v>
                </c:pt>
                <c:pt idx="3">
                  <c:v>14.8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AFB-FA40-805C-D4E5D94B09C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With regularizer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0%</c:formatCode>
                <c:ptCount val="4"/>
                <c:pt idx="0">
                  <c:v>0.01</c:v>
                </c:pt>
                <c:pt idx="1">
                  <c:v>0.05</c:v>
                </c:pt>
                <c:pt idx="2">
                  <c:v>0.2</c:v>
                </c:pt>
                <c:pt idx="3">
                  <c:v>1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10.4</c:v>
                </c:pt>
                <c:pt idx="1">
                  <c:v>7.9</c:v>
                </c:pt>
                <c:pt idx="2">
                  <c:v>5.7</c:v>
                </c:pt>
                <c:pt idx="3">
                  <c:v>4.2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AFB-FA40-805C-D4E5D94B09C1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54116928"/>
        <c:axId val="254119680"/>
      </c:lineChart>
      <c:catAx>
        <c:axId val="254116928"/>
        <c:scaling>
          <c:orientation val="minMax"/>
        </c:scaling>
        <c:delete val="0"/>
        <c:axPos val="b"/>
        <c:numFmt formatCode="0%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4119680"/>
        <c:crosses val="autoZero"/>
        <c:auto val="1"/>
        <c:lblAlgn val="ctr"/>
        <c:lblOffset val="100"/>
        <c:noMultiLvlLbl val="0"/>
      </c:catAx>
      <c:valAx>
        <c:axId val="2541196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41169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060C2D-E457-E74F-8A6A-6484B4C8186A}" type="datetimeFigureOut">
              <a:rPr lang="en-US" smtClean="0"/>
              <a:t>4/19/21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937E7A-710A-054A-9A21-11CFB0D8A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147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937E7A-710A-054A-9A21-11CFB0D8A1A7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081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3E0D4-8877-F840-A5E4-540C0C1E031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7185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937E7A-710A-054A-9A21-11CFB0D8A1A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1039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5df52f59ac_2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5df52f59ac_2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940228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5ddaa3cca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5ddaa3cca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741478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3E0D4-8877-F840-A5E4-540C0C1E031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1392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3E0D4-8877-F840-A5E4-540C0C1E031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1957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5ddaa3cca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5ddaa3cca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87809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3E0D4-8877-F840-A5E4-540C0C1E031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0736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5df52f59ac_5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5df52f59ac_5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dirty="0"/>
          </a:p>
        </p:txBody>
      </p:sp>
    </p:spTree>
    <p:extLst>
      <p:ext uri="{BB962C8B-B14F-4D97-AF65-F5344CB8AC3E}">
        <p14:creationId xmlns:p14="http://schemas.microsoft.com/office/powerpoint/2010/main" val="31596193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937E7A-710A-054A-9A21-11CFB0D8A1A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0328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937E7A-710A-054A-9A21-11CFB0D8A1A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4212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937E7A-710A-054A-9A21-11CFB0D8A1A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5312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5df72f1f5b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5df72f1f5b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64264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5deac2f7b2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5deac2f7b2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136205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937E7A-710A-054A-9A21-11CFB0D8A1A7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6988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937E7A-710A-054A-9A21-11CFB0D8A1A7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4128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7bf5727204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7bf5727204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49756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937E7A-710A-054A-9A21-11CFB0D8A1A7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2603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7bf0a858ba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7bf0a858ba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962605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89d4e3c27e_1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89d4e3c27e_1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561486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7bf572720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7bf572720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06560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937E7A-710A-054A-9A21-11CFB0D8A1A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4700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937E7A-710A-054A-9A21-11CFB0D8A1A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2907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937E7A-710A-054A-9A21-11CFB0D8A1A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4976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7bf0a858ba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7bf0a858ba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58930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5ddaa3cca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5ddaa3cca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554611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5df52f59ac_2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5df52f59ac_2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695466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5ddaa3cca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5ddaa3cca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643002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t-li/utahnlp_logo/blob/master/utahnlp.png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 algn="ctr">
              <a:defRPr b="0" i="0">
                <a:latin typeface="+mj-lt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0922" y="4883786"/>
            <a:ext cx="2990155" cy="755014"/>
          </a:xfrm>
          <a:prstGeom prst="rect">
            <a:avLst/>
          </a:prstGeom>
        </p:spPr>
      </p:pic>
      <p:pic>
        <p:nvPicPr>
          <p:cNvPr id="1026" name="Picture 2" descr="nlp_and_mountains">
            <a:hlinkClick r:id="rId3"/>
          </p:cNvPr>
          <p:cNvPicPr>
            <a:picLocks noChangeAspect="1" noChangeArrowheads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010909"/>
            <a:ext cx="2018303" cy="847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9957-BEEB-4648-9678-51E70208D4D8}" type="datetime1">
              <a:rPr lang="en-US" smtClean="0"/>
              <a:t>4/19/21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64AE2-B43C-7B40-ADAF-FD13D752336A}" type="datetime1">
              <a:rPr lang="en-US" smtClean="0"/>
              <a:t>4/19/21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469E1-BD42-424A-8DDC-E82E715EEE33}" type="datetime1">
              <a:rPr lang="en-US" smtClean="0"/>
              <a:t>4/19/21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9514B-5560-0448-9328-5CE87FE42AB6}" type="datetime1">
              <a:rPr lang="en-US" smtClean="0"/>
              <a:t>4/19/21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0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0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0C8F9-2878-EC42-912B-E83AB64169EB}" type="datetime1">
              <a:rPr lang="en-US" smtClean="0"/>
              <a:t>4/19/21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DAAEA-2846-4B41-A284-994A3418B8B9}" type="datetime1">
              <a:rPr lang="en-US" smtClean="0"/>
              <a:t>4/19/21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8B1E2-749F-D246-B24B-04F982BA8B8A}" type="datetime1">
              <a:rPr lang="en-US" smtClean="0"/>
              <a:t>4/19/21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E4CD2-3223-F143-B783-A1B7E69DEA48}" type="datetime1">
              <a:rPr lang="en-US" smtClean="0"/>
              <a:t>4/19/21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2033C-3F16-004E-9209-D81015CEEF84}" type="datetime1">
              <a:rPr lang="en-US" smtClean="0"/>
              <a:t>4/19/21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954FF5-1F56-1447-8104-51A3575368BD}" type="datetime1">
              <a:rPr lang="en-US" smtClean="0"/>
              <a:t>4/19/21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BBC9C9-573F-BB45-95E6-212D7AB9C9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291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j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5" Type="http://schemas.openxmlformats.org/officeDocument/2006/relationships/image" Target="../media/image13.jpe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://nlp.cs.utah.edu/test/people/tli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6.gif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gif"/><Relationship Id="rId5" Type="http://schemas.openxmlformats.org/officeDocument/2006/relationships/image" Target="../media/image18.gif"/><Relationship Id="rId10" Type="http://schemas.openxmlformats.org/officeDocument/2006/relationships/image" Target="../media/image24.png"/><Relationship Id="rId4" Type="http://schemas.openxmlformats.org/officeDocument/2006/relationships/image" Target="../media/image17.gif"/><Relationship Id="rId9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18" Type="http://schemas.openxmlformats.org/officeDocument/2006/relationships/image" Target="../media/image29.png"/><Relationship Id="rId3" Type="http://schemas.openxmlformats.org/officeDocument/2006/relationships/image" Target="../media/image25.png"/><Relationship Id="rId12" Type="http://schemas.openxmlformats.org/officeDocument/2006/relationships/image" Target="NULL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11" Type="http://schemas.openxmlformats.org/officeDocument/2006/relationships/image" Target="NULL"/><Relationship Id="rId5" Type="http://schemas.openxmlformats.org/officeDocument/2006/relationships/image" Target="../media/image18.png"/><Relationship Id="rId15" Type="http://schemas.openxmlformats.org/officeDocument/2006/relationships/image" Target="../media/image26.png"/><Relationship Id="rId10" Type="http://schemas.openxmlformats.org/officeDocument/2006/relationships/image" Target="NULL"/><Relationship Id="rId19" Type="http://schemas.openxmlformats.org/officeDocument/2006/relationships/image" Target="../media/image30.png"/><Relationship Id="rId9" Type="http://schemas.openxmlformats.org/officeDocument/2006/relationships/image" Target="NULL"/><Relationship Id="rId14" Type="http://schemas.openxmlformats.org/officeDocument/2006/relationships/image" Target="NUL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s://upload.wikimedia.org/wikipedia/commons/5/5a/Nova-totius-terrarum-orbis-geographica-ac-hydrographica-tabula.jpg" TargetMode="Externa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jpeg"/><Relationship Id="rId4" Type="http://schemas.microsoft.com/office/2007/relationships/hdphoto" Target="../media/hdphoto4.wdp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4900" dirty="0"/>
              <a:t>Where Neural Networks Fail: </a:t>
            </a:r>
            <a:br>
              <a:rPr lang="en-US" sz="4900" dirty="0"/>
            </a:br>
            <a:r>
              <a:rPr lang="en-US" sz="4900" dirty="0"/>
              <a:t>The Case for a Little Help from Knowledge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Vivek Srikumar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10CC85-DE82-2A4A-897E-FDF5696203CE}"/>
              </a:ext>
            </a:extLst>
          </p:cNvPr>
          <p:cNvSpPr txBox="1"/>
          <p:nvPr/>
        </p:nvSpPr>
        <p:spPr>
          <a:xfrm>
            <a:off x="2098766" y="6488668"/>
            <a:ext cx="10181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Joint work with Tao Li, Vivek Gupta, </a:t>
            </a:r>
            <a:r>
              <a:rPr lang="en-US" dirty="0" err="1"/>
              <a:t>Maitrey</a:t>
            </a:r>
            <a:r>
              <a:rPr lang="en-US" dirty="0"/>
              <a:t> Mehta, </a:t>
            </a:r>
            <a:r>
              <a:rPr lang="en-US" dirty="0" err="1"/>
              <a:t>Pegah</a:t>
            </a:r>
            <a:r>
              <a:rPr lang="en-US" dirty="0"/>
              <a:t> </a:t>
            </a:r>
            <a:r>
              <a:rPr lang="en-US" dirty="0" err="1"/>
              <a:t>Nokhiz</a:t>
            </a:r>
            <a:r>
              <a:rPr lang="en-US" dirty="0"/>
              <a:t>, </a:t>
            </a:r>
            <a:r>
              <a:rPr lang="en-US" dirty="0" err="1"/>
              <a:t>Sunipa</a:t>
            </a:r>
            <a:r>
              <a:rPr lang="en-US" dirty="0"/>
              <a:t> Dev, Martha Palmer, Jeff Phillips</a:t>
            </a:r>
          </a:p>
        </p:txBody>
      </p:sp>
    </p:spTree>
    <p:extLst>
      <p:ext uri="{BB962C8B-B14F-4D97-AF65-F5344CB8AC3E}">
        <p14:creationId xmlns:p14="http://schemas.microsoft.com/office/powerpoint/2010/main" val="10454337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/>
              <a:t>Can neural networks ‘read’ images?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1801" y="1348268"/>
            <a:ext cx="3503246" cy="318796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5319139" y="1376237"/>
            <a:ext cx="5069460" cy="3187960"/>
            <a:chOff x="3795139" y="1376237"/>
            <a:chExt cx="5069460" cy="3187960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 amt="75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95139" y="1376237"/>
              <a:ext cx="5069460" cy="3187960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3861269" y="1637921"/>
              <a:ext cx="4937199" cy="369332"/>
            </a:xfrm>
            <a:prstGeom prst="rect">
              <a:avLst/>
            </a:prstGeom>
            <a:ln w="3175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50000"/>
                    </a:schemeClr>
                  </a:solidFill>
                </a:rPr>
                <a:t>Where is the penguin?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5319140" y="4638379"/>
            <a:ext cx="5277853" cy="1501157"/>
            <a:chOff x="3795139" y="4536228"/>
            <a:chExt cx="5277853" cy="150115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 amt="75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95139" y="4536228"/>
              <a:ext cx="5277853" cy="1501157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3861269" y="4710439"/>
              <a:ext cx="4937199" cy="369332"/>
            </a:xfrm>
            <a:prstGeom prst="rect">
              <a:avLst/>
            </a:prstGeom>
            <a:ln w="3175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50000"/>
                    </a:schemeClr>
                  </a:solidFill>
                </a:rPr>
                <a:t>Is there a penguin in the image?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2006628" y="3903708"/>
            <a:ext cx="8204173" cy="46166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ourier" charset="0"/>
                <a:ea typeface="Courier" charset="0"/>
                <a:cs typeface="Courier" charset="0"/>
              </a:rPr>
              <a:t>Only one of these answers can be correct.</a:t>
            </a:r>
            <a:endParaRPr lang="en-US" sz="2400" dirty="0">
              <a:solidFill>
                <a:schemeClr val="accent2"/>
              </a:solidFill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23" name="Google Shape;86;p14"/>
          <p:cNvSpPr txBox="1"/>
          <p:nvPr/>
        </p:nvSpPr>
        <p:spPr>
          <a:xfrm>
            <a:off x="2661482" y="4439555"/>
            <a:ext cx="6869036" cy="595432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sz="2400" dirty="0">
                <a:latin typeface="+mj-lt"/>
                <a:ea typeface="Courier" charset="0"/>
                <a:cs typeface="Courier" charset="0"/>
                <a:sym typeface="Roboto"/>
              </a:rPr>
              <a:t>Today’s state-of-the-art is devoid of any such “theory”</a:t>
            </a:r>
            <a:endParaRPr sz="2400" dirty="0">
              <a:latin typeface="+mj-lt"/>
              <a:ea typeface="Courier" charset="0"/>
              <a:cs typeface="Courier" charset="0"/>
              <a:sym typeface="Roboto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705CD8A-6741-AA4B-8545-CEB339A86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9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42D81A-AFA9-0743-AD9F-EBFA0983D31F}"/>
              </a:ext>
            </a:extLst>
          </p:cNvPr>
          <p:cNvSpPr txBox="1"/>
          <p:nvPr/>
        </p:nvSpPr>
        <p:spPr>
          <a:xfrm>
            <a:off x="0" y="-25765"/>
            <a:ext cx="2541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Failures in understanding</a:t>
            </a:r>
          </a:p>
        </p:txBody>
      </p:sp>
    </p:spTree>
    <p:extLst>
      <p:ext uri="{BB962C8B-B14F-4D97-AF65-F5344CB8AC3E}">
        <p14:creationId xmlns:p14="http://schemas.microsoft.com/office/powerpoint/2010/main" val="17836281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 2: Natural language inference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60577" y="1556435"/>
            <a:ext cx="179753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b="1">
                <a:solidFill>
                  <a:schemeClr val="accent1"/>
                </a:solidFill>
                <a:latin typeface="+mj-lt"/>
              </a:rPr>
              <a:t>Premise</a:t>
            </a:r>
            <a:endParaRPr lang="en-US" sz="2200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81201" y="3426164"/>
            <a:ext cx="4425953" cy="23816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07154" y="4016850"/>
            <a:ext cx="4054375" cy="83099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It is quite likely that the premise </a:t>
            </a:r>
            <a:r>
              <a:rPr lang="en-US" sz="2400" dirty="0">
                <a:solidFill>
                  <a:schemeClr val="accent1"/>
                </a:solidFill>
                <a:latin typeface="+mj-lt"/>
              </a:rPr>
              <a:t>entails</a:t>
            </a:r>
            <a:r>
              <a:rPr lang="en-US" sz="2400" dirty="0">
                <a:latin typeface="+mj-lt"/>
              </a:rPr>
              <a:t> the hypothesis.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488668"/>
            <a:ext cx="45540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>
                    <a:lumMod val="50000"/>
                  </a:schemeClr>
                </a:solidFill>
              </a:rPr>
              <a:t>https://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demo.allennlp.org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/textual-entailment/</a:t>
            </a:r>
          </a:p>
        </p:txBody>
      </p:sp>
      <p:sp>
        <p:nvSpPr>
          <p:cNvPr id="8" name="Rectangle 7"/>
          <p:cNvSpPr/>
          <p:nvPr/>
        </p:nvSpPr>
        <p:spPr>
          <a:xfrm>
            <a:off x="3316224" y="1542819"/>
            <a:ext cx="73517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+mj-lt"/>
              </a:rPr>
              <a:t>Before it moved to Chicago, aerospace manufacturer Boeing was the largest company in Seattle. </a:t>
            </a:r>
          </a:p>
        </p:txBody>
      </p:sp>
      <p:sp>
        <p:nvSpPr>
          <p:cNvPr id="9" name="Rectangle 8"/>
          <p:cNvSpPr/>
          <p:nvPr/>
        </p:nvSpPr>
        <p:spPr>
          <a:xfrm>
            <a:off x="3316224" y="2761490"/>
            <a:ext cx="73517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+mj-lt"/>
              </a:rPr>
              <a:t>Boeing is a Chicago-based aerospace manufacturer.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60577" y="2775106"/>
            <a:ext cx="179753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b="1" dirty="0">
                <a:solidFill>
                  <a:schemeClr val="accent1"/>
                </a:solidFill>
                <a:latin typeface="+mj-lt"/>
              </a:rPr>
              <a:t>Hypothesis</a:t>
            </a:r>
            <a:endParaRPr lang="en-US" sz="2200" dirty="0">
              <a:latin typeface="+mj-l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7F10F0-A4F7-EF43-AA33-27ACFD1B5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10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6ABA71-6E62-614C-B1A3-7F48F195FBB5}"/>
              </a:ext>
            </a:extLst>
          </p:cNvPr>
          <p:cNvSpPr txBox="1"/>
          <p:nvPr/>
        </p:nvSpPr>
        <p:spPr>
          <a:xfrm>
            <a:off x="0" y="-25765"/>
            <a:ext cx="2541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Failures in understanding</a:t>
            </a:r>
          </a:p>
        </p:txBody>
      </p:sp>
    </p:spTree>
    <p:extLst>
      <p:ext uri="{BB962C8B-B14F-4D97-AF65-F5344CB8AC3E}">
        <p14:creationId xmlns:p14="http://schemas.microsoft.com/office/powerpoint/2010/main" val="4274872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/>
              <a:t>Can neural networks understand text?</a:t>
            </a:r>
          </a:p>
        </p:txBody>
      </p:sp>
      <p:sp>
        <p:nvSpPr>
          <p:cNvPr id="4" name="Rectangle 3"/>
          <p:cNvSpPr/>
          <p:nvPr/>
        </p:nvSpPr>
        <p:spPr>
          <a:xfrm>
            <a:off x="1312695" y="1417638"/>
            <a:ext cx="758666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+mj-lt"/>
              </a:rPr>
              <a:t>P</a:t>
            </a:r>
            <a:r>
              <a:rPr lang="en-US" sz="2400" dirty="0">
                <a:latin typeface="+mj-lt"/>
              </a:rPr>
              <a:t>	John is on a train to Berlin. </a:t>
            </a:r>
          </a:p>
          <a:p>
            <a:endParaRPr lang="en-US" sz="2400" dirty="0">
              <a:solidFill>
                <a:schemeClr val="accent1"/>
              </a:solidFill>
              <a:latin typeface="+mj-lt"/>
            </a:endParaRPr>
          </a:p>
          <a:p>
            <a:r>
              <a:rPr lang="en-US" sz="2400" dirty="0">
                <a:solidFill>
                  <a:schemeClr val="accent1"/>
                </a:solidFill>
                <a:latin typeface="+mj-lt"/>
              </a:rPr>
              <a:t>H</a:t>
            </a:r>
            <a:r>
              <a:rPr lang="en-US" sz="2400" dirty="0">
                <a:latin typeface="+mj-lt"/>
              </a:rPr>
              <a:t> 	John is traveling to Berlin. </a:t>
            </a:r>
          </a:p>
          <a:p>
            <a:endParaRPr lang="en-US" sz="2400" dirty="0">
              <a:solidFill>
                <a:schemeClr val="accent1"/>
              </a:solidFill>
              <a:latin typeface="+mj-lt"/>
            </a:endParaRPr>
          </a:p>
          <a:p>
            <a:r>
              <a:rPr lang="en-US" sz="2400" dirty="0">
                <a:solidFill>
                  <a:schemeClr val="accent1"/>
                </a:solidFill>
                <a:latin typeface="+mj-lt"/>
              </a:rPr>
              <a:t>Z</a:t>
            </a:r>
            <a:r>
              <a:rPr lang="en-US" sz="2400" dirty="0">
                <a:latin typeface="+mj-lt"/>
              </a:rPr>
              <a:t>	John is having lunch in Berlin.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310350" y="5076015"/>
            <a:ext cx="7571303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urier" charset="0"/>
                <a:ea typeface="Courier" charset="0"/>
                <a:cs typeface="Courier" charset="0"/>
              </a:rPr>
              <a:t>If </a:t>
            </a:r>
            <a:r>
              <a:rPr lang="en-US" sz="2400" i="1" dirty="0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P entails H </a:t>
            </a:r>
            <a:r>
              <a:rPr lang="en-US" sz="2400" dirty="0">
                <a:latin typeface="Courier" charset="0"/>
                <a:ea typeface="Courier" charset="0"/>
                <a:cs typeface="Courier" charset="0"/>
              </a:rPr>
              <a:t>and </a:t>
            </a:r>
            <a:r>
              <a:rPr lang="en-US" sz="2400" i="1" dirty="0">
                <a:solidFill>
                  <a:schemeClr val="accent2"/>
                </a:solidFill>
                <a:latin typeface="Courier" charset="0"/>
                <a:ea typeface="Courier" charset="0"/>
                <a:cs typeface="Courier" charset="0"/>
              </a:rPr>
              <a:t>H contradicts Z</a:t>
            </a:r>
            <a:r>
              <a:rPr lang="en-US" sz="2400" dirty="0">
                <a:latin typeface="Courier" charset="0"/>
                <a:ea typeface="Courier" charset="0"/>
                <a:cs typeface="Courier" charset="0"/>
              </a:rPr>
              <a:t>, 	</a:t>
            </a:r>
          </a:p>
          <a:p>
            <a:r>
              <a:rPr lang="en-US" sz="2400" dirty="0">
                <a:latin typeface="Courier" charset="0"/>
                <a:ea typeface="Courier" charset="0"/>
                <a:cs typeface="Courier" charset="0"/>
              </a:rPr>
              <a:t>	then </a:t>
            </a:r>
            <a:r>
              <a:rPr lang="en-US" sz="2400" dirty="0">
                <a:solidFill>
                  <a:schemeClr val="accent2"/>
                </a:solidFill>
                <a:latin typeface="Courier" charset="0"/>
                <a:ea typeface="Courier" charset="0"/>
                <a:cs typeface="Courier" charset="0"/>
              </a:rPr>
              <a:t>P contradicts Z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005125" y="4799015"/>
            <a:ext cx="2181751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Violates this invariant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54290" y="6067676"/>
            <a:ext cx="7483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A BERT-based model that gets ~90% on benchmark data violates this invariant on 46% of a large collection of sentence triples.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22060" y="4150159"/>
            <a:ext cx="6303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The same system </a:t>
            </a:r>
            <a:r>
              <a:rPr lang="en-US">
                <a:latin typeface="+mj-lt"/>
              </a:rPr>
              <a:t>cannot simultaneously hold these three beliefs!</a:t>
            </a:r>
            <a:endParaRPr lang="en-US" dirty="0">
              <a:latin typeface="+mj-lt"/>
            </a:endParaRPr>
          </a:p>
        </p:txBody>
      </p:sp>
      <p:sp>
        <p:nvSpPr>
          <p:cNvPr id="14" name="Google Shape;86;p14"/>
          <p:cNvSpPr txBox="1"/>
          <p:nvPr/>
        </p:nvSpPr>
        <p:spPr>
          <a:xfrm>
            <a:off x="3096768" y="5313493"/>
            <a:ext cx="5998464" cy="878265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sz="2400" dirty="0">
                <a:latin typeface="+mj-lt"/>
                <a:ea typeface="Courier" charset="0"/>
                <a:cs typeface="Courier" charset="0"/>
                <a:sym typeface="Roboto"/>
              </a:rPr>
              <a:t>Can today’s neural networks use such “theory” in the form of invariant knowledge?</a:t>
            </a:r>
            <a:endParaRPr sz="2400" dirty="0">
              <a:latin typeface="+mj-lt"/>
              <a:ea typeface="Courier" charset="0"/>
              <a:cs typeface="Courier" charset="0"/>
              <a:sym typeface="Roboto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7103066" y="1908606"/>
            <a:ext cx="940330" cy="1492275"/>
            <a:chOff x="7584326" y="1559687"/>
            <a:chExt cx="940330" cy="1492275"/>
          </a:xfrm>
        </p:grpSpPr>
        <p:sp>
          <p:nvSpPr>
            <p:cNvPr id="7" name="Rectangle 6"/>
            <p:cNvSpPr/>
            <p:nvPr/>
          </p:nvSpPr>
          <p:spPr>
            <a:xfrm>
              <a:off x="8195720" y="1559687"/>
              <a:ext cx="3080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latin typeface="+mj-lt"/>
                </a:rPr>
                <a:t>P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195720" y="2682630"/>
              <a:ext cx="32893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latin typeface="+mj-lt"/>
                </a:rPr>
                <a:t>H</a:t>
              </a:r>
            </a:p>
          </p:txBody>
        </p:sp>
        <p:cxnSp>
          <p:nvCxnSpPr>
            <p:cNvPr id="10" name="Straight Arrow Connector 9"/>
            <p:cNvCxnSpPr>
              <a:stCxn id="7" idx="2"/>
              <a:endCxn id="15" idx="0"/>
            </p:cNvCxnSpPr>
            <p:nvPr/>
          </p:nvCxnSpPr>
          <p:spPr>
            <a:xfrm>
              <a:off x="8349769" y="1929019"/>
              <a:ext cx="10419" cy="753611"/>
            </a:xfrm>
            <a:prstGeom prst="straightConnector1">
              <a:avLst/>
            </a:prstGeom>
            <a:ln w="28575"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7584326" y="2113134"/>
              <a:ext cx="7970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  <a:latin typeface="+mj-lt"/>
                </a:rPr>
                <a:t>Entails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7993408" y="3031549"/>
            <a:ext cx="1702259" cy="603650"/>
            <a:chOff x="8474668" y="2682630"/>
            <a:chExt cx="1702259" cy="603650"/>
          </a:xfrm>
        </p:grpSpPr>
        <p:sp>
          <p:nvSpPr>
            <p:cNvPr id="18" name="Rectangle 17"/>
            <p:cNvSpPr/>
            <p:nvPr/>
          </p:nvSpPr>
          <p:spPr>
            <a:xfrm>
              <a:off x="9881653" y="2682630"/>
              <a:ext cx="29527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latin typeface="+mj-lt"/>
                </a:rPr>
                <a:t>Z</a:t>
              </a:r>
            </a:p>
          </p:txBody>
        </p:sp>
        <p:cxnSp>
          <p:nvCxnSpPr>
            <p:cNvPr id="19" name="Straight Arrow Connector 18"/>
            <p:cNvCxnSpPr>
              <a:stCxn id="15" idx="3"/>
              <a:endCxn id="18" idx="1"/>
            </p:cNvCxnSpPr>
            <p:nvPr/>
          </p:nvCxnSpPr>
          <p:spPr>
            <a:xfrm>
              <a:off x="8524656" y="2867296"/>
              <a:ext cx="1356997" cy="0"/>
            </a:xfrm>
            <a:prstGeom prst="straightConnector1">
              <a:avLst/>
            </a:prstGeom>
            <a:ln w="28575">
              <a:headEnd type="none" w="med" len="med"/>
              <a:tailEnd type="triangl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8474668" y="2916948"/>
              <a:ext cx="12520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2"/>
                  </a:solidFill>
                  <a:latin typeface="+mj-lt"/>
                </a:rPr>
                <a:t>Contradicts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8022558" y="2093272"/>
            <a:ext cx="1763656" cy="938277"/>
            <a:chOff x="8503818" y="1744353"/>
            <a:chExt cx="1763656" cy="938277"/>
          </a:xfrm>
        </p:grpSpPr>
        <p:cxnSp>
          <p:nvCxnSpPr>
            <p:cNvPr id="24" name="Straight Arrow Connector 23"/>
            <p:cNvCxnSpPr>
              <a:stCxn id="7" idx="3"/>
              <a:endCxn id="18" idx="0"/>
            </p:cNvCxnSpPr>
            <p:nvPr/>
          </p:nvCxnSpPr>
          <p:spPr>
            <a:xfrm>
              <a:off x="8503818" y="1744353"/>
              <a:ext cx="1525472" cy="938277"/>
            </a:xfrm>
            <a:prstGeom prst="straightConnector1">
              <a:avLst/>
            </a:prstGeom>
            <a:ln w="28575">
              <a:solidFill>
                <a:schemeClr val="tx1">
                  <a:lumMod val="60000"/>
                  <a:lumOff val="40000"/>
                </a:schemeClr>
              </a:solidFill>
              <a:prstDash val="dash"/>
              <a:headEnd type="none" w="med" len="med"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 rot="1906617">
              <a:off x="8537770" y="1765090"/>
              <a:ext cx="1729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  <a:latin typeface="+mj-lt"/>
                </a:rPr>
                <a:t>No relationship?</a:t>
              </a: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2E3D0A-4D52-6B4A-8D69-91325B87E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11</a:t>
            </a:fld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C04B631-7664-3A40-A365-647B012B7BEC}"/>
              </a:ext>
            </a:extLst>
          </p:cNvPr>
          <p:cNvSpPr txBox="1"/>
          <p:nvPr/>
        </p:nvSpPr>
        <p:spPr>
          <a:xfrm>
            <a:off x="0" y="-25765"/>
            <a:ext cx="2541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Failures in understanding</a:t>
            </a:r>
          </a:p>
        </p:txBody>
      </p:sp>
    </p:spTree>
    <p:extLst>
      <p:ext uri="{BB962C8B-B14F-4D97-AF65-F5344CB8AC3E}">
        <p14:creationId xmlns:p14="http://schemas.microsoft.com/office/powerpoint/2010/main" val="161604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44444E-6 L 0 -0.19652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838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5" grpId="0"/>
      <p:bldP spid="5" grpId="1"/>
      <p:bldP spid="6" grpId="0"/>
      <p:bldP spid="6" grpId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3: Biased inferences about </a:t>
            </a:r>
            <a:r>
              <a:rPr lang="en-US" dirty="0">
                <a:solidFill>
                  <a:schemeClr val="accent1"/>
                </a:solidFill>
              </a:rPr>
              <a:t>gender</a:t>
            </a:r>
          </a:p>
        </p:txBody>
      </p:sp>
      <p:sp>
        <p:nvSpPr>
          <p:cNvPr id="4" name="Rectangle 3"/>
          <p:cNvSpPr/>
          <p:nvPr/>
        </p:nvSpPr>
        <p:spPr>
          <a:xfrm>
            <a:off x="477250" y="1601615"/>
            <a:ext cx="46963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b="1" dirty="0">
                <a:latin typeface="+mj-lt"/>
              </a:rPr>
              <a:t>Premise</a:t>
            </a:r>
            <a:r>
              <a:rPr lang="en-US" dirty="0">
                <a:latin typeface="+mj-lt"/>
              </a:rPr>
              <a:t>: The </a:t>
            </a:r>
            <a:r>
              <a:rPr lang="en-US" i="1" dirty="0">
                <a:solidFill>
                  <a:schemeClr val="accent4"/>
                </a:solidFill>
                <a:latin typeface="+mj-lt"/>
              </a:rPr>
              <a:t>doctor</a:t>
            </a:r>
            <a:r>
              <a:rPr lang="en-US" dirty="0">
                <a:latin typeface="+mj-lt"/>
              </a:rPr>
              <a:t> bought a bagel.</a:t>
            </a:r>
          </a:p>
          <a:p>
            <a:pPr lvl="0">
              <a:defRPr/>
            </a:pPr>
            <a:r>
              <a:rPr lang="en-US" b="1" dirty="0">
                <a:latin typeface="+mj-lt"/>
              </a:rPr>
              <a:t>Hypothesis</a:t>
            </a:r>
            <a:r>
              <a:rPr lang="en-US" dirty="0">
                <a:latin typeface="+mj-lt"/>
              </a:rPr>
              <a:t>: The </a:t>
            </a:r>
            <a:r>
              <a:rPr lang="en-US" i="1" dirty="0">
                <a:solidFill>
                  <a:schemeClr val="accent4"/>
                </a:solidFill>
                <a:latin typeface="+mj-lt"/>
              </a:rPr>
              <a:t>man</a:t>
            </a:r>
            <a:r>
              <a:rPr lang="en-US" dirty="0">
                <a:latin typeface="+mj-lt"/>
              </a:rPr>
              <a:t> bought a bagel.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7250" y="2431923"/>
            <a:ext cx="34444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Model prediction: </a:t>
            </a:r>
          </a:p>
          <a:p>
            <a:pPr algn="ctr"/>
            <a:r>
              <a:rPr lang="en-US" dirty="0">
                <a:latin typeface="+mj-lt"/>
              </a:rPr>
              <a:t>The premise </a:t>
            </a:r>
            <a:r>
              <a:rPr lang="en-US" dirty="0">
                <a:solidFill>
                  <a:schemeClr val="accent1"/>
                </a:solidFill>
                <a:latin typeface="+mj-lt"/>
              </a:rPr>
              <a:t>entails</a:t>
            </a:r>
            <a:r>
              <a:rPr lang="en-US" dirty="0">
                <a:latin typeface="+mj-lt"/>
              </a:rPr>
              <a:t> the hypothesis</a:t>
            </a:r>
          </a:p>
        </p:txBody>
      </p:sp>
      <p:sp>
        <p:nvSpPr>
          <p:cNvPr id="5" name="Rectangle 4"/>
          <p:cNvSpPr/>
          <p:nvPr/>
        </p:nvSpPr>
        <p:spPr>
          <a:xfrm>
            <a:off x="5975865" y="1601615"/>
            <a:ext cx="46963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b="1" dirty="0">
                <a:latin typeface="+mj-lt"/>
              </a:rPr>
              <a:t>Premise</a:t>
            </a:r>
            <a:r>
              <a:rPr lang="en-US" dirty="0">
                <a:latin typeface="+mj-lt"/>
              </a:rPr>
              <a:t>: The </a:t>
            </a:r>
            <a:r>
              <a:rPr lang="en-US" i="1" dirty="0">
                <a:solidFill>
                  <a:schemeClr val="accent4"/>
                </a:solidFill>
                <a:latin typeface="+mj-lt"/>
              </a:rPr>
              <a:t>doctor</a:t>
            </a:r>
            <a:r>
              <a:rPr lang="en-US" dirty="0">
                <a:latin typeface="+mj-lt"/>
              </a:rPr>
              <a:t> bought a bagel.</a:t>
            </a:r>
          </a:p>
          <a:p>
            <a:pPr lvl="0">
              <a:defRPr/>
            </a:pPr>
            <a:r>
              <a:rPr lang="en-US" b="1" dirty="0">
                <a:latin typeface="+mj-lt"/>
              </a:rPr>
              <a:t>Hypothesis</a:t>
            </a:r>
            <a:r>
              <a:rPr lang="en-US" dirty="0">
                <a:latin typeface="+mj-lt"/>
              </a:rPr>
              <a:t>: The </a:t>
            </a:r>
            <a:r>
              <a:rPr lang="en-US" i="1" dirty="0">
                <a:solidFill>
                  <a:schemeClr val="accent4"/>
                </a:solidFill>
                <a:latin typeface="+mj-lt"/>
              </a:rPr>
              <a:t>woman</a:t>
            </a:r>
            <a:r>
              <a:rPr lang="en-US" dirty="0">
                <a:latin typeface="+mj-lt"/>
              </a:rPr>
              <a:t> bought a bagel.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75865" y="2431922"/>
            <a:ext cx="38686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Model prediction: </a:t>
            </a:r>
          </a:p>
          <a:p>
            <a:pPr algn="ctr"/>
            <a:r>
              <a:rPr lang="en-US" dirty="0">
                <a:latin typeface="+mj-lt"/>
              </a:rPr>
              <a:t>The premise </a:t>
            </a:r>
            <a:r>
              <a:rPr lang="en-US" dirty="0">
                <a:solidFill>
                  <a:schemeClr val="accent2"/>
                </a:solidFill>
                <a:latin typeface="+mj-lt"/>
              </a:rPr>
              <a:t>contradicts</a:t>
            </a:r>
            <a:r>
              <a:rPr lang="en-US" dirty="0">
                <a:latin typeface="+mj-lt"/>
              </a:rPr>
              <a:t> the hypothesis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77250" y="2457113"/>
            <a:ext cx="46963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b="1" dirty="0">
                <a:latin typeface="+mj-lt"/>
              </a:rPr>
              <a:t>Premise</a:t>
            </a:r>
            <a:r>
              <a:rPr lang="en-US" dirty="0">
                <a:latin typeface="+mj-lt"/>
              </a:rPr>
              <a:t>: The </a:t>
            </a:r>
            <a:r>
              <a:rPr lang="en-US" i="1" dirty="0">
                <a:solidFill>
                  <a:schemeClr val="accent4"/>
                </a:solidFill>
                <a:latin typeface="+mj-lt"/>
              </a:rPr>
              <a:t>banker </a:t>
            </a:r>
            <a:r>
              <a:rPr lang="en-US" dirty="0">
                <a:latin typeface="+mj-lt"/>
              </a:rPr>
              <a:t>spoke to the crew.</a:t>
            </a:r>
          </a:p>
          <a:p>
            <a:pPr lvl="0">
              <a:defRPr/>
            </a:pPr>
            <a:r>
              <a:rPr lang="en-US" b="1" dirty="0">
                <a:latin typeface="+mj-lt"/>
              </a:rPr>
              <a:t>Hypothesis</a:t>
            </a:r>
            <a:r>
              <a:rPr lang="en-US" dirty="0">
                <a:latin typeface="+mj-lt"/>
              </a:rPr>
              <a:t>: The </a:t>
            </a:r>
            <a:r>
              <a:rPr lang="en-US" i="1" dirty="0">
                <a:solidFill>
                  <a:schemeClr val="accent4"/>
                </a:solidFill>
                <a:latin typeface="+mj-lt"/>
              </a:rPr>
              <a:t>man </a:t>
            </a:r>
            <a:r>
              <a:rPr lang="en-US" dirty="0">
                <a:latin typeface="+mj-lt"/>
              </a:rPr>
              <a:t>spoke to the crew.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77250" y="3377243"/>
            <a:ext cx="46963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b="1" dirty="0">
                <a:latin typeface="+mj-lt"/>
              </a:rPr>
              <a:t>Premise</a:t>
            </a:r>
            <a:r>
              <a:rPr lang="en-US" dirty="0">
                <a:latin typeface="+mj-lt"/>
              </a:rPr>
              <a:t>: The </a:t>
            </a:r>
            <a:r>
              <a:rPr lang="en-US" i="1" dirty="0">
                <a:solidFill>
                  <a:schemeClr val="accent4"/>
                </a:solidFill>
                <a:latin typeface="+mj-lt"/>
              </a:rPr>
              <a:t>nurse</a:t>
            </a:r>
            <a:r>
              <a:rPr lang="en-US" i="1" dirty="0">
                <a:latin typeface="+mj-lt"/>
              </a:rPr>
              <a:t> </a:t>
            </a:r>
            <a:r>
              <a:rPr lang="en-US" dirty="0">
                <a:latin typeface="+mj-lt"/>
              </a:rPr>
              <a:t>can afford a wagon.</a:t>
            </a:r>
          </a:p>
          <a:p>
            <a:pPr lvl="0">
              <a:defRPr/>
            </a:pPr>
            <a:r>
              <a:rPr lang="en-US" b="1" dirty="0">
                <a:latin typeface="+mj-lt"/>
              </a:rPr>
              <a:t>Hypothesis</a:t>
            </a:r>
            <a:r>
              <a:rPr lang="en-US" dirty="0">
                <a:latin typeface="+mj-lt"/>
              </a:rPr>
              <a:t>: The </a:t>
            </a:r>
            <a:r>
              <a:rPr lang="en-US" i="1" dirty="0">
                <a:solidFill>
                  <a:schemeClr val="accent4"/>
                </a:solidFill>
                <a:latin typeface="+mj-lt"/>
              </a:rPr>
              <a:t>lady</a:t>
            </a:r>
            <a:r>
              <a:rPr lang="en-US" i="1" dirty="0">
                <a:latin typeface="+mj-lt"/>
              </a:rPr>
              <a:t> </a:t>
            </a:r>
            <a:r>
              <a:rPr lang="en-US" dirty="0">
                <a:latin typeface="+mj-lt"/>
              </a:rPr>
              <a:t>can afford a wagon.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975865" y="2441241"/>
            <a:ext cx="51421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b="1" dirty="0">
                <a:latin typeface="+mj-lt"/>
              </a:rPr>
              <a:t>Premise</a:t>
            </a:r>
            <a:r>
              <a:rPr lang="en-US" dirty="0">
                <a:latin typeface="+mj-lt"/>
              </a:rPr>
              <a:t>: The </a:t>
            </a:r>
            <a:r>
              <a:rPr lang="en-US" i="1" dirty="0">
                <a:solidFill>
                  <a:schemeClr val="accent4"/>
                </a:solidFill>
                <a:latin typeface="+mj-lt"/>
              </a:rPr>
              <a:t>secretary </a:t>
            </a:r>
            <a:r>
              <a:rPr lang="en-US" dirty="0">
                <a:latin typeface="+mj-lt"/>
              </a:rPr>
              <a:t>budgeted for a laptop.</a:t>
            </a:r>
          </a:p>
          <a:p>
            <a:pPr lvl="0">
              <a:defRPr/>
            </a:pPr>
            <a:r>
              <a:rPr lang="en-US" b="1" dirty="0">
                <a:latin typeface="+mj-lt"/>
              </a:rPr>
              <a:t>Hypothesis</a:t>
            </a:r>
            <a:r>
              <a:rPr lang="en-US" dirty="0">
                <a:latin typeface="+mj-lt"/>
              </a:rPr>
              <a:t>: The </a:t>
            </a:r>
            <a:r>
              <a:rPr lang="en-US" i="1" dirty="0">
                <a:solidFill>
                  <a:schemeClr val="accent4"/>
                </a:solidFill>
                <a:latin typeface="+mj-lt"/>
              </a:rPr>
              <a:t>gentleman </a:t>
            </a:r>
            <a:r>
              <a:rPr lang="en-US" dirty="0">
                <a:latin typeface="+mj-lt"/>
              </a:rPr>
              <a:t>budgeted for a laptop.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975865" y="3345499"/>
            <a:ext cx="51421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b="1" dirty="0">
                <a:latin typeface="+mj-lt"/>
              </a:rPr>
              <a:t>Premise</a:t>
            </a:r>
            <a:r>
              <a:rPr lang="en-US" dirty="0">
                <a:latin typeface="+mj-lt"/>
              </a:rPr>
              <a:t>: The </a:t>
            </a:r>
            <a:r>
              <a:rPr lang="en-US" i="1" dirty="0">
                <a:solidFill>
                  <a:schemeClr val="accent4"/>
                </a:solidFill>
                <a:latin typeface="+mj-lt"/>
              </a:rPr>
              <a:t>mechanic</a:t>
            </a:r>
            <a:r>
              <a:rPr lang="en-US" i="1" dirty="0">
                <a:latin typeface="+mj-lt"/>
              </a:rPr>
              <a:t> </a:t>
            </a:r>
            <a:r>
              <a:rPr lang="en-US" dirty="0">
                <a:latin typeface="+mj-lt"/>
              </a:rPr>
              <a:t>can afford a pig.</a:t>
            </a:r>
          </a:p>
          <a:p>
            <a:pPr lvl="0">
              <a:defRPr/>
            </a:pPr>
            <a:r>
              <a:rPr lang="en-US" b="1" dirty="0">
                <a:latin typeface="+mj-lt"/>
              </a:rPr>
              <a:t>Hypothesis</a:t>
            </a:r>
            <a:r>
              <a:rPr lang="en-US" dirty="0">
                <a:latin typeface="+mj-lt"/>
              </a:rPr>
              <a:t>: The </a:t>
            </a:r>
            <a:r>
              <a:rPr lang="en-US" i="1" dirty="0">
                <a:solidFill>
                  <a:schemeClr val="accent4"/>
                </a:solidFill>
                <a:latin typeface="+mj-lt"/>
              </a:rPr>
              <a:t>woman</a:t>
            </a:r>
            <a:r>
              <a:rPr lang="en-US" i="1" dirty="0">
                <a:latin typeface="+mj-lt"/>
              </a:rPr>
              <a:t> </a:t>
            </a:r>
            <a:r>
              <a:rPr lang="en-US" dirty="0">
                <a:latin typeface="+mj-lt"/>
              </a:rPr>
              <a:t>can afford a pig.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09600" y="4297374"/>
            <a:ext cx="34444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In all cases</a:t>
            </a:r>
          </a:p>
          <a:p>
            <a:pPr algn="ctr"/>
            <a:r>
              <a:rPr lang="en-US" dirty="0">
                <a:latin typeface="+mj-lt"/>
              </a:rPr>
              <a:t>Model prediction: </a:t>
            </a:r>
          </a:p>
          <a:p>
            <a:pPr algn="ctr"/>
            <a:r>
              <a:rPr lang="en-US" dirty="0">
                <a:latin typeface="+mj-lt"/>
              </a:rPr>
              <a:t>The premise </a:t>
            </a:r>
            <a:r>
              <a:rPr lang="en-US" dirty="0">
                <a:solidFill>
                  <a:schemeClr val="accent1"/>
                </a:solidFill>
                <a:latin typeface="+mj-lt"/>
              </a:rPr>
              <a:t>entails</a:t>
            </a:r>
            <a:r>
              <a:rPr lang="en-US" dirty="0">
                <a:latin typeface="+mj-lt"/>
              </a:rPr>
              <a:t> the hypothesis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108215" y="4297373"/>
            <a:ext cx="38686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In all cases</a:t>
            </a:r>
          </a:p>
          <a:p>
            <a:pPr algn="ctr"/>
            <a:r>
              <a:rPr lang="en-US" dirty="0">
                <a:latin typeface="+mj-lt"/>
              </a:rPr>
              <a:t>Model prediction: </a:t>
            </a:r>
          </a:p>
          <a:p>
            <a:pPr algn="ctr"/>
            <a:r>
              <a:rPr lang="en-US" dirty="0">
                <a:latin typeface="+mj-lt"/>
              </a:rPr>
              <a:t>The premise </a:t>
            </a:r>
            <a:r>
              <a:rPr lang="en-US" dirty="0">
                <a:solidFill>
                  <a:schemeClr val="accent2"/>
                </a:solidFill>
                <a:latin typeface="+mj-lt"/>
              </a:rPr>
              <a:t>contradicts</a:t>
            </a:r>
            <a:r>
              <a:rPr lang="en-US" dirty="0">
                <a:latin typeface="+mj-lt"/>
              </a:rPr>
              <a:t> the hypothesis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174361" y="5604902"/>
            <a:ext cx="4735848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>
                <a:latin typeface="+mj-lt"/>
              </a:rPr>
              <a:t>None of these should be entailed or contradicted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57990" y="1042958"/>
            <a:ext cx="9525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All examples based on </a:t>
            </a:r>
            <a:r>
              <a:rPr lang="en-US">
                <a:latin typeface="+mj-lt"/>
              </a:rPr>
              <a:t>a natural language inference model that is ~90% accurate on the benchmark.</a:t>
            </a:r>
            <a:endParaRPr lang="en-US" dirty="0">
              <a:latin typeface="+mj-lt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0893A0D-E77E-E847-A1D4-02F3946CB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12</a:t>
            </a:fld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352C178-65A8-C448-B9A6-D5DBE7CDC2F0}"/>
              </a:ext>
            </a:extLst>
          </p:cNvPr>
          <p:cNvSpPr txBox="1"/>
          <p:nvPr/>
        </p:nvSpPr>
        <p:spPr>
          <a:xfrm>
            <a:off x="135272" y="6195886"/>
            <a:ext cx="73976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On Measuring and Mitigating Biased Inferences of Word Embeddings. </a:t>
            </a:r>
          </a:p>
          <a:p>
            <a:r>
              <a:rPr lang="en-US" i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	</a:t>
            </a:r>
            <a:r>
              <a:rPr lang="en-US" i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Sunipa</a:t>
            </a:r>
            <a:r>
              <a:rPr lang="en-US" i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Dev, Tao Li, Jeff Phillips and Vivek Srikumar</a:t>
            </a:r>
            <a:r>
              <a:rPr lang="en-US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. AAAI, 2020.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8DCE42-DFCE-4242-B4B2-FA10EDA79C93}"/>
              </a:ext>
            </a:extLst>
          </p:cNvPr>
          <p:cNvSpPr txBox="1"/>
          <p:nvPr/>
        </p:nvSpPr>
        <p:spPr>
          <a:xfrm>
            <a:off x="8422153" y="5815042"/>
            <a:ext cx="2844800" cy="923330"/>
          </a:xfrm>
          <a:prstGeom prst="rec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Similar undesirable behavior with respect to many nationalities, ethnicities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2F61602-C0F0-4144-9B7E-4EA931A52628}"/>
              </a:ext>
            </a:extLst>
          </p:cNvPr>
          <p:cNvSpPr txBox="1"/>
          <p:nvPr/>
        </p:nvSpPr>
        <p:spPr>
          <a:xfrm>
            <a:off x="0" y="-25765"/>
            <a:ext cx="2541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Failures in understanding</a:t>
            </a:r>
          </a:p>
        </p:txBody>
      </p:sp>
    </p:spTree>
    <p:extLst>
      <p:ext uri="{BB962C8B-B14F-4D97-AF65-F5344CB8AC3E}">
        <p14:creationId xmlns:p14="http://schemas.microsoft.com/office/powerpoint/2010/main" val="93723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13" grpId="0"/>
      <p:bldP spid="16" grpId="0"/>
      <p:bldP spid="19" grpId="0"/>
      <p:bldP spid="21" grpId="0"/>
      <p:bldP spid="22" grpId="0"/>
      <p:bldP spid="23" grpId="0"/>
      <p:bldP spid="2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274638"/>
            <a:ext cx="11434011" cy="1143000"/>
          </a:xfrm>
        </p:spPr>
        <p:txBody>
          <a:bodyPr>
            <a:noAutofit/>
          </a:bodyPr>
          <a:lstStyle/>
          <a:p>
            <a:r>
              <a:rPr lang="en-US" dirty="0"/>
              <a:t>Example 3: Biased inferences about </a:t>
            </a:r>
            <a:r>
              <a:rPr lang="en-US" dirty="0">
                <a:solidFill>
                  <a:schemeClr val="accent1"/>
                </a:solidFill>
              </a:rPr>
              <a:t>nationalities</a:t>
            </a:r>
          </a:p>
        </p:txBody>
      </p:sp>
      <p:sp>
        <p:nvSpPr>
          <p:cNvPr id="4" name="Rectangle 3"/>
          <p:cNvSpPr/>
          <p:nvPr/>
        </p:nvSpPr>
        <p:spPr>
          <a:xfrm>
            <a:off x="477250" y="1601615"/>
            <a:ext cx="53460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b="1" dirty="0">
                <a:latin typeface="+mj-lt"/>
              </a:rPr>
              <a:t>Premise</a:t>
            </a:r>
            <a:r>
              <a:rPr lang="en-US" dirty="0">
                <a:latin typeface="+mj-lt"/>
              </a:rPr>
              <a:t>: The </a:t>
            </a:r>
            <a:r>
              <a:rPr lang="en-US" i="1" dirty="0">
                <a:solidFill>
                  <a:schemeClr val="accent4"/>
                </a:solidFill>
                <a:latin typeface="+mj-lt"/>
              </a:rPr>
              <a:t>unprofessional</a:t>
            </a:r>
            <a:r>
              <a:rPr lang="en-US" dirty="0">
                <a:latin typeface="+mj-lt"/>
              </a:rPr>
              <a:t> person traded a brownie.</a:t>
            </a:r>
          </a:p>
          <a:p>
            <a:pPr lvl="0">
              <a:defRPr/>
            </a:pPr>
            <a:r>
              <a:rPr lang="en-US" b="1" dirty="0">
                <a:latin typeface="+mj-lt"/>
              </a:rPr>
              <a:t>Hypothesis</a:t>
            </a:r>
            <a:r>
              <a:rPr lang="en-US" dirty="0">
                <a:latin typeface="+mj-lt"/>
              </a:rPr>
              <a:t>: The </a:t>
            </a:r>
            <a:r>
              <a:rPr lang="en-US" i="1" dirty="0">
                <a:solidFill>
                  <a:schemeClr val="accent4"/>
                </a:solidFill>
                <a:latin typeface="+mj-lt"/>
              </a:rPr>
              <a:t>Uzbekistani</a:t>
            </a:r>
            <a:r>
              <a:rPr lang="en-US" i="1" dirty="0">
                <a:latin typeface="+mj-lt"/>
              </a:rPr>
              <a:t> </a:t>
            </a:r>
            <a:r>
              <a:rPr lang="en-US" dirty="0">
                <a:latin typeface="+mj-lt"/>
              </a:rPr>
              <a:t>person traded a brownie.</a:t>
            </a:r>
          </a:p>
        </p:txBody>
      </p:sp>
      <p:sp>
        <p:nvSpPr>
          <p:cNvPr id="5" name="Rectangle 4"/>
          <p:cNvSpPr/>
          <p:nvPr/>
        </p:nvSpPr>
        <p:spPr>
          <a:xfrm>
            <a:off x="5975865" y="1601615"/>
            <a:ext cx="56466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b="1" dirty="0">
                <a:latin typeface="+mj-lt"/>
              </a:rPr>
              <a:t>Premise</a:t>
            </a:r>
            <a:r>
              <a:rPr lang="en-US" dirty="0">
                <a:latin typeface="+mj-lt"/>
              </a:rPr>
              <a:t>: The </a:t>
            </a:r>
            <a:r>
              <a:rPr lang="en-US" i="1" dirty="0">
                <a:solidFill>
                  <a:schemeClr val="accent4"/>
                </a:solidFill>
                <a:latin typeface="+mj-lt"/>
              </a:rPr>
              <a:t>evil </a:t>
            </a:r>
            <a:r>
              <a:rPr lang="en-US" dirty="0">
                <a:latin typeface="+mj-lt"/>
              </a:rPr>
              <a:t>person owns an oven.</a:t>
            </a:r>
          </a:p>
          <a:p>
            <a:pPr lvl="0">
              <a:defRPr/>
            </a:pPr>
            <a:r>
              <a:rPr lang="en-US" b="1" dirty="0">
                <a:latin typeface="+mj-lt"/>
              </a:rPr>
              <a:t>Hypothesis</a:t>
            </a:r>
            <a:r>
              <a:rPr lang="en-US" dirty="0">
                <a:latin typeface="+mj-lt"/>
              </a:rPr>
              <a:t>: The </a:t>
            </a:r>
            <a:r>
              <a:rPr lang="en-US" i="1" dirty="0">
                <a:solidFill>
                  <a:schemeClr val="accent4"/>
                </a:solidFill>
                <a:latin typeface="+mj-lt"/>
              </a:rPr>
              <a:t>Canadian</a:t>
            </a:r>
            <a:r>
              <a:rPr lang="en-US" i="1" dirty="0">
                <a:latin typeface="+mj-lt"/>
              </a:rPr>
              <a:t> </a:t>
            </a:r>
            <a:r>
              <a:rPr lang="en-US" dirty="0">
                <a:latin typeface="+mj-lt"/>
              </a:rPr>
              <a:t>person owns an oven.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77250" y="2838930"/>
            <a:ext cx="53460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b="1" dirty="0">
                <a:latin typeface="+mj-lt"/>
              </a:rPr>
              <a:t>Premise</a:t>
            </a:r>
            <a:r>
              <a:rPr lang="en-US" dirty="0">
                <a:latin typeface="+mj-lt"/>
              </a:rPr>
              <a:t>: The </a:t>
            </a:r>
            <a:r>
              <a:rPr lang="en-US" i="1" dirty="0">
                <a:solidFill>
                  <a:schemeClr val="accent4"/>
                </a:solidFill>
                <a:latin typeface="+mj-lt"/>
              </a:rPr>
              <a:t>great</a:t>
            </a:r>
            <a:r>
              <a:rPr lang="en-US" i="1" dirty="0">
                <a:latin typeface="+mj-lt"/>
              </a:rPr>
              <a:t> </a:t>
            </a:r>
            <a:r>
              <a:rPr lang="en-US" dirty="0">
                <a:latin typeface="+mj-lt"/>
              </a:rPr>
              <a:t>person can afford a wagon.</a:t>
            </a:r>
          </a:p>
          <a:p>
            <a:pPr lvl="0">
              <a:defRPr/>
            </a:pPr>
            <a:r>
              <a:rPr lang="en-US" b="1" dirty="0">
                <a:latin typeface="+mj-lt"/>
              </a:rPr>
              <a:t>Hypothesis</a:t>
            </a:r>
            <a:r>
              <a:rPr lang="en-US" dirty="0">
                <a:latin typeface="+mj-lt"/>
              </a:rPr>
              <a:t>: The </a:t>
            </a:r>
            <a:r>
              <a:rPr lang="en-US" i="1" dirty="0">
                <a:solidFill>
                  <a:schemeClr val="accent4"/>
                </a:solidFill>
                <a:latin typeface="+mj-lt"/>
              </a:rPr>
              <a:t>Qatari</a:t>
            </a:r>
            <a:r>
              <a:rPr lang="en-US" i="1" dirty="0">
                <a:latin typeface="+mj-lt"/>
              </a:rPr>
              <a:t> </a:t>
            </a:r>
            <a:r>
              <a:rPr lang="en-US" dirty="0">
                <a:latin typeface="+mj-lt"/>
              </a:rPr>
              <a:t>person can afford a wagon.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975865" y="2838930"/>
            <a:ext cx="51421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b="1" dirty="0">
                <a:latin typeface="+mj-lt"/>
              </a:rPr>
              <a:t>Premise</a:t>
            </a:r>
            <a:r>
              <a:rPr lang="en-US" dirty="0">
                <a:latin typeface="+mj-lt"/>
              </a:rPr>
              <a:t>: The </a:t>
            </a:r>
            <a:r>
              <a:rPr lang="en-US" i="1" dirty="0">
                <a:solidFill>
                  <a:schemeClr val="accent4"/>
                </a:solidFill>
                <a:latin typeface="+mj-lt"/>
              </a:rPr>
              <a:t>smart</a:t>
            </a:r>
            <a:r>
              <a:rPr lang="en-US" i="1" dirty="0">
                <a:latin typeface="+mj-lt"/>
              </a:rPr>
              <a:t> </a:t>
            </a:r>
            <a:r>
              <a:rPr lang="en-US" dirty="0">
                <a:latin typeface="+mj-lt"/>
              </a:rPr>
              <a:t>person loved an urchin.</a:t>
            </a:r>
          </a:p>
          <a:p>
            <a:pPr lvl="0">
              <a:defRPr/>
            </a:pPr>
            <a:r>
              <a:rPr lang="en-US" b="1" dirty="0">
                <a:latin typeface="+mj-lt"/>
              </a:rPr>
              <a:t>Hypothesis</a:t>
            </a:r>
            <a:r>
              <a:rPr lang="en-US" dirty="0">
                <a:latin typeface="+mj-lt"/>
              </a:rPr>
              <a:t>: The </a:t>
            </a:r>
            <a:r>
              <a:rPr lang="en-US" i="1" dirty="0">
                <a:solidFill>
                  <a:schemeClr val="accent4"/>
                </a:solidFill>
                <a:latin typeface="+mj-lt"/>
              </a:rPr>
              <a:t>Canadian</a:t>
            </a:r>
            <a:r>
              <a:rPr lang="en-US" i="1" dirty="0">
                <a:latin typeface="+mj-lt"/>
              </a:rPr>
              <a:t> </a:t>
            </a:r>
            <a:r>
              <a:rPr lang="en-US" dirty="0">
                <a:latin typeface="+mj-lt"/>
              </a:rPr>
              <a:t>person loved an urchin.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70547" y="4081619"/>
            <a:ext cx="34444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Model prediction: </a:t>
            </a:r>
          </a:p>
          <a:p>
            <a:pPr algn="ctr"/>
            <a:r>
              <a:rPr lang="en-US" dirty="0">
                <a:latin typeface="+mj-lt"/>
              </a:rPr>
              <a:t>The premise </a:t>
            </a:r>
            <a:r>
              <a:rPr lang="en-US" dirty="0">
                <a:solidFill>
                  <a:schemeClr val="accent1"/>
                </a:solidFill>
                <a:latin typeface="+mj-lt"/>
              </a:rPr>
              <a:t>entails</a:t>
            </a:r>
            <a:r>
              <a:rPr lang="en-US" dirty="0">
                <a:latin typeface="+mj-lt"/>
              </a:rPr>
              <a:t> the hypothesis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368849" y="4085328"/>
            <a:ext cx="38686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Model prediction: </a:t>
            </a:r>
          </a:p>
          <a:p>
            <a:pPr algn="ctr"/>
            <a:r>
              <a:rPr lang="en-US" dirty="0">
                <a:latin typeface="+mj-lt"/>
              </a:rPr>
              <a:t>The premise </a:t>
            </a:r>
            <a:r>
              <a:rPr lang="en-US" dirty="0">
                <a:solidFill>
                  <a:schemeClr val="accent2"/>
                </a:solidFill>
                <a:latin typeface="+mj-lt"/>
              </a:rPr>
              <a:t>contradicts</a:t>
            </a:r>
            <a:r>
              <a:rPr lang="en-US" dirty="0">
                <a:latin typeface="+mj-lt"/>
              </a:rPr>
              <a:t> the hypothesis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35272" y="6195886"/>
            <a:ext cx="73976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On Measuring and Mitigating Biased Inferences of Word Embeddings. </a:t>
            </a:r>
          </a:p>
          <a:p>
            <a:r>
              <a:rPr lang="en-US" i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	</a:t>
            </a:r>
            <a:r>
              <a:rPr lang="en-US" i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Sunipa</a:t>
            </a:r>
            <a:r>
              <a:rPr lang="en-US" i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Dev, Tao Li, Jeff Phillips and Vivek Srikumar</a:t>
            </a:r>
            <a:r>
              <a:rPr lang="en-US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. AAAI, 2020.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57990" y="1042958"/>
            <a:ext cx="9525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All examples based on </a:t>
            </a:r>
            <a:r>
              <a:rPr lang="en-US">
                <a:latin typeface="+mj-lt"/>
              </a:rPr>
              <a:t>a natural language inference model that is ~90% accurate on the benchmark.</a:t>
            </a:r>
            <a:endParaRPr lang="en-US" dirty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74361" y="5604902"/>
            <a:ext cx="4735848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>
                <a:latin typeface="+mj-lt"/>
              </a:rPr>
              <a:t>None of these should be entailed or contradicted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2FB5F5-FC67-D84F-9769-1CC20A44A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13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F8A830-16D1-EA44-97D6-3AB6B41F0CF1}"/>
              </a:ext>
            </a:extLst>
          </p:cNvPr>
          <p:cNvSpPr txBox="1"/>
          <p:nvPr/>
        </p:nvSpPr>
        <p:spPr>
          <a:xfrm>
            <a:off x="0" y="-25765"/>
            <a:ext cx="2541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Failures in understanding</a:t>
            </a:r>
          </a:p>
        </p:txBody>
      </p:sp>
    </p:spTree>
    <p:extLst>
      <p:ext uri="{BB962C8B-B14F-4D97-AF65-F5344CB8AC3E}">
        <p14:creationId xmlns:p14="http://schemas.microsoft.com/office/powerpoint/2010/main" val="18951006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dirty="0"/>
              <a:t>Failures in understanding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</p:spPr>
        <p:txBody>
          <a:bodyPr>
            <a:normAutofit fontScale="70000" lnSpcReduction="20000"/>
          </a:bodyPr>
          <a:lstStyle/>
          <a:p>
            <a:pPr marL="0" lvl="0" indent="0">
              <a:buNone/>
            </a:pPr>
            <a:r>
              <a:rPr lang="en-US" dirty="0"/>
              <a:t>Trained models may seem to work well on benchmarks, but they</a:t>
            </a:r>
            <a:r>
              <a:rPr lang="mr-IN" dirty="0"/>
              <a:t>…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mr-IN" dirty="0">
                <a:solidFill>
                  <a:schemeClr val="accent1"/>
                </a:solidFill>
              </a:rPr>
              <a:t>…</a:t>
            </a:r>
            <a:r>
              <a:rPr lang="en-US" dirty="0">
                <a:solidFill>
                  <a:schemeClr val="accent1"/>
                </a:solidFill>
              </a:rPr>
              <a:t>can be inconsistent with their own predictions or with what is known to be true. </a:t>
            </a:r>
          </a:p>
          <a:p>
            <a:pPr lvl="2"/>
            <a:r>
              <a:rPr lang="en-US" sz="2200" dirty="0"/>
              <a:t>Li, Gupta, Mehta, Srikumar (EMNLP, 2019): Natural language inference systems are inconsistent with their own predictions…unless we enforce consistency explicitly</a:t>
            </a:r>
          </a:p>
          <a:p>
            <a:pPr lvl="2"/>
            <a:endParaRPr lang="en-US" sz="2200" dirty="0"/>
          </a:p>
          <a:p>
            <a:pPr lvl="2"/>
            <a:r>
              <a:rPr lang="en-US" sz="2200" dirty="0"/>
              <a:t>Li, </a:t>
            </a:r>
            <a:r>
              <a:rPr lang="en-US" sz="2200" dirty="0" err="1"/>
              <a:t>Jawale</a:t>
            </a:r>
            <a:r>
              <a:rPr lang="en-US" sz="2200" dirty="0"/>
              <a:t>, Palmer, Srikumar (ACL, 2020): Semantic role labeling systems can be inconsistent with frame definitions…unless we enforce consistency explicitly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mr-IN" dirty="0">
                <a:solidFill>
                  <a:schemeClr val="accent1"/>
                </a:solidFill>
              </a:rPr>
              <a:t>…</a:t>
            </a:r>
            <a:r>
              <a:rPr lang="en-US" dirty="0">
                <a:solidFill>
                  <a:schemeClr val="accent1"/>
                </a:solidFill>
              </a:rPr>
              <a:t>may exhibit socially undesirable behavior.</a:t>
            </a:r>
          </a:p>
          <a:p>
            <a:pPr lvl="2"/>
            <a:r>
              <a:rPr lang="en-US" sz="2300" dirty="0"/>
              <a:t>Dev, Li, Philips, Srikumar (AAAI, 2020): Word embeddings leak societal biases into natural language inference…unless we fix the embeddings explicitly</a:t>
            </a:r>
          </a:p>
          <a:p>
            <a:pPr lvl="2"/>
            <a:endParaRPr lang="en-US" sz="2300" dirty="0"/>
          </a:p>
          <a:p>
            <a:pPr lvl="2"/>
            <a:r>
              <a:rPr lang="en-US" sz="2300" dirty="0"/>
              <a:t>Li, </a:t>
            </a:r>
            <a:r>
              <a:rPr lang="en-US" sz="2300" dirty="0" err="1"/>
              <a:t>Khashabi</a:t>
            </a:r>
            <a:r>
              <a:rPr lang="en-US" sz="2300" dirty="0"/>
              <a:t>, </a:t>
            </a:r>
            <a:r>
              <a:rPr lang="en-US" sz="2300" dirty="0" err="1"/>
              <a:t>Khot</a:t>
            </a:r>
            <a:r>
              <a:rPr lang="en-US" sz="2300" dirty="0"/>
              <a:t>, Sabharwal, Srikumar (Findings of EMNLP 2020): Reading comprehension systems exhibit stereotyping biases, and this is different of the usual reasoning shortcuts that they may use</a:t>
            </a:r>
          </a:p>
          <a:p>
            <a:pPr lvl="1"/>
            <a:endParaRPr lang="en-US" sz="2600" dirty="0"/>
          </a:p>
          <a:p>
            <a:pPr marL="0" indent="0" algn="ctr">
              <a:buNone/>
            </a:pPr>
            <a:r>
              <a:rPr lang="en-US" dirty="0"/>
              <a:t>(many other such failures in recent literature)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5205F28-A1D6-AF4A-936C-9D99C57FD601}"/>
              </a:ext>
            </a:extLst>
          </p:cNvPr>
          <p:cNvGrpSpPr/>
          <p:nvPr/>
        </p:nvGrpSpPr>
        <p:grpSpPr>
          <a:xfrm>
            <a:off x="101403" y="5115374"/>
            <a:ext cx="1016393" cy="1670316"/>
            <a:chOff x="-1191555" y="1769479"/>
            <a:chExt cx="1016393" cy="1670316"/>
          </a:xfrm>
        </p:grpSpPr>
        <p:pic>
          <p:nvPicPr>
            <p:cNvPr id="9" name="Picture 6" descr="A photo of Tao Li">
              <a:hlinkClick r:id="rId2"/>
              <a:extLst>
                <a:ext uri="{FF2B5EF4-FFF2-40B4-BE49-F238E27FC236}">
                  <a16:creationId xmlns:a16="http://schemas.microsoft.com/office/drawing/2014/main" id="{0BDD45EA-99FE-8843-BC5F-E781DC4CC0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91555" y="1769479"/>
              <a:ext cx="1016393" cy="1300984"/>
            </a:xfrm>
            <a:prstGeom prst="ellipse">
              <a:avLst/>
            </a:prstGeom>
            <a:ln w="63500" cap="rnd">
              <a:noFill/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F28253A-7F78-5440-892D-0AA9634BBD99}"/>
                </a:ext>
              </a:extLst>
            </p:cNvPr>
            <p:cNvSpPr txBox="1"/>
            <p:nvPr/>
          </p:nvSpPr>
          <p:spPr>
            <a:xfrm>
              <a:off x="-1045959" y="3070463"/>
              <a:ext cx="7251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1"/>
                  </a:solidFill>
                </a:rPr>
                <a:t>Tao Li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4FEEF86-A1CF-1E43-885D-569E15E83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14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C78A57-078C-5B4C-B1D3-3B8CFD866F3D}"/>
              </a:ext>
            </a:extLst>
          </p:cNvPr>
          <p:cNvSpPr txBox="1"/>
          <p:nvPr/>
        </p:nvSpPr>
        <p:spPr>
          <a:xfrm>
            <a:off x="0" y="-25765"/>
            <a:ext cx="2541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Failures in understanding</a:t>
            </a:r>
          </a:p>
        </p:txBody>
      </p:sp>
    </p:spTree>
    <p:extLst>
      <p:ext uri="{BB962C8B-B14F-4D97-AF65-F5344CB8AC3E}">
        <p14:creationId xmlns:p14="http://schemas.microsoft.com/office/powerpoint/2010/main" val="6462599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 4: Inferences about semi-structured data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09600" y="1417637"/>
          <a:ext cx="4816642" cy="5481175"/>
        </p:xfrm>
        <a:graphic>
          <a:graphicData uri="http://schemas.openxmlformats.org/drawingml/2006/table">
            <a:tbl>
              <a:tblPr/>
              <a:tblGrid>
                <a:gridCol w="24083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083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0889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Dressage</a:t>
                      </a:r>
                      <a:endParaRPr lang="en-US" sz="1600" b="1" dirty="0"/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4164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Highest governing body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  <a:prstDash val="soli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International Federation for Equestrian Sports (FEI)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889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Characteristics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0889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Contact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No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4164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Team members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Individual and team at international levels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0889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Mixed gender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Yes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4033"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Equipment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Horse, appropriate horse tack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0889"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Venue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Arena, indoor or outdoor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0889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Presence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0889"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Country or region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Worldwide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0889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Olympic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s-IS" sz="1600" dirty="0">
                          <a:effectLst/>
                        </a:rPr>
                        <a:t>1912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90889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Paralympic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1996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787188" y="1588168"/>
            <a:ext cx="631657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From this table, what can we say about the following sentences?</a:t>
            </a:r>
          </a:p>
          <a:p>
            <a:endParaRPr lang="en-US" dirty="0">
              <a:latin typeface="+mj-lt"/>
            </a:endParaRPr>
          </a:p>
          <a:p>
            <a:pPr marL="342900" indent="-342900">
              <a:buAutoNum type="arabicPeriod"/>
            </a:pPr>
            <a:r>
              <a:rPr lang="en-GB" dirty="0">
                <a:solidFill>
                  <a:srgbClr val="000000"/>
                </a:solidFill>
                <a:latin typeface="+mj-lt"/>
              </a:rPr>
              <a:t>“</a:t>
            </a:r>
            <a:r>
              <a:rPr lang="en-GB" i="1" dirty="0">
                <a:solidFill>
                  <a:srgbClr val="000000"/>
                </a:solidFill>
                <a:latin typeface="+mj-lt"/>
              </a:rPr>
              <a:t>Both men and women compete in the sport of Dressage.”</a:t>
            </a:r>
          </a:p>
          <a:p>
            <a:pPr lvl="1"/>
            <a:endParaRPr lang="en-GB" dirty="0">
              <a:solidFill>
                <a:srgbClr val="000000"/>
              </a:solidFill>
              <a:latin typeface="+mj-lt"/>
            </a:endParaRPr>
          </a:p>
          <a:p>
            <a:pPr marL="800100" lvl="1" indent="-342900">
              <a:buFont typeface="+mj-lt"/>
              <a:buAutoNum type="alphaLcPeriod"/>
            </a:pPr>
            <a:r>
              <a:rPr lang="en-GB" dirty="0">
                <a:solidFill>
                  <a:srgbClr val="000000"/>
                </a:solidFill>
                <a:latin typeface="+mj-lt"/>
              </a:rPr>
              <a:t>The sentence is true 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GB" dirty="0">
                <a:solidFill>
                  <a:srgbClr val="000000"/>
                </a:solidFill>
                <a:latin typeface="+mj-lt"/>
              </a:rPr>
              <a:t>The sentence is not true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GB" dirty="0">
                <a:solidFill>
                  <a:srgbClr val="000000"/>
                </a:solidFill>
                <a:latin typeface="+mj-lt"/>
              </a:rPr>
              <a:t>We can’t say one way or another</a:t>
            </a:r>
          </a:p>
          <a:p>
            <a:pPr marL="342900" indent="-342900">
              <a:buFont typeface="+mj-lt"/>
              <a:buAutoNum type="arabicPeriod"/>
            </a:pPr>
            <a:endParaRPr lang="en-GB" dirty="0">
              <a:solidFill>
                <a:srgbClr val="000000"/>
              </a:solidFill>
              <a:latin typeface="+mj-lt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rgbClr val="000000"/>
                </a:solidFill>
                <a:latin typeface="+mj-lt"/>
              </a:rPr>
              <a:t>“FEI governs dressage only in the  U.S.</a:t>
            </a:r>
            <a:r>
              <a:rPr lang="en-GB" i="1" dirty="0">
                <a:solidFill>
                  <a:srgbClr val="000000"/>
                </a:solidFill>
                <a:latin typeface="+mj-lt"/>
              </a:rPr>
              <a:t>”</a:t>
            </a:r>
          </a:p>
          <a:p>
            <a:pPr marL="342900" indent="-342900">
              <a:buFont typeface="+mj-lt"/>
              <a:buAutoNum type="arabicPeriod"/>
            </a:pPr>
            <a:endParaRPr lang="en-GB" dirty="0">
              <a:solidFill>
                <a:srgbClr val="000000"/>
              </a:solidFill>
              <a:latin typeface="+mj-lt"/>
            </a:endParaRPr>
          </a:p>
          <a:p>
            <a:pPr marL="800100" lvl="1" indent="-342900">
              <a:buFont typeface="+mj-lt"/>
              <a:buAutoNum type="alphaLcPeriod"/>
            </a:pPr>
            <a:r>
              <a:rPr lang="en-GB" dirty="0">
                <a:solidFill>
                  <a:srgbClr val="000000"/>
                </a:solidFill>
                <a:latin typeface="+mj-lt"/>
              </a:rPr>
              <a:t>The sentence is true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GB" dirty="0">
                <a:solidFill>
                  <a:srgbClr val="000000"/>
                </a:solidFill>
                <a:latin typeface="+mj-lt"/>
              </a:rPr>
              <a:t>The sentence is not true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GB" dirty="0">
                <a:solidFill>
                  <a:srgbClr val="000000"/>
                </a:solidFill>
                <a:latin typeface="+mj-lt"/>
              </a:rPr>
              <a:t>We can’t say one way or another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ECDAC1-7A4A-3B46-9CE4-F94BD4B39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15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92894A-85D2-244F-9DF2-BF3C9A1E0AF1}"/>
              </a:ext>
            </a:extLst>
          </p:cNvPr>
          <p:cNvSpPr txBox="1"/>
          <p:nvPr/>
        </p:nvSpPr>
        <p:spPr>
          <a:xfrm>
            <a:off x="0" y="-25765"/>
            <a:ext cx="2541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Failures in understanding</a:t>
            </a:r>
          </a:p>
        </p:txBody>
      </p:sp>
    </p:spTree>
    <p:extLst>
      <p:ext uri="{BB962C8B-B14F-4D97-AF65-F5344CB8AC3E}">
        <p14:creationId xmlns:p14="http://schemas.microsoft.com/office/powerpoint/2010/main" val="9720270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 4: Inferences about semi-structured data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09600" y="1417637"/>
          <a:ext cx="4816642" cy="5481175"/>
        </p:xfrm>
        <a:graphic>
          <a:graphicData uri="http://schemas.openxmlformats.org/drawingml/2006/table">
            <a:tbl>
              <a:tblPr/>
              <a:tblGrid>
                <a:gridCol w="24083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083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0889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Dressage</a:t>
                      </a:r>
                      <a:endParaRPr lang="en-US" sz="1600" b="1" dirty="0"/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4164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Highest governing body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  <a:prstDash val="soli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International Federation for Equestrian Sports (FEI)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889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</a:rPr>
                        <a:t>Characteristics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0889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Contact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No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4164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Team members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Individual and team at international levels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0889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Mixed gender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Yes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4033"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Equipment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Horse, appropriate horse tack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0889"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Venue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Arena, indoor or outdoor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0889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Presence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0889"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Country or region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Worldwide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0889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Olympic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s-IS" sz="1600" dirty="0">
                          <a:effectLst/>
                        </a:rPr>
                        <a:t>1912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90889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Paralympic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1996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787188" y="1588168"/>
            <a:ext cx="631657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From this table, what can we say about the following sentences?</a:t>
            </a:r>
          </a:p>
          <a:p>
            <a:endParaRPr lang="en-US" dirty="0">
              <a:latin typeface="+mj-lt"/>
            </a:endParaRPr>
          </a:p>
          <a:p>
            <a:pPr marL="342900" indent="-342900">
              <a:buAutoNum type="arabicPeriod"/>
            </a:pPr>
            <a:r>
              <a:rPr lang="en-GB" dirty="0">
                <a:solidFill>
                  <a:srgbClr val="000000"/>
                </a:solidFill>
                <a:latin typeface="+mj-lt"/>
              </a:rPr>
              <a:t>“</a:t>
            </a:r>
            <a:r>
              <a:rPr lang="en-GB" i="1" dirty="0">
                <a:solidFill>
                  <a:srgbClr val="000000"/>
                </a:solidFill>
                <a:latin typeface="+mj-lt"/>
              </a:rPr>
              <a:t>Both men and women compete in the sport of Dressage.”</a:t>
            </a:r>
          </a:p>
          <a:p>
            <a:pPr lvl="1"/>
            <a:endParaRPr lang="en-GB" dirty="0">
              <a:solidFill>
                <a:srgbClr val="000000"/>
              </a:solidFill>
              <a:latin typeface="+mj-lt"/>
            </a:endParaRPr>
          </a:p>
          <a:p>
            <a:pPr marL="800100" lvl="1" indent="-342900">
              <a:buFont typeface="Wingdings" charset="2"/>
              <a:buChar char="ü"/>
            </a:pPr>
            <a:r>
              <a:rPr lang="en-GB" b="1" dirty="0">
                <a:solidFill>
                  <a:schemeClr val="accent1"/>
                </a:solidFill>
                <a:latin typeface="+mj-lt"/>
              </a:rPr>
              <a:t>The sentence is true</a:t>
            </a:r>
          </a:p>
          <a:p>
            <a:pPr marL="800100" lvl="1" indent="-342900">
              <a:buFont typeface="+mj-lt"/>
              <a:buAutoNum type="alphaLcPeriod" startAt="2"/>
            </a:pPr>
            <a:r>
              <a:rPr lang="en-GB" dirty="0">
                <a:solidFill>
                  <a:srgbClr val="000000"/>
                </a:solidFill>
                <a:latin typeface="+mj-lt"/>
              </a:rPr>
              <a:t>The sentence is not true</a:t>
            </a:r>
          </a:p>
          <a:p>
            <a:pPr marL="800100" lvl="1" indent="-342900">
              <a:buFont typeface="+mj-lt"/>
              <a:buAutoNum type="alphaLcPeriod" startAt="2"/>
            </a:pPr>
            <a:r>
              <a:rPr lang="en-GB" dirty="0">
                <a:solidFill>
                  <a:srgbClr val="000000"/>
                </a:solidFill>
                <a:latin typeface="+mj-lt"/>
              </a:rPr>
              <a:t>We can’t say one way or another</a:t>
            </a:r>
          </a:p>
          <a:p>
            <a:pPr marL="342900" indent="-342900">
              <a:buFont typeface="+mj-lt"/>
              <a:buAutoNum type="arabicPeriod"/>
            </a:pPr>
            <a:endParaRPr lang="en-GB" dirty="0">
              <a:solidFill>
                <a:srgbClr val="000000"/>
              </a:solidFill>
              <a:latin typeface="+mj-lt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rgbClr val="000000"/>
                </a:solidFill>
                <a:latin typeface="+mj-lt"/>
              </a:rPr>
              <a:t>“FEI governs dressage only in the  U.S.</a:t>
            </a:r>
            <a:r>
              <a:rPr lang="en-GB" i="1" dirty="0">
                <a:solidFill>
                  <a:srgbClr val="000000"/>
                </a:solidFill>
                <a:latin typeface="+mj-lt"/>
              </a:rPr>
              <a:t>”</a:t>
            </a:r>
          </a:p>
          <a:p>
            <a:pPr marL="342900" indent="-342900">
              <a:buFont typeface="+mj-lt"/>
              <a:buAutoNum type="arabicPeriod"/>
            </a:pPr>
            <a:endParaRPr lang="en-GB" dirty="0">
              <a:solidFill>
                <a:srgbClr val="000000"/>
              </a:solidFill>
              <a:latin typeface="+mj-lt"/>
            </a:endParaRPr>
          </a:p>
          <a:p>
            <a:pPr marL="800100" lvl="1" indent="-342900">
              <a:buFont typeface="+mj-lt"/>
              <a:buAutoNum type="alphaLcPeriod"/>
            </a:pPr>
            <a:r>
              <a:rPr lang="en-GB" dirty="0">
                <a:solidFill>
                  <a:srgbClr val="000000"/>
                </a:solidFill>
                <a:latin typeface="+mj-lt"/>
              </a:rPr>
              <a:t>The sentence is true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GB" dirty="0">
                <a:solidFill>
                  <a:srgbClr val="000000"/>
                </a:solidFill>
                <a:latin typeface="+mj-lt"/>
              </a:rPr>
              <a:t>The sentence is not true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GB" dirty="0">
                <a:solidFill>
                  <a:srgbClr val="000000"/>
                </a:solidFill>
                <a:latin typeface="+mj-lt"/>
              </a:rPr>
              <a:t>We can’t say one way or another</a:t>
            </a:r>
          </a:p>
        </p:txBody>
      </p:sp>
      <p:cxnSp>
        <p:nvCxnSpPr>
          <p:cNvPr id="3" name="Straight Arrow Connector 2"/>
          <p:cNvCxnSpPr>
            <a:cxnSpLocks/>
            <a:stCxn id="6" idx="3"/>
          </p:cNvCxnSpPr>
          <p:nvPr/>
        </p:nvCxnSpPr>
        <p:spPr>
          <a:xfrm flipV="1">
            <a:off x="5426242" y="2943922"/>
            <a:ext cx="851895" cy="1214302"/>
          </a:xfrm>
          <a:prstGeom prst="straightConnector1">
            <a:avLst/>
          </a:prstGeom>
          <a:ln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713337-AA15-B242-941D-5291BC82E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16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FB1AA3-726E-A14C-A712-DDF089118624}"/>
              </a:ext>
            </a:extLst>
          </p:cNvPr>
          <p:cNvSpPr txBox="1"/>
          <p:nvPr/>
        </p:nvSpPr>
        <p:spPr>
          <a:xfrm>
            <a:off x="0" y="-25765"/>
            <a:ext cx="2541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Failures in understanding</a:t>
            </a:r>
          </a:p>
        </p:txBody>
      </p:sp>
    </p:spTree>
    <p:extLst>
      <p:ext uri="{BB962C8B-B14F-4D97-AF65-F5344CB8AC3E}">
        <p14:creationId xmlns:p14="http://schemas.microsoft.com/office/powerpoint/2010/main" val="37439622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 4: Inferences about semi-structured data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09600" y="1417637"/>
          <a:ext cx="4816642" cy="5481175"/>
        </p:xfrm>
        <a:graphic>
          <a:graphicData uri="http://schemas.openxmlformats.org/drawingml/2006/table">
            <a:tbl>
              <a:tblPr/>
              <a:tblGrid>
                <a:gridCol w="24083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083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0889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Dressage</a:t>
                      </a:r>
                      <a:endParaRPr lang="en-US" sz="1600" b="1" dirty="0"/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4164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Highest governing body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International Federation for Equestrian Sports (</a:t>
                      </a:r>
                      <a:r>
                        <a:rPr lang="en-US" sz="1600" b="1" dirty="0">
                          <a:effectLst/>
                        </a:rPr>
                        <a:t>FEI</a:t>
                      </a:r>
                      <a:r>
                        <a:rPr lang="en-US" sz="1600" dirty="0">
                          <a:effectLst/>
                        </a:rPr>
                        <a:t>)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889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</a:rPr>
                        <a:t>Characteristics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0889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Contact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No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4164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Team members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Individual and team at international levels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0889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Mixed gender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Yes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4033"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Equipment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Horse, appropriate horse tack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0889"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Venue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Arena, indoor or outdoor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0889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Presence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0889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Country or region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effectLst/>
                        </a:rPr>
                        <a:t>Worldwide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0889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Olympic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s-IS" sz="1600" dirty="0">
                          <a:effectLst/>
                        </a:rPr>
                        <a:t>1912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90889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Paralympic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1996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787188" y="1588168"/>
            <a:ext cx="631657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From this table, what can we say about the following sentences?</a:t>
            </a:r>
          </a:p>
          <a:p>
            <a:endParaRPr lang="en-US" dirty="0">
              <a:latin typeface="+mj-lt"/>
            </a:endParaRPr>
          </a:p>
          <a:p>
            <a:pPr marL="342900" indent="-342900">
              <a:buAutoNum type="arabicPeriod"/>
            </a:pPr>
            <a:r>
              <a:rPr lang="en-GB" dirty="0">
                <a:solidFill>
                  <a:srgbClr val="000000"/>
                </a:solidFill>
                <a:latin typeface="+mj-lt"/>
              </a:rPr>
              <a:t>“</a:t>
            </a:r>
            <a:r>
              <a:rPr lang="en-GB" i="1" dirty="0">
                <a:solidFill>
                  <a:srgbClr val="000000"/>
                </a:solidFill>
                <a:latin typeface="+mj-lt"/>
              </a:rPr>
              <a:t>Both men and women compete in the sport of Dressage.”</a:t>
            </a:r>
          </a:p>
          <a:p>
            <a:pPr lvl="1"/>
            <a:endParaRPr lang="en-GB" dirty="0">
              <a:solidFill>
                <a:srgbClr val="000000"/>
              </a:solidFill>
              <a:latin typeface="+mj-lt"/>
            </a:endParaRPr>
          </a:p>
          <a:p>
            <a:pPr marL="800100" lvl="1" indent="-342900">
              <a:buFont typeface="Wingdings" charset="2"/>
              <a:buChar char="ü"/>
            </a:pPr>
            <a:r>
              <a:rPr lang="en-GB" b="1" dirty="0">
                <a:solidFill>
                  <a:schemeClr val="accent1"/>
                </a:solidFill>
                <a:latin typeface="+mj-lt"/>
              </a:rPr>
              <a:t>The sentence is true </a:t>
            </a:r>
          </a:p>
          <a:p>
            <a:pPr marL="800100" lvl="1" indent="-342900">
              <a:buFont typeface="+mj-lt"/>
              <a:buAutoNum type="alphaLcPeriod" startAt="2"/>
            </a:pPr>
            <a:r>
              <a:rPr lang="en-GB" dirty="0">
                <a:solidFill>
                  <a:srgbClr val="000000"/>
                </a:solidFill>
                <a:latin typeface="+mj-lt"/>
              </a:rPr>
              <a:t>The sentence is not true</a:t>
            </a:r>
          </a:p>
          <a:p>
            <a:pPr marL="800100" lvl="1" indent="-342900">
              <a:buFont typeface="+mj-lt"/>
              <a:buAutoNum type="alphaLcPeriod" startAt="2"/>
            </a:pPr>
            <a:r>
              <a:rPr lang="en-GB" dirty="0">
                <a:solidFill>
                  <a:srgbClr val="000000"/>
                </a:solidFill>
                <a:latin typeface="+mj-lt"/>
              </a:rPr>
              <a:t>We can’t say one way or another</a:t>
            </a:r>
          </a:p>
          <a:p>
            <a:pPr marL="342900" indent="-342900">
              <a:buFont typeface="+mj-lt"/>
              <a:buAutoNum type="arabicPeriod"/>
            </a:pPr>
            <a:endParaRPr lang="en-GB" dirty="0">
              <a:solidFill>
                <a:srgbClr val="000000"/>
              </a:solidFill>
              <a:latin typeface="+mj-lt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rgbClr val="000000"/>
                </a:solidFill>
                <a:latin typeface="+mj-lt"/>
              </a:rPr>
              <a:t>“FEI governs dressage only in the  U.S.</a:t>
            </a:r>
            <a:r>
              <a:rPr lang="en-GB" i="1" dirty="0">
                <a:solidFill>
                  <a:srgbClr val="000000"/>
                </a:solidFill>
                <a:latin typeface="+mj-lt"/>
              </a:rPr>
              <a:t>”</a:t>
            </a:r>
          </a:p>
          <a:p>
            <a:pPr marL="342900" indent="-342900">
              <a:buFont typeface="+mj-lt"/>
              <a:buAutoNum type="arabicPeriod"/>
            </a:pPr>
            <a:endParaRPr lang="en-GB" dirty="0">
              <a:solidFill>
                <a:srgbClr val="000000"/>
              </a:solidFill>
              <a:latin typeface="+mj-lt"/>
            </a:endParaRPr>
          </a:p>
          <a:p>
            <a:pPr marL="800100" lvl="1" indent="-342900">
              <a:buFont typeface="+mj-lt"/>
              <a:buAutoNum type="alphaLcPeriod"/>
            </a:pPr>
            <a:r>
              <a:rPr lang="en-GB" dirty="0">
                <a:solidFill>
                  <a:srgbClr val="000000"/>
                </a:solidFill>
                <a:latin typeface="+mj-lt"/>
              </a:rPr>
              <a:t>The sentence is true</a:t>
            </a:r>
          </a:p>
          <a:p>
            <a:pPr marL="800100" lvl="1" indent="-342900">
              <a:buFont typeface="Wingdings" charset="2"/>
              <a:buChar char="ü"/>
            </a:pPr>
            <a:r>
              <a:rPr lang="en-GB" b="1" dirty="0">
                <a:solidFill>
                  <a:schemeClr val="accent2"/>
                </a:solidFill>
                <a:latin typeface="+mj-lt"/>
              </a:rPr>
              <a:t>The sentence is not true</a:t>
            </a:r>
          </a:p>
          <a:p>
            <a:pPr marL="800100" lvl="1" indent="-342900">
              <a:buFont typeface="+mj-lt"/>
              <a:buAutoNum type="alphaLcPeriod" startAt="3"/>
            </a:pPr>
            <a:r>
              <a:rPr lang="en-GB" dirty="0">
                <a:solidFill>
                  <a:srgbClr val="000000"/>
                </a:solidFill>
                <a:latin typeface="+mj-lt"/>
              </a:rPr>
              <a:t>We can’t say one way or another</a:t>
            </a:r>
          </a:p>
        </p:txBody>
      </p:sp>
      <p:cxnSp>
        <p:nvCxnSpPr>
          <p:cNvPr id="5" name="Straight Arrow Connector 4"/>
          <p:cNvCxnSpPr>
            <a:cxnSpLocks/>
          </p:cNvCxnSpPr>
          <p:nvPr/>
        </p:nvCxnSpPr>
        <p:spPr>
          <a:xfrm>
            <a:off x="5426242" y="2141621"/>
            <a:ext cx="782053" cy="2441530"/>
          </a:xfrm>
          <a:prstGeom prst="straightConnector1">
            <a:avLst/>
          </a:prstGeom>
          <a:ln>
            <a:solidFill>
              <a:schemeClr val="accent2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cxnSpLocks/>
          </p:cNvCxnSpPr>
          <p:nvPr/>
        </p:nvCxnSpPr>
        <p:spPr>
          <a:xfrm flipV="1">
            <a:off x="5426242" y="4795024"/>
            <a:ext cx="782053" cy="1208736"/>
          </a:xfrm>
          <a:prstGeom prst="straightConnector1">
            <a:avLst/>
          </a:prstGeom>
          <a:ln>
            <a:solidFill>
              <a:schemeClr val="accent2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2208DFF-790B-8A4B-AE3C-5EFD607D3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17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E75533-0F0E-D04A-9E85-8BD4EF0F7242}"/>
              </a:ext>
            </a:extLst>
          </p:cNvPr>
          <p:cNvSpPr txBox="1"/>
          <p:nvPr/>
        </p:nvSpPr>
        <p:spPr>
          <a:xfrm>
            <a:off x="0" y="-25765"/>
            <a:ext cx="2541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Failures in understanding</a:t>
            </a:r>
          </a:p>
        </p:txBody>
      </p:sp>
    </p:spTree>
    <p:extLst>
      <p:ext uri="{BB962C8B-B14F-4D97-AF65-F5344CB8AC3E}">
        <p14:creationId xmlns:p14="http://schemas.microsoft.com/office/powerpoint/2010/main" val="35812419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5400" b="1" dirty="0">
                <a:solidFill>
                  <a:srgbClr val="4472C4"/>
                </a:solidFill>
              </a:rPr>
              <a:t>I</a:t>
            </a:r>
            <a:r>
              <a:rPr lang="en-GB" b="1" dirty="0">
                <a:solidFill>
                  <a:srgbClr val="4472C4"/>
                </a:solidFill>
              </a:rPr>
              <a:t>NFO</a:t>
            </a:r>
            <a:r>
              <a:rPr lang="en-GB" sz="5400" b="1" dirty="0">
                <a:solidFill>
                  <a:srgbClr val="4472C4"/>
                </a:solidFill>
              </a:rPr>
              <a:t>T</a:t>
            </a:r>
            <a:r>
              <a:rPr lang="en-GB" b="1" dirty="0">
                <a:solidFill>
                  <a:srgbClr val="4472C4"/>
                </a:solidFill>
              </a:rPr>
              <a:t>AB</a:t>
            </a:r>
            <a:r>
              <a:rPr lang="en-GB" sz="5400" b="1" dirty="0">
                <a:solidFill>
                  <a:srgbClr val="4472C4"/>
                </a:solidFill>
              </a:rPr>
              <a:t>S</a:t>
            </a:r>
            <a:r>
              <a:rPr lang="en-GB" sz="5400" dirty="0"/>
              <a:t>: A new challenge dataset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lvl="0" indent="0" defTabSz="914400">
              <a:spcBef>
                <a:spcPts val="0"/>
              </a:spcBef>
              <a:buNone/>
            </a:pPr>
            <a:r>
              <a:rPr lang="en-US" sz="2600" b="1" dirty="0">
                <a:solidFill>
                  <a:schemeClr val="accent1"/>
                </a:solidFill>
              </a:rPr>
              <a:t>Goal</a:t>
            </a:r>
            <a:r>
              <a:rPr lang="en-US" sz="2600" dirty="0"/>
              <a:t>: To study reasoning about semi-structured, heterogeneous data</a:t>
            </a:r>
          </a:p>
          <a:p>
            <a:pPr marL="0" lvl="0" indent="0" defTabSz="914400">
              <a:spcBef>
                <a:spcPts val="0"/>
              </a:spcBef>
              <a:buNone/>
            </a:pPr>
            <a:endParaRPr lang="en-US" sz="2600" dirty="0"/>
          </a:p>
          <a:p>
            <a:pPr marL="0" lvl="0" indent="0" defTabSz="914400">
              <a:spcBef>
                <a:spcPts val="0"/>
              </a:spcBef>
              <a:buNone/>
            </a:pPr>
            <a:r>
              <a:rPr lang="en-US" sz="2600" dirty="0"/>
              <a:t>A new dataset styled after natural language inference</a:t>
            </a:r>
          </a:p>
          <a:p>
            <a:pPr marL="690563" lvl="0" indent="-336550" defTabSz="914400">
              <a:spcBef>
                <a:spcPts val="0"/>
              </a:spcBef>
              <a:buFont typeface="Arial" charset="0"/>
              <a:buChar char="•"/>
            </a:pPr>
            <a:r>
              <a:rPr lang="en-US" sz="2600" dirty="0"/>
              <a:t>Premises are </a:t>
            </a:r>
            <a:r>
              <a:rPr lang="en-US" sz="2600" dirty="0" err="1"/>
              <a:t>infoboxes</a:t>
            </a:r>
            <a:endParaRPr lang="en-US" sz="2600" dirty="0"/>
          </a:p>
          <a:p>
            <a:pPr marL="690563" lvl="0" indent="-336550" defTabSz="914400">
              <a:spcBef>
                <a:spcPts val="0"/>
              </a:spcBef>
              <a:buFont typeface="Arial" charset="0"/>
              <a:buChar char="•"/>
            </a:pPr>
            <a:r>
              <a:rPr lang="en-US" sz="2600" dirty="0"/>
              <a:t>Hypotheses are sentences</a:t>
            </a:r>
          </a:p>
          <a:p>
            <a:pPr defTabSz="914400">
              <a:spcBef>
                <a:spcPts val="0"/>
              </a:spcBef>
              <a:buFont typeface="Arial" charset="0"/>
              <a:buChar char="•"/>
            </a:pPr>
            <a:endParaRPr lang="en-US" sz="2600" dirty="0"/>
          </a:p>
          <a:p>
            <a:pPr defTabSz="914400">
              <a:spcBef>
                <a:spcPts val="0"/>
              </a:spcBef>
              <a:buFont typeface="Arial" charset="0"/>
              <a:buChar char="•"/>
            </a:pPr>
            <a:r>
              <a:rPr lang="en-US" sz="2600" dirty="0"/>
              <a:t>Collected using Mechanical Turk</a:t>
            </a:r>
          </a:p>
          <a:p>
            <a:pPr lvl="0" defTabSz="914400">
              <a:spcBef>
                <a:spcPts val="0"/>
              </a:spcBef>
              <a:buFont typeface="Arial" charset="0"/>
              <a:buChar char="•"/>
            </a:pPr>
            <a:endParaRPr lang="en-US" sz="2600" dirty="0"/>
          </a:p>
          <a:p>
            <a:pPr marL="0" lvl="0" indent="0" defTabSz="914400">
              <a:spcBef>
                <a:spcPts val="0"/>
              </a:spcBef>
              <a:buNone/>
            </a:pPr>
            <a:r>
              <a:rPr lang="en-US" sz="2600" b="1" dirty="0">
                <a:solidFill>
                  <a:schemeClr val="accent1"/>
                </a:solidFill>
              </a:rPr>
              <a:t>The task</a:t>
            </a:r>
            <a:r>
              <a:rPr lang="en-US" sz="2600" dirty="0"/>
              <a:t>: Decide whether the hypothesis is true (</a:t>
            </a:r>
            <a:r>
              <a:rPr lang="en-US" sz="2600" dirty="0">
                <a:solidFill>
                  <a:schemeClr val="accent1"/>
                </a:solidFill>
              </a:rPr>
              <a:t>entailed</a:t>
            </a:r>
            <a:r>
              <a:rPr lang="en-US" sz="2600" dirty="0"/>
              <a:t>), false (</a:t>
            </a:r>
            <a:r>
              <a:rPr lang="en-US" sz="2600" dirty="0">
                <a:solidFill>
                  <a:schemeClr val="accent2"/>
                </a:solidFill>
              </a:rPr>
              <a:t>contradicted</a:t>
            </a:r>
            <a:r>
              <a:rPr lang="en-US" sz="2600" dirty="0"/>
              <a:t>) or undetermined (</a:t>
            </a:r>
            <a:r>
              <a:rPr lang="en-US" sz="2600" dirty="0">
                <a:solidFill>
                  <a:schemeClr val="accent4"/>
                </a:solidFill>
              </a:rPr>
              <a:t>neutral</a:t>
            </a:r>
            <a:r>
              <a:rPr lang="en-US" sz="2600" dirty="0"/>
              <a:t>) given a premise table</a:t>
            </a:r>
          </a:p>
          <a:p>
            <a:pPr marL="0" lvl="0" indent="0" defTabSz="914400">
              <a:spcBef>
                <a:spcPts val="0"/>
              </a:spcBef>
              <a:buNone/>
            </a:pPr>
            <a:endParaRPr lang="en-US" sz="2600" dirty="0"/>
          </a:p>
        </p:txBody>
      </p:sp>
      <p:sp>
        <p:nvSpPr>
          <p:cNvPr id="3" name="Rectangle 2"/>
          <p:cNvSpPr/>
          <p:nvPr/>
        </p:nvSpPr>
        <p:spPr>
          <a:xfrm>
            <a:off x="332874" y="5708562"/>
            <a:ext cx="1124952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InfoTabS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: Inference on Tables as Semi-structured Data. </a:t>
            </a:r>
          </a:p>
          <a:p>
            <a:r>
              <a:rPr lang="en-US" sz="1600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	Vivek Gupta, </a:t>
            </a:r>
            <a:r>
              <a:rPr lang="en-US" sz="1600" i="1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Pegah</a:t>
            </a:r>
            <a:r>
              <a:rPr lang="en-US" sz="1600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600" i="1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Nokhiz</a:t>
            </a:r>
            <a:r>
              <a:rPr lang="en-US" sz="1600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, </a:t>
            </a:r>
            <a:r>
              <a:rPr lang="en-US" sz="1600" i="1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Maitrey</a:t>
            </a:r>
            <a:r>
              <a:rPr lang="en-US" sz="1600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Mehta and Vivek Srikumar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. ACL, 2020.</a:t>
            </a:r>
          </a:p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Incorporating External Knowledge to Enhance Tabular Reasoning.</a:t>
            </a:r>
          </a:p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	</a:t>
            </a:r>
            <a:r>
              <a:rPr lang="en-US" sz="1600" i="1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Neeraja</a:t>
            </a:r>
            <a:r>
              <a:rPr lang="en-US" sz="1600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, J.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, </a:t>
            </a:r>
            <a:r>
              <a:rPr lang="en-US" sz="1600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Vivek Gupta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, </a:t>
            </a:r>
            <a:r>
              <a:rPr lang="en-US" sz="1600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and Vivek Srikumar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. NAACL, 2021.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56BD93-2F5F-D242-AAFC-E97F8E97C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18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3376BF-EF6F-C34E-871E-008CEA30BBAF}"/>
              </a:ext>
            </a:extLst>
          </p:cNvPr>
          <p:cNvSpPr/>
          <p:nvPr/>
        </p:nvSpPr>
        <p:spPr>
          <a:xfrm>
            <a:off x="3708476" y="1169959"/>
            <a:ext cx="73954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latin typeface="+mj-lt"/>
              </a:rPr>
              <a:t>Browse the data and download it here: </a:t>
            </a:r>
            <a:r>
              <a:rPr lang="en-GB" sz="2000" dirty="0">
                <a:solidFill>
                  <a:schemeClr val="accent1"/>
                </a:solidFill>
                <a:latin typeface="+mj-lt"/>
              </a:rPr>
              <a:t>https://infotabs.github.io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0D0129-2387-A643-840F-E42645179F6D}"/>
              </a:ext>
            </a:extLst>
          </p:cNvPr>
          <p:cNvSpPr txBox="1"/>
          <p:nvPr/>
        </p:nvSpPr>
        <p:spPr>
          <a:xfrm>
            <a:off x="0" y="-25765"/>
            <a:ext cx="2541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Failures in understanding</a:t>
            </a:r>
          </a:p>
        </p:txBody>
      </p:sp>
    </p:spTree>
    <p:extLst>
      <p:ext uri="{BB962C8B-B14F-4D97-AF65-F5344CB8AC3E}">
        <p14:creationId xmlns:p14="http://schemas.microsoft.com/office/powerpoint/2010/main" val="1309131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Does successful prediction imply understanding?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CAD58F-1E06-3845-ACD8-C5998B830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3620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5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Evaluating on a single test set is not enough</a:t>
            </a:r>
          </a:p>
        </p:txBody>
      </p:sp>
      <p:sp>
        <p:nvSpPr>
          <p:cNvPr id="150" name="Google Shape;150;p25"/>
          <p:cNvSpPr txBox="1"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 dirty="0"/>
              <a:t>Models may learn “easy” heuristics using artifacts</a:t>
            </a:r>
          </a:p>
          <a:p>
            <a:pPr marL="0" indent="0">
              <a:buNone/>
            </a:pPr>
            <a:r>
              <a:rPr lang="en-GB" sz="2800" dirty="0"/>
              <a:t>Multiple test sets (of similar sizes) with controlled differences</a:t>
            </a:r>
          </a:p>
          <a:p>
            <a:endParaRPr lang="en-GB" sz="2800" dirty="0"/>
          </a:p>
        </p:txBody>
      </p:sp>
      <p:graphicFrame>
        <p:nvGraphicFramePr>
          <p:cNvPr id="151" name="Google Shape;151;p25"/>
          <p:cNvGraphicFramePr/>
          <p:nvPr>
            <p:extLst>
              <p:ext uri="{D42A27DB-BD31-4B8C-83A1-F6EECF244321}">
                <p14:modId xmlns:p14="http://schemas.microsoft.com/office/powerpoint/2010/main" val="4038210868"/>
              </p:ext>
            </p:extLst>
          </p:nvPr>
        </p:nvGraphicFramePr>
        <p:xfrm>
          <a:off x="1431010" y="2547718"/>
          <a:ext cx="9329979" cy="3080060"/>
        </p:xfrm>
        <a:graphic>
          <a:graphicData uri="http://schemas.openxmlformats.org/drawingml/2006/table">
            <a:tbl>
              <a:tblPr firstCol="1">
                <a:tableStyleId>{2D5ABB26-0587-4C30-8999-92F81FD0307C}</a:tableStyleId>
              </a:tblPr>
              <a:tblGrid>
                <a:gridCol w="6877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422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8001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200" dirty="0">
                          <a:solidFill>
                            <a:schemeClr val="accent1"/>
                          </a:solidFill>
                          <a:latin typeface="+mj-lt"/>
                        </a:rPr>
                        <a:t>𝛼</a:t>
                      </a:r>
                      <a:r>
                        <a:rPr lang="en-GB" sz="2400" dirty="0">
                          <a:solidFill>
                            <a:schemeClr val="accent1"/>
                          </a:solidFill>
                          <a:latin typeface="+mj-lt"/>
                        </a:rPr>
                        <a:t>1</a:t>
                      </a:r>
                      <a:endParaRPr sz="3200" dirty="0">
                        <a:solidFill>
                          <a:schemeClr val="accent1"/>
                        </a:solidFill>
                        <a:latin typeface="+mj-lt"/>
                      </a:endParaRPr>
                    </a:p>
                  </a:txBody>
                  <a:tcPr marL="121900" marR="121900" marT="121900" marB="121900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latin typeface="+mj-lt"/>
                        </a:rPr>
                        <a:t>Similar lexical</a:t>
                      </a:r>
                      <a:r>
                        <a:rPr lang="en-GB" sz="2400" baseline="0" dirty="0">
                          <a:latin typeface="+mj-lt"/>
                        </a:rPr>
                        <a:t> makeup and domains </a:t>
                      </a:r>
                      <a:r>
                        <a:rPr lang="en-GB" sz="2400" dirty="0">
                          <a:latin typeface="+mj-lt"/>
                        </a:rPr>
                        <a:t>as the training data.</a:t>
                      </a:r>
                      <a:endParaRPr sz="2400" dirty="0">
                        <a:latin typeface="+mj-lt"/>
                      </a:endParaRPr>
                    </a:p>
                  </a:txBody>
                  <a:tcPr marL="121900" marR="121900" marT="121900" marB="12190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20036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200" dirty="0">
                          <a:solidFill>
                            <a:schemeClr val="accent1"/>
                          </a:solidFill>
                          <a:latin typeface="+mj-lt"/>
                        </a:rPr>
                        <a:t>𝛼</a:t>
                      </a:r>
                      <a:r>
                        <a:rPr lang="en-GB" sz="2400" dirty="0">
                          <a:solidFill>
                            <a:schemeClr val="accent1"/>
                          </a:solidFill>
                          <a:latin typeface="+mj-lt"/>
                        </a:rPr>
                        <a:t>2</a:t>
                      </a:r>
                      <a:endParaRPr sz="2400" dirty="0">
                        <a:solidFill>
                          <a:schemeClr val="accent1"/>
                        </a:solidFill>
                        <a:latin typeface="+mj-lt"/>
                      </a:endParaRPr>
                    </a:p>
                  </a:txBody>
                  <a:tcPr marL="121900" marR="121900" marT="121900" marB="121900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latin typeface="+mj-lt"/>
                        </a:rPr>
                        <a:t>Hypotheses from similar domains as </a:t>
                      </a:r>
                      <a:r>
                        <a:rPr lang="en-GB" sz="3200" dirty="0">
                          <a:latin typeface="+mj-lt"/>
                        </a:rPr>
                        <a:t>𝛼</a:t>
                      </a:r>
                      <a:r>
                        <a:rPr lang="en-GB" sz="2400" dirty="0">
                          <a:latin typeface="+mj-lt"/>
                        </a:rPr>
                        <a:t>1, but with controlled lexical changes:</a:t>
                      </a:r>
                      <a:r>
                        <a:rPr lang="en-GB" sz="2400" baseline="0" dirty="0">
                          <a:latin typeface="+mj-lt"/>
                        </a:rPr>
                        <a:t> </a:t>
                      </a:r>
                      <a:r>
                        <a:rPr lang="en-GB" sz="2400" dirty="0">
                          <a:latin typeface="+mj-lt"/>
                        </a:rPr>
                        <a:t>entails become contradicts and vice versa. </a:t>
                      </a:r>
                      <a:endParaRPr sz="2400" dirty="0">
                        <a:latin typeface="+mj-lt"/>
                      </a:endParaRPr>
                    </a:p>
                  </a:txBody>
                  <a:tcPr marL="121900" marR="121900" marT="121900" marB="12190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001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200" dirty="0">
                          <a:solidFill>
                            <a:schemeClr val="accent1"/>
                          </a:solidFill>
                          <a:latin typeface="+mj-lt"/>
                        </a:rPr>
                        <a:t>𝛼</a:t>
                      </a:r>
                      <a:r>
                        <a:rPr lang="en-GB" sz="2400" dirty="0">
                          <a:solidFill>
                            <a:schemeClr val="accent1"/>
                          </a:solidFill>
                          <a:latin typeface="+mj-lt"/>
                        </a:rPr>
                        <a:t>3</a:t>
                      </a:r>
                      <a:endParaRPr sz="3200" dirty="0">
                        <a:solidFill>
                          <a:schemeClr val="accent1"/>
                        </a:solidFill>
                        <a:latin typeface="+mj-lt"/>
                      </a:endParaRPr>
                    </a:p>
                  </a:txBody>
                  <a:tcPr marL="121900" marR="121900" marT="121900" marB="121900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latin typeface="+mj-lt"/>
                        </a:rPr>
                        <a:t>Different domains from the training data</a:t>
                      </a:r>
                      <a:endParaRPr sz="2400" dirty="0">
                        <a:latin typeface="+mj-lt"/>
                      </a:endParaRPr>
                    </a:p>
                  </a:txBody>
                  <a:tcPr marL="121900" marR="121900" marT="121900" marB="12190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D796484-AD09-084A-9041-9B16E20CB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19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FABDC2C-F444-AB48-8EFF-325B410BCDE1}"/>
              </a:ext>
            </a:extLst>
          </p:cNvPr>
          <p:cNvSpPr/>
          <p:nvPr/>
        </p:nvSpPr>
        <p:spPr>
          <a:xfrm>
            <a:off x="1875244" y="5627778"/>
            <a:ext cx="74661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latin typeface="+mj-lt"/>
              </a:rPr>
              <a:t>Models seem to learn superficial input-output correlations</a:t>
            </a:r>
          </a:p>
          <a:p>
            <a:pPr lvl="1"/>
            <a:r>
              <a:rPr lang="en-GB" sz="2400" b="1" dirty="0">
                <a:solidFill>
                  <a:schemeClr val="accent2"/>
                </a:solidFill>
                <a:latin typeface="+mj-lt"/>
              </a:rPr>
              <a:t>Performance drops drastically from </a:t>
            </a:r>
            <a:r>
              <a:rPr lang="en-GB" sz="2400" b="1" dirty="0">
                <a:solidFill>
                  <a:schemeClr val="accent2"/>
                </a:solidFill>
              </a:rPr>
              <a:t>𝛼1</a:t>
            </a:r>
            <a:r>
              <a:rPr lang="en-GB" sz="2400" b="1" dirty="0">
                <a:solidFill>
                  <a:schemeClr val="accent2"/>
                </a:solidFill>
                <a:latin typeface="+mj-lt"/>
              </a:rPr>
              <a:t> to </a:t>
            </a:r>
            <a:r>
              <a:rPr lang="en-GB" sz="2400" b="1" dirty="0">
                <a:solidFill>
                  <a:schemeClr val="accent2"/>
                </a:solidFill>
              </a:rPr>
              <a:t>𝛼2</a:t>
            </a:r>
            <a:r>
              <a:rPr lang="en-GB" sz="2400" b="1" dirty="0">
                <a:solidFill>
                  <a:schemeClr val="accent2"/>
                </a:solidFill>
                <a:latin typeface="+mj-lt"/>
              </a:rPr>
              <a:t>, </a:t>
            </a:r>
            <a:r>
              <a:rPr lang="en-GB" sz="2400" b="1" dirty="0">
                <a:solidFill>
                  <a:schemeClr val="accent2"/>
                </a:solidFill>
              </a:rPr>
              <a:t>𝛼3</a:t>
            </a:r>
            <a:endParaRPr lang="en-GB" sz="2400" b="1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4B294E-7AE0-FA46-9EDF-0828BF0D9B18}"/>
              </a:ext>
            </a:extLst>
          </p:cNvPr>
          <p:cNvSpPr txBox="1"/>
          <p:nvPr/>
        </p:nvSpPr>
        <p:spPr>
          <a:xfrm>
            <a:off x="0" y="-25765"/>
            <a:ext cx="2541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Failures in understanding</a:t>
            </a:r>
          </a:p>
        </p:txBody>
      </p:sp>
    </p:spTree>
    <p:extLst>
      <p:ext uri="{BB962C8B-B14F-4D97-AF65-F5344CB8AC3E}">
        <p14:creationId xmlns:p14="http://schemas.microsoft.com/office/powerpoint/2010/main" val="4664799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Are we modeling problems in their full richness?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i="1" dirty="0">
                <a:solidFill>
                  <a:schemeClr val="accent2"/>
                </a:solidFill>
              </a:rPr>
              <a:t>Or: are we modeling for benchmark test sets?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i="1" dirty="0">
              <a:solidFill>
                <a:schemeClr val="accent2"/>
              </a:solidFill>
            </a:endParaRPr>
          </a:p>
          <a:p>
            <a:pPr marL="0" indent="0">
              <a:buNone/>
            </a:pPr>
            <a:r>
              <a:rPr lang="en-US" sz="2800" b="1" dirty="0">
                <a:solidFill>
                  <a:schemeClr val="accent1"/>
                </a:solidFill>
              </a:rPr>
              <a:t>Challenge</a:t>
            </a:r>
            <a:r>
              <a:rPr lang="en-US" sz="2800" dirty="0"/>
              <a:t>: Modeling strategies that depend on or expose a theory </a:t>
            </a:r>
          </a:p>
          <a:p>
            <a:pPr marL="457200" lvl="1" indent="0">
              <a:buNone/>
            </a:pPr>
            <a:r>
              <a:rPr lang="en-US" sz="2400" dirty="0"/>
              <a:t>	(or at least assume the existence of a theory)</a:t>
            </a:r>
          </a:p>
          <a:p>
            <a:pPr marL="914400" lvl="1" indent="-514350"/>
            <a:endParaRPr lang="en-US" sz="2400" dirty="0"/>
          </a:p>
          <a:p>
            <a:pPr marL="914400" lvl="1" indent="-514350"/>
            <a:r>
              <a:rPr lang="en-US" sz="2400" dirty="0"/>
              <a:t>Otherwise, we are just guessing equations involving high dimensional spaces, without understanding what they mean</a:t>
            </a:r>
          </a:p>
          <a:p>
            <a:pPr marL="914400" lvl="1" indent="-514350"/>
            <a:endParaRPr lang="en-US" sz="2400" dirty="0"/>
          </a:p>
          <a:p>
            <a:pPr marL="914400" lvl="1" indent="-514350"/>
            <a:r>
              <a:rPr lang="en-US" sz="2400" dirty="0"/>
              <a:t>Thales, versus a modern understanding of eclipses</a:t>
            </a:r>
          </a:p>
          <a:p>
            <a:pPr marL="1257300" lvl="3" indent="0">
              <a:buNone/>
            </a:pPr>
            <a:r>
              <a:rPr lang="en-US" sz="1800" dirty="0"/>
              <a:t>Precise predictions via curve fitting versus a philosophy of the underlying phenomenon</a:t>
            </a:r>
          </a:p>
          <a:p>
            <a:pPr marL="914400" lvl="1" indent="-514350"/>
            <a:endParaRPr lang="en-US" sz="2400" dirty="0"/>
          </a:p>
          <a:p>
            <a:pPr marL="514350" indent="-514350"/>
            <a:endParaRPr lang="en-US" sz="2800" dirty="0"/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i="1" dirty="0">
              <a:solidFill>
                <a:schemeClr val="accent2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676DB9D-25E9-4049-A158-354BEB24A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20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4AD1A2-EFCA-A649-99D2-C9ED7F6B633B}"/>
              </a:ext>
            </a:extLst>
          </p:cNvPr>
          <p:cNvSpPr txBox="1"/>
          <p:nvPr/>
        </p:nvSpPr>
        <p:spPr>
          <a:xfrm>
            <a:off x="0" y="-25765"/>
            <a:ext cx="2541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Failures in understanding</a:t>
            </a:r>
          </a:p>
        </p:txBody>
      </p:sp>
    </p:spTree>
    <p:extLst>
      <p:ext uri="{BB962C8B-B14F-4D97-AF65-F5344CB8AC3E}">
        <p14:creationId xmlns:p14="http://schemas.microsoft.com/office/powerpoint/2010/main" val="13135800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from </a:t>
            </a:r>
            <a:r>
              <a:rPr lang="en-US" strike="sngStrike" dirty="0">
                <a:solidFill>
                  <a:schemeClr val="tx1">
                    <a:lumMod val="60000"/>
                    <a:lumOff val="40000"/>
                  </a:schemeClr>
                </a:solidFill>
              </a:rPr>
              <a:t>examples</a:t>
            </a:r>
          </a:p>
        </p:txBody>
      </p:sp>
      <p:sp>
        <p:nvSpPr>
          <p:cNvPr id="3" name="Rectangle 2"/>
          <p:cNvSpPr/>
          <p:nvPr/>
        </p:nvSpPr>
        <p:spPr>
          <a:xfrm>
            <a:off x="3999329" y="3963904"/>
            <a:ext cx="24248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latin typeface="+mj-lt"/>
              </a:rPr>
              <a:t>knowledge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F7B124-636D-BD4F-A5AD-245499D06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3239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Neural networks without large datasets?</a:t>
            </a:r>
            <a:endParaRPr lang="en" dirty="0"/>
          </a:p>
        </p:txBody>
      </p:sp>
      <p:sp>
        <p:nvSpPr>
          <p:cNvPr id="92" name="Google Shape;92;p15"/>
          <p:cNvSpPr txBox="1"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" dirty="0"/>
              <a:t>Neural networks are </a:t>
            </a:r>
            <a:r>
              <a:rPr lang="en-US" dirty="0"/>
              <a:t>great</a:t>
            </a:r>
            <a:r>
              <a:rPr lang="en" dirty="0"/>
              <a:t>, but </a:t>
            </a:r>
            <a:r>
              <a:rPr lang="en-US" dirty="0"/>
              <a:t>are data hungry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dirty="0">
                <a:ea typeface="Roboto"/>
                <a:cs typeface="Roboto"/>
                <a:sym typeface="Roboto"/>
              </a:rPr>
              <a:t>What if we </a:t>
            </a:r>
            <a:r>
              <a:rPr lang="en-US" dirty="0">
                <a:solidFill>
                  <a:schemeClr val="accent2"/>
                </a:solidFill>
                <a:ea typeface="Roboto"/>
                <a:cs typeface="Roboto"/>
                <a:sym typeface="Roboto"/>
              </a:rPr>
              <a:t>do not have</a:t>
            </a:r>
            <a:r>
              <a:rPr lang="en-US" dirty="0">
                <a:ea typeface="Roboto"/>
                <a:cs typeface="Roboto"/>
                <a:sym typeface="Roboto"/>
              </a:rPr>
              <a:t> the luxury of massive datasets,</a:t>
            </a:r>
            <a:r>
              <a:rPr lang="mr-IN" dirty="0">
                <a:ea typeface="Roboto"/>
                <a:cs typeface="Roboto"/>
                <a:sym typeface="Roboto"/>
              </a:rPr>
              <a:t>…</a:t>
            </a:r>
            <a:endParaRPr lang="en-US" dirty="0">
              <a:ea typeface="Roboto"/>
              <a:cs typeface="Roboto"/>
              <a:sym typeface="Roboto"/>
            </a:endParaRPr>
          </a:p>
          <a:p>
            <a:pPr marL="0" indent="0">
              <a:buNone/>
            </a:pPr>
            <a:r>
              <a:rPr lang="en-US" dirty="0">
                <a:ea typeface="Roboto"/>
                <a:cs typeface="Roboto"/>
                <a:sym typeface="Roboto"/>
              </a:rPr>
              <a:t>	</a:t>
            </a:r>
          </a:p>
          <a:p>
            <a:pPr marL="0" indent="0">
              <a:buNone/>
            </a:pPr>
            <a:r>
              <a:rPr lang="en-US" dirty="0">
                <a:ea typeface="Roboto"/>
                <a:cs typeface="Roboto"/>
                <a:sym typeface="Roboto"/>
              </a:rPr>
              <a:t>	</a:t>
            </a:r>
            <a:r>
              <a:rPr lang="mr-IN" dirty="0">
                <a:ea typeface="Roboto"/>
                <a:cs typeface="Roboto"/>
                <a:sym typeface="Roboto"/>
              </a:rPr>
              <a:t>…</a:t>
            </a:r>
            <a:r>
              <a:rPr lang="en-US" dirty="0">
                <a:ea typeface="Roboto"/>
                <a:cs typeface="Roboto"/>
                <a:sym typeface="Roboto"/>
              </a:rPr>
              <a:t>but we </a:t>
            </a:r>
            <a:r>
              <a:rPr lang="en-US" dirty="0">
                <a:solidFill>
                  <a:schemeClr val="accent1"/>
                </a:solidFill>
                <a:ea typeface="Roboto"/>
                <a:cs typeface="Roboto"/>
                <a:sym typeface="Roboto"/>
              </a:rPr>
              <a:t>do have </a:t>
            </a:r>
            <a:r>
              <a:rPr lang="en-US" dirty="0">
                <a:ea typeface="Roboto"/>
                <a:cs typeface="Roboto"/>
                <a:sym typeface="Roboto"/>
              </a:rPr>
              <a:t>domain knowledge about a problem in the form of </a:t>
            </a:r>
            <a:r>
              <a:rPr lang="en-US" dirty="0">
                <a:ea typeface="Courier New"/>
                <a:cs typeface="Courier New"/>
                <a:sym typeface="Courier New"/>
              </a:rPr>
              <a:t>rules</a:t>
            </a:r>
            <a:endParaRPr lang="en-US" dirty="0">
              <a:ea typeface="Roboto"/>
              <a:cs typeface="Roboto"/>
              <a:sym typeface="Roboto"/>
            </a:endParaRPr>
          </a:p>
          <a:p>
            <a:endParaRPr lang="en-US" dirty="0">
              <a:ea typeface="Roboto"/>
              <a:cs typeface="Roboto"/>
              <a:sym typeface="Roboto"/>
            </a:endParaRPr>
          </a:p>
          <a:p>
            <a:endParaRPr lang="en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AECEDF-AD73-8140-8383-816235894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3865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</a:t>
            </a:r>
            <a:r>
              <a:rPr lang="en-US" strike="sngStrike" dirty="0">
                <a:solidFill>
                  <a:schemeClr val="tx1">
                    <a:lumMod val="60000"/>
                    <a:lumOff val="40000"/>
                  </a:schemeClr>
                </a:solidFill>
              </a:rPr>
              <a:t>can augment</a:t>
            </a:r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/>
              <a:t>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Good datasets are not easy to make</a:t>
            </a:r>
          </a:p>
          <a:p>
            <a:pPr lvl="1"/>
            <a:r>
              <a:rPr lang="en-US" sz="2400" dirty="0"/>
              <a:t>Takes time, costs money</a:t>
            </a:r>
          </a:p>
          <a:p>
            <a:endParaRPr lang="en-US" sz="2800" dirty="0"/>
          </a:p>
          <a:p>
            <a:r>
              <a:rPr lang="en-US" sz="2800" dirty="0"/>
              <a:t>Easy to write rules about model behavior</a:t>
            </a:r>
            <a:r>
              <a:rPr lang="en-US" sz="2400" dirty="0"/>
              <a:t> or their internal beliefs</a:t>
            </a:r>
          </a:p>
          <a:p>
            <a:pPr lvl="1"/>
            <a:r>
              <a:rPr lang="en-US" sz="2400" dirty="0"/>
              <a:t>Statements in </a:t>
            </a:r>
            <a:r>
              <a:rPr lang="en-US" sz="2400" dirty="0">
                <a:solidFill>
                  <a:schemeClr val="accent1"/>
                </a:solidFill>
              </a:rPr>
              <a:t>logic </a:t>
            </a:r>
            <a:r>
              <a:rPr lang="en-US" sz="2400" dirty="0"/>
              <a:t>that express invariants or inference rules</a:t>
            </a:r>
          </a:p>
          <a:p>
            <a:pPr lvl="1"/>
            <a:r>
              <a:rPr lang="en-US" sz="2400" dirty="0"/>
              <a:t>Often universally quantified statements</a:t>
            </a:r>
          </a:p>
        </p:txBody>
      </p:sp>
      <p:sp>
        <p:nvSpPr>
          <p:cNvPr id="5" name="Rectangle 4"/>
          <p:cNvSpPr/>
          <p:nvPr/>
        </p:nvSpPr>
        <p:spPr>
          <a:xfrm>
            <a:off x="1822956" y="4799970"/>
            <a:ext cx="8483094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n-US" b="1" dirty="0">
                <a:latin typeface="+mj-lt"/>
              </a:rPr>
              <a:t>Example</a:t>
            </a:r>
            <a:r>
              <a:rPr lang="en-US" dirty="0"/>
              <a:t>: </a:t>
            </a:r>
          </a:p>
          <a:p>
            <a:pPr marL="344488" lvl="1"/>
            <a:r>
              <a:rPr lang="en-US" dirty="0"/>
              <a:t>“</a:t>
            </a:r>
            <a:r>
              <a:rPr lang="en-US" sz="2000" dirty="0">
                <a:latin typeface="Courier" charset="0"/>
                <a:ea typeface="Courier" charset="0"/>
                <a:cs typeface="Courier" charset="0"/>
              </a:rPr>
              <a:t>If two sentences have no matching words, </a:t>
            </a:r>
          </a:p>
          <a:p>
            <a:pPr marL="344488" lvl="1"/>
            <a:r>
              <a:rPr lang="en-US" sz="2000" dirty="0">
                <a:latin typeface="Courier" charset="0"/>
                <a:ea typeface="Courier" charset="0"/>
                <a:cs typeface="Courier" charset="0"/>
              </a:rPr>
              <a:t>then they can not </a:t>
            </a:r>
            <a:r>
              <a:rPr lang="en-US" sz="2000" dirty="0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entail</a:t>
            </a:r>
            <a:r>
              <a:rPr lang="en-US" sz="2000" dirty="0">
                <a:latin typeface="Courier" charset="0"/>
                <a:ea typeface="Courier" charset="0"/>
                <a:cs typeface="Courier" charset="0"/>
              </a:rPr>
              <a:t> or </a:t>
            </a:r>
            <a:r>
              <a:rPr lang="en-US" sz="2000" dirty="0">
                <a:solidFill>
                  <a:schemeClr val="accent2"/>
                </a:solidFill>
                <a:latin typeface="Courier" charset="0"/>
                <a:ea typeface="Courier" charset="0"/>
                <a:cs typeface="Courier" charset="0"/>
              </a:rPr>
              <a:t>contradict </a:t>
            </a:r>
            <a:r>
              <a:rPr lang="en-US" sz="2000" dirty="0">
                <a:latin typeface="Courier" charset="0"/>
                <a:ea typeface="Courier" charset="0"/>
                <a:cs typeface="Courier" charset="0"/>
              </a:rPr>
              <a:t>each other.</a:t>
            </a:r>
            <a:r>
              <a:rPr lang="en-US" dirty="0"/>
              <a:t>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CB96A0-7C27-3140-912F-E7909334907B}"/>
              </a:ext>
            </a:extLst>
          </p:cNvPr>
          <p:cNvSpPr txBox="1"/>
          <p:nvPr/>
        </p:nvSpPr>
        <p:spPr>
          <a:xfrm>
            <a:off x="4291873" y="51435"/>
            <a:ext cx="52770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i="1" dirty="0">
                <a:solidFill>
                  <a:schemeClr val="accent1"/>
                </a:solidFill>
                <a:latin typeface="+mj-lt"/>
              </a:rPr>
              <a:t>is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BFB4B0-BE24-9441-8FEB-894ABF8FC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404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739746" y="1919016"/>
            <a:ext cx="5705857" cy="2989770"/>
            <a:chOff x="318183" y="2706624"/>
            <a:chExt cx="5705857" cy="2989770"/>
          </a:xfrm>
        </p:grpSpPr>
        <p:sp>
          <p:nvSpPr>
            <p:cNvPr id="22" name="Rectangle 21"/>
            <p:cNvSpPr/>
            <p:nvPr/>
          </p:nvSpPr>
          <p:spPr>
            <a:xfrm>
              <a:off x="318183" y="2706624"/>
              <a:ext cx="5705857" cy="2989770"/>
            </a:xfrm>
            <a:prstGeom prst="rect">
              <a:avLst/>
            </a:prstGeom>
            <a:solidFill>
              <a:schemeClr val="accent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57199" y="4407408"/>
              <a:ext cx="219455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Augmenting neural networks with logic (ACL 2019)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402761" y="4407408"/>
              <a:ext cx="262127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Logic-based loss design (EMNLP 2019, </a:t>
              </a:r>
            </a:p>
            <a:p>
              <a:r>
                <a:rPr lang="en-US" sz="2000" dirty="0">
                  <a:latin typeface="+mj-lt"/>
                </a:rPr>
                <a:t>ACL 2020)</a:t>
              </a:r>
            </a:p>
          </p:txBody>
        </p:sp>
      </p:grp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Where can knowledge be involved?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1878762" y="2266488"/>
            <a:ext cx="8332039" cy="987552"/>
            <a:chOff x="457199" y="3054096"/>
            <a:chExt cx="8332039" cy="987552"/>
          </a:xfrm>
        </p:grpSpPr>
        <p:sp>
          <p:nvSpPr>
            <p:cNvPr id="13" name="Rectangle 12"/>
            <p:cNvSpPr/>
            <p:nvPr/>
          </p:nvSpPr>
          <p:spPr>
            <a:xfrm>
              <a:off x="457199" y="3054096"/>
              <a:ext cx="2338477" cy="987552"/>
            </a:xfrm>
            <a:prstGeom prst="rect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+mj-lt"/>
                </a:rPr>
                <a:t>Model design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402761" y="3054096"/>
              <a:ext cx="2338477" cy="987552"/>
            </a:xfrm>
            <a:prstGeom prst="rect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+mj-lt"/>
                </a:rPr>
                <a:t>Loss function design </a:t>
              </a:r>
              <a:r>
                <a:rPr lang="en-US" sz="2000">
                  <a:latin typeface="+mj-lt"/>
                </a:rPr>
                <a:t>&amp; training</a:t>
              </a:r>
              <a:endParaRPr lang="en-US" sz="2000" dirty="0">
                <a:latin typeface="+mj-lt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450761" y="3054096"/>
              <a:ext cx="2338477" cy="987552"/>
            </a:xfrm>
            <a:prstGeom prst="rect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+mj-lt"/>
                </a:rPr>
                <a:t>Enforce congruent predictions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7605953" y="3655153"/>
            <a:ext cx="307609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j-lt"/>
              </a:rPr>
              <a:t>Structured prediction</a:t>
            </a:r>
          </a:p>
          <a:p>
            <a:pPr marL="285750" indent="-285750">
              <a:buFont typeface="Arial" charset="0"/>
              <a:buChar char="•"/>
            </a:pPr>
            <a:endParaRPr lang="en-US" sz="2000" dirty="0">
              <a:latin typeface="+mj-lt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000" dirty="0">
                <a:latin typeface="+mj-lt"/>
              </a:rPr>
              <a:t>Can be difficult to train due to discreteness</a:t>
            </a:r>
          </a:p>
          <a:p>
            <a:pPr marL="285750" indent="-285750">
              <a:buFont typeface="Arial" charset="0"/>
              <a:buChar char="•"/>
            </a:pPr>
            <a:endParaRPr lang="en-US" sz="2000" dirty="0">
              <a:latin typeface="+mj-lt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000" dirty="0">
                <a:latin typeface="+mj-lt"/>
              </a:rPr>
              <a:t>Computational expense for each prediction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366044" y="4908786"/>
            <a:ext cx="17023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  <a:latin typeface="+mj-lt"/>
              </a:rPr>
              <a:t>This talk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5D5479D-C283-BF46-9E35-19C8B9F03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852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Neural </a:t>
            </a:r>
            <a:r>
              <a:rPr lang="en-US"/>
              <a:t>n</a:t>
            </a:r>
            <a:r>
              <a:rPr lang="en"/>
              <a:t>etwork</a:t>
            </a:r>
            <a:r>
              <a:rPr lang="en-US"/>
              <a:t> land</a:t>
            </a:r>
            <a:r>
              <a:rPr lang="en"/>
              <a:t> vs. Logic</a:t>
            </a:r>
            <a:r>
              <a:rPr lang="en-US"/>
              <a:t> land</a:t>
            </a:r>
            <a:endParaRPr dirty="0"/>
          </a:p>
        </p:txBody>
      </p:sp>
      <p:sp>
        <p:nvSpPr>
          <p:cNvPr id="113" name="Google Shape;113;p17"/>
          <p:cNvSpPr txBox="1">
            <a:spLocks noGrp="1"/>
          </p:cNvSpPr>
          <p:nvPr>
            <p:ph sz="half" idx="1"/>
          </p:nvPr>
        </p:nvSpPr>
        <p:spPr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15875" indent="0">
              <a:buNone/>
            </a:pPr>
            <a:r>
              <a:rPr lang="en" b="1" dirty="0"/>
              <a:t>Neural Networks</a:t>
            </a:r>
            <a:endParaRPr lang="en-US" b="1" dirty="0"/>
          </a:p>
          <a:p>
            <a:pPr marL="15875" indent="0">
              <a:buNone/>
            </a:pPr>
            <a:r>
              <a:rPr lang="en-US" dirty="0">
                <a:solidFill>
                  <a:schemeClr val="accent1"/>
                </a:solidFill>
              </a:rPr>
              <a:t>✓</a:t>
            </a:r>
            <a:r>
              <a:rPr lang="en" dirty="0">
                <a:solidFill>
                  <a:schemeClr val="accent1"/>
                </a:solidFill>
              </a:rPr>
              <a:t>Differentiable </a:t>
            </a:r>
            <a:r>
              <a:rPr lang="en-US" dirty="0">
                <a:solidFill>
                  <a:schemeClr val="accent1"/>
                </a:solidFill>
              </a:rPr>
              <a:t>compute, easy to use</a:t>
            </a:r>
            <a:endParaRPr dirty="0">
              <a:solidFill>
                <a:schemeClr val="accent1"/>
              </a:solidFill>
            </a:endParaRPr>
          </a:p>
          <a:p>
            <a:pPr marL="15875" indent="0">
              <a:spcBef>
                <a:spcPts val="1600"/>
              </a:spcBef>
              <a:buSzPts val="1800"/>
              <a:buNone/>
            </a:pPr>
            <a:endParaRPr lang="en-US" dirty="0">
              <a:solidFill>
                <a:schemeClr val="accent2"/>
              </a:solidFill>
            </a:endParaRPr>
          </a:p>
          <a:p>
            <a:pPr marL="15875" indent="0">
              <a:spcBef>
                <a:spcPts val="1600"/>
              </a:spcBef>
              <a:buSzPts val="1800"/>
              <a:buNone/>
            </a:pPr>
            <a:r>
              <a:rPr lang="en-US" dirty="0">
                <a:solidFill>
                  <a:schemeClr val="accent2"/>
                </a:solidFill>
              </a:rPr>
              <a:t>✗ </a:t>
            </a:r>
            <a:r>
              <a:rPr lang="en" dirty="0">
                <a:solidFill>
                  <a:schemeClr val="accent2"/>
                </a:solidFill>
              </a:rPr>
              <a:t>Hard to supervise except </a:t>
            </a:r>
            <a:r>
              <a:rPr lang="en-US" dirty="0">
                <a:solidFill>
                  <a:schemeClr val="accent2"/>
                </a:solidFill>
              </a:rPr>
              <a:t>via </a:t>
            </a:r>
            <a:r>
              <a:rPr lang="en" dirty="0">
                <a:solidFill>
                  <a:schemeClr val="accent2"/>
                </a:solidFill>
              </a:rPr>
              <a:t>labeled examples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114" name="Google Shape;114;p17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15875" indent="-15875">
              <a:buNone/>
            </a:pPr>
            <a:r>
              <a:rPr lang="en" b="1" dirty="0"/>
              <a:t>First-order logic </a:t>
            </a:r>
            <a:endParaRPr lang="en-US" dirty="0"/>
          </a:p>
          <a:p>
            <a:pPr marL="15875" indent="-15875">
              <a:buNone/>
            </a:pPr>
            <a:r>
              <a:rPr lang="en-US" dirty="0">
                <a:solidFill>
                  <a:schemeClr val="accent2"/>
                </a:solidFill>
              </a:rPr>
              <a:t>✗ Not differentiable, hard to use with today’s best infrastructure</a:t>
            </a:r>
          </a:p>
          <a:p>
            <a:pPr marL="15875" indent="-15875">
              <a:spcBef>
                <a:spcPts val="1600"/>
              </a:spcBef>
              <a:buSzPts val="1800"/>
              <a:buNone/>
            </a:pPr>
            <a:endParaRPr lang="en-US" dirty="0"/>
          </a:p>
          <a:p>
            <a:pPr marL="15875" indent="-15875">
              <a:spcBef>
                <a:spcPts val="1600"/>
              </a:spcBef>
              <a:buSzPts val="1800"/>
              <a:buNone/>
            </a:pPr>
            <a:r>
              <a:rPr lang="en-US" dirty="0">
                <a:solidFill>
                  <a:schemeClr val="accent1"/>
                </a:solidFill>
              </a:rPr>
              <a:t>✓ </a:t>
            </a:r>
            <a:r>
              <a:rPr lang="en" dirty="0">
                <a:solidFill>
                  <a:schemeClr val="accent1"/>
                </a:solidFill>
              </a:rPr>
              <a:t>Expressive and easy to state for domain experts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endParaRPr dirty="0">
              <a:solidFill>
                <a:schemeClr val="accent1"/>
              </a:solidFill>
            </a:endParaRPr>
          </a:p>
          <a:p>
            <a:pPr marL="15875" indent="-15875">
              <a:spcBef>
                <a:spcPts val="1600"/>
              </a:spcBef>
              <a:buNone/>
            </a:pPr>
            <a:endParaRPr dirty="0"/>
          </a:p>
          <a:p>
            <a:pPr marL="15875" indent="-15875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116" name="Google Shape;116;p17"/>
          <p:cNvSpPr txBox="1"/>
          <p:nvPr/>
        </p:nvSpPr>
        <p:spPr>
          <a:xfrm>
            <a:off x="3616266" y="5544107"/>
            <a:ext cx="4959469" cy="69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2400">
                <a:latin typeface="+mj-lt"/>
                <a:ea typeface="Roboto"/>
                <a:cs typeface="Roboto"/>
                <a:sym typeface="Roboto"/>
              </a:rPr>
              <a:t>What we want: </a:t>
            </a:r>
            <a:r>
              <a:rPr lang="en" sz="3200" b="1">
                <a:latin typeface="+mj-lt"/>
                <a:ea typeface="Roboto"/>
                <a:cs typeface="Roboto"/>
                <a:sym typeface="Roboto"/>
              </a:rPr>
              <a:t>Best of both</a:t>
            </a:r>
            <a:r>
              <a:rPr lang="en" sz="2400" b="1">
                <a:latin typeface="+mj-lt"/>
                <a:ea typeface="Roboto"/>
                <a:cs typeface="Roboto"/>
                <a:sym typeface="Roboto"/>
              </a:rPr>
              <a:t>!</a:t>
            </a:r>
            <a:endParaRPr sz="2400" b="1" dirty="0">
              <a:latin typeface="+mj-lt"/>
              <a:ea typeface="Roboto"/>
              <a:cs typeface="Roboto"/>
              <a:sym typeface="Roboto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4B6324F-34EE-E149-B2B3-846F65195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4499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8"/>
          <p:cNvSpPr txBox="1"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Three challenges facing logic in neural network land</a:t>
            </a:r>
            <a:endParaRPr lang="en" dirty="0"/>
          </a:p>
        </p:txBody>
      </p:sp>
      <p:sp>
        <p:nvSpPr>
          <p:cNvPr id="126" name="Google Shape;126;p18"/>
          <p:cNvSpPr txBox="1"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Bridging </a:t>
            </a:r>
            <a:r>
              <a:rPr lang="en" dirty="0"/>
              <a:t> predicates in rules with neural networks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Making </a:t>
            </a:r>
            <a:r>
              <a:rPr lang="en" dirty="0"/>
              <a:t>logic differentiable</a:t>
            </a:r>
            <a:endParaRPr lang="en-US" dirty="0"/>
          </a:p>
          <a:p>
            <a:pPr marL="800100" lvl="2" indent="0">
              <a:buNone/>
            </a:pPr>
            <a:r>
              <a:rPr lang="en-US" sz="3200" dirty="0">
                <a:solidFill>
                  <a:schemeClr val="bg1"/>
                </a:solidFill>
              </a:rPr>
              <a:t>Answer: Use a t-norm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Using differentiable logic</a:t>
            </a:r>
            <a:endParaRPr lang="en" dirty="0"/>
          </a:p>
        </p:txBody>
      </p:sp>
      <p:sp>
        <p:nvSpPr>
          <p:cNvPr id="127" name="Google Shape;127;p18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uk-UA" smtClean="0"/>
              <a:pPr/>
              <a:t>26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227017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Predicates in neural networks</a:t>
            </a:r>
          </a:p>
        </p:txBody>
      </p:sp>
      <p:sp>
        <p:nvSpPr>
          <p:cNvPr id="85" name="Rectangle 84"/>
          <p:cNvSpPr/>
          <p:nvPr/>
        </p:nvSpPr>
        <p:spPr>
          <a:xfrm>
            <a:off x="2131123" y="2932887"/>
            <a:ext cx="7929755" cy="954107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dirty="0">
                <a:latin typeface="+mj-lt"/>
              </a:rPr>
              <a:t>All neural networks expose </a:t>
            </a:r>
            <a:r>
              <a:rPr lang="en-US" sz="2800" i="1" dirty="0">
                <a:solidFill>
                  <a:schemeClr val="accent1"/>
                </a:solidFill>
                <a:latin typeface="+mj-lt"/>
              </a:rPr>
              <a:t>interfaces</a:t>
            </a:r>
            <a:r>
              <a:rPr lang="en-US" sz="28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800" dirty="0">
                <a:latin typeface="+mj-lt"/>
              </a:rPr>
              <a:t>in the form of nodes that have externally defined meaning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29891" y="4089649"/>
            <a:ext cx="83322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Let’s see a natural language inference example that illustrates this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708F05B-253B-CB4E-A0F3-8BD8CACDB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4987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Predicates in neural networks</a:t>
            </a:r>
          </a:p>
        </p:txBody>
      </p:sp>
      <p:grpSp>
        <p:nvGrpSpPr>
          <p:cNvPr id="74" name="Group 73"/>
          <p:cNvGrpSpPr/>
          <p:nvPr/>
        </p:nvGrpSpPr>
        <p:grpSpPr>
          <a:xfrm>
            <a:off x="2309372" y="2434182"/>
            <a:ext cx="4950061" cy="2802652"/>
            <a:chOff x="841248" y="2523744"/>
            <a:chExt cx="4950061" cy="2802652"/>
          </a:xfrm>
        </p:grpSpPr>
        <p:sp>
          <p:nvSpPr>
            <p:cNvPr id="50" name="Rectangle 49"/>
            <p:cNvSpPr/>
            <p:nvPr/>
          </p:nvSpPr>
          <p:spPr>
            <a:xfrm>
              <a:off x="841248" y="2523744"/>
              <a:ext cx="3194304" cy="2802652"/>
            </a:xfrm>
            <a:prstGeom prst="rect">
              <a:avLst/>
            </a:prstGeom>
            <a:solidFill>
              <a:schemeClr val="bg1">
                <a:lumMod val="25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+mj-lt"/>
                </a:rPr>
                <a:t>Some neural network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5084064" y="3740404"/>
              <a:ext cx="707245" cy="369332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>
                  <a:latin typeface="+mj-lt"/>
                </a:rPr>
                <a:t>Entail</a:t>
              </a:r>
            </a:p>
          </p:txBody>
        </p:sp>
        <p:cxnSp>
          <p:nvCxnSpPr>
            <p:cNvPr id="53" name="Straight Arrow Connector 52"/>
            <p:cNvCxnSpPr>
              <a:stCxn id="50" idx="3"/>
              <a:endCxn id="51" idx="1"/>
            </p:cNvCxnSpPr>
            <p:nvPr/>
          </p:nvCxnSpPr>
          <p:spPr>
            <a:xfrm>
              <a:off x="4035552" y="3925070"/>
              <a:ext cx="1048512" cy="0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sp>
          <p:nvSpPr>
            <p:cNvPr id="56" name="TextBox 55"/>
            <p:cNvSpPr txBox="1"/>
            <p:nvPr/>
          </p:nvSpPr>
          <p:spPr>
            <a:xfrm>
              <a:off x="4142720" y="3517662"/>
              <a:ext cx="8452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+mj-lt"/>
                </a:rPr>
                <a:t>Predict</a:t>
              </a:r>
            </a:p>
          </p:txBody>
        </p:sp>
      </p:grpSp>
      <p:sp>
        <p:nvSpPr>
          <p:cNvPr id="5" name="Rectangle 4"/>
          <p:cNvSpPr/>
          <p:nvPr/>
        </p:nvSpPr>
        <p:spPr>
          <a:xfrm>
            <a:off x="2212661" y="1701708"/>
            <a:ext cx="38274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+mj-lt"/>
              </a:rPr>
              <a:t>John is on a train to Berlin. 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192557" y="1329290"/>
            <a:ext cx="938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+mj-lt"/>
              </a:rPr>
              <a:t>Premise</a:t>
            </a:r>
          </a:p>
        </p:txBody>
      </p:sp>
      <p:grpSp>
        <p:nvGrpSpPr>
          <p:cNvPr id="62" name="Group 61"/>
          <p:cNvGrpSpPr/>
          <p:nvPr/>
        </p:nvGrpSpPr>
        <p:grpSpPr>
          <a:xfrm>
            <a:off x="2212662" y="5562507"/>
            <a:ext cx="3742795" cy="882192"/>
            <a:chOff x="744538" y="5652069"/>
            <a:chExt cx="3742795" cy="882192"/>
          </a:xfrm>
        </p:grpSpPr>
        <p:sp>
          <p:nvSpPr>
            <p:cNvPr id="6" name="Rectangle 5"/>
            <p:cNvSpPr/>
            <p:nvPr/>
          </p:nvSpPr>
          <p:spPr>
            <a:xfrm>
              <a:off x="744538" y="5652069"/>
              <a:ext cx="374279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+mj-lt"/>
                </a:rPr>
                <a:t>John is traveling to Berlin. 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744538" y="6164929"/>
              <a:ext cx="12266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  <a:latin typeface="+mj-lt"/>
                </a:rPr>
                <a:t>Hypothesis</a:t>
              </a:r>
            </a:p>
          </p:txBody>
        </p:sp>
      </p:grpSp>
      <p:cxnSp>
        <p:nvCxnSpPr>
          <p:cNvPr id="63" name="Straight Arrow Connector 62"/>
          <p:cNvCxnSpPr/>
          <p:nvPr/>
        </p:nvCxnSpPr>
        <p:spPr>
          <a:xfrm>
            <a:off x="3851425" y="2074692"/>
            <a:ext cx="0" cy="26024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69" name="Straight Arrow Connector 68"/>
          <p:cNvCxnSpPr/>
          <p:nvPr/>
        </p:nvCxnSpPr>
        <p:spPr>
          <a:xfrm flipH="1" flipV="1">
            <a:off x="3837571" y="5283285"/>
            <a:ext cx="3285" cy="279222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85" name="Rectangle 84"/>
          <p:cNvSpPr/>
          <p:nvPr/>
        </p:nvSpPr>
        <p:spPr>
          <a:xfrm>
            <a:off x="5896361" y="1296871"/>
            <a:ext cx="5497544" cy="1384995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dirty="0">
                <a:latin typeface="+mj-lt"/>
              </a:rPr>
              <a:t>All neural networks expose </a:t>
            </a:r>
            <a:r>
              <a:rPr lang="en-US" sz="2800" i="1" dirty="0">
                <a:solidFill>
                  <a:schemeClr val="accent1"/>
                </a:solidFill>
                <a:latin typeface="+mj-lt"/>
              </a:rPr>
              <a:t>interfaces</a:t>
            </a:r>
            <a:r>
              <a:rPr lang="en-US" sz="28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800" dirty="0">
                <a:latin typeface="+mj-lt"/>
              </a:rPr>
              <a:t>in the form of nodes that have externally defined meaning</a:t>
            </a:r>
          </a:p>
        </p:txBody>
      </p:sp>
      <p:sp>
        <p:nvSpPr>
          <p:cNvPr id="86" name="Oval 85"/>
          <p:cNvSpPr/>
          <p:nvPr/>
        </p:nvSpPr>
        <p:spPr>
          <a:xfrm>
            <a:off x="6378828" y="3463902"/>
            <a:ext cx="1174726" cy="821526"/>
          </a:xfrm>
          <a:prstGeom prst="ellipse">
            <a:avLst/>
          </a:prstGeom>
          <a:noFill/>
          <a:ln w="88900"/>
          <a:effectLst>
            <a:softEdge rad="254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87" name="Oval 86"/>
          <p:cNvSpPr/>
          <p:nvPr/>
        </p:nvSpPr>
        <p:spPr>
          <a:xfrm>
            <a:off x="2103595" y="1607489"/>
            <a:ext cx="3507248" cy="821526"/>
          </a:xfrm>
          <a:prstGeom prst="ellipse">
            <a:avLst/>
          </a:prstGeom>
          <a:noFill/>
          <a:ln w="88900"/>
          <a:effectLst>
            <a:softEdge rad="254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88" name="Oval 87"/>
          <p:cNvSpPr/>
          <p:nvPr/>
        </p:nvSpPr>
        <p:spPr>
          <a:xfrm>
            <a:off x="2024873" y="5433755"/>
            <a:ext cx="3507248" cy="821526"/>
          </a:xfrm>
          <a:prstGeom prst="ellipse">
            <a:avLst/>
          </a:prstGeom>
          <a:noFill/>
          <a:ln w="88900"/>
          <a:effectLst>
            <a:softEdge rad="254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61233" y="4575114"/>
            <a:ext cx="55815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Outputs are predicates.</a:t>
            </a:r>
          </a:p>
          <a:p>
            <a:r>
              <a:rPr lang="en-US" sz="2400" dirty="0">
                <a:latin typeface="+mj-lt"/>
              </a:rPr>
              <a:t> </a:t>
            </a:r>
          </a:p>
          <a:p>
            <a:endParaRPr lang="en-US" sz="2400" dirty="0">
              <a:latin typeface="+mj-lt"/>
            </a:endParaRPr>
          </a:p>
          <a:p>
            <a:r>
              <a:rPr lang="en-US" sz="2400" dirty="0">
                <a:latin typeface="+mj-lt"/>
              </a:rPr>
              <a:t>So are deterministic properties of inputs</a:t>
            </a:r>
          </a:p>
        </p:txBody>
      </p:sp>
      <p:sp>
        <p:nvSpPr>
          <p:cNvPr id="7" name="Rectangle 6"/>
          <p:cNvSpPr/>
          <p:nvPr/>
        </p:nvSpPr>
        <p:spPr>
          <a:xfrm>
            <a:off x="6161234" y="5052168"/>
            <a:ext cx="39068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Entail(Premise, Hypothesis)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1ACD01-5A5D-394B-9E84-72351FBFD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484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  <p:bldP spid="87" grpId="0" animBg="1"/>
      <p:bldP spid="88" grpId="0" animBg="1"/>
      <p:bldP spid="3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816628" y="2683569"/>
            <a:ext cx="443147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+mj-lt"/>
              </a:rPr>
              <a:t>Date</a:t>
            </a:r>
            <a:r>
              <a:rPr lang="en-US" sz="3200" dirty="0">
                <a:solidFill>
                  <a:schemeClr val="bg1"/>
                </a:solidFill>
                <a:latin typeface="+mj-lt"/>
              </a:rPr>
              <a:t>: May 28, 585 BCE</a:t>
            </a:r>
            <a:br>
              <a:rPr lang="en-US" sz="3200" dirty="0">
                <a:solidFill>
                  <a:schemeClr val="bg1"/>
                </a:solidFill>
                <a:latin typeface="+mj-lt"/>
              </a:rPr>
            </a:br>
            <a:r>
              <a:rPr lang="en-US" sz="3200" b="1" dirty="0">
                <a:solidFill>
                  <a:schemeClr val="bg1"/>
                </a:solidFill>
                <a:latin typeface="+mj-lt"/>
              </a:rPr>
              <a:t>Time</a:t>
            </a:r>
            <a:r>
              <a:rPr lang="en-US" sz="3200" dirty="0">
                <a:solidFill>
                  <a:schemeClr val="bg1"/>
                </a:solidFill>
                <a:latin typeface="+mj-lt"/>
              </a:rPr>
              <a:t>: Late afternoon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+mj-lt"/>
              </a:rPr>
              <a:t>Location</a:t>
            </a:r>
            <a:r>
              <a:rPr lang="en-US" sz="3200" dirty="0">
                <a:solidFill>
                  <a:schemeClr val="bg1"/>
                </a:solidFill>
                <a:latin typeface="+mj-lt"/>
              </a:rPr>
              <a:t>: Ancient Greece</a:t>
            </a:r>
            <a:endParaRPr lang="en-US" sz="3200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6488668"/>
            <a:ext cx="33059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Photo Credit: </a:t>
            </a:r>
            <a:r>
              <a:rPr lang="en-US" sz="1600" dirty="0" err="1">
                <a:solidFill>
                  <a:schemeClr val="tx1">
                    <a:lumMod val="40000"/>
                    <a:lumOff val="60000"/>
                  </a:schemeClr>
                </a:solidFill>
              </a:rPr>
              <a:t>flickr.com</a:t>
            </a:r>
            <a:r>
              <a:rPr lang="en-US" sz="160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/</a:t>
            </a:r>
            <a:r>
              <a:rPr lang="en-US" sz="1600" dirty="0" err="1">
                <a:solidFill>
                  <a:schemeClr val="tx1">
                    <a:lumMod val="40000"/>
                    <a:lumOff val="60000"/>
                  </a:schemeClr>
                </a:solidFill>
              </a:rPr>
              <a:t>nasahqphoto</a:t>
            </a:r>
            <a:endParaRPr lang="en-US" sz="1600" dirty="0">
              <a:solidFill>
                <a:schemeClr val="tx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0048B2A-0726-6E43-9EAE-45AD3233A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479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Predicates in neural networks</a:t>
            </a:r>
          </a:p>
        </p:txBody>
      </p:sp>
      <p:grpSp>
        <p:nvGrpSpPr>
          <p:cNvPr id="84" name="Group 83"/>
          <p:cNvGrpSpPr/>
          <p:nvPr/>
        </p:nvGrpSpPr>
        <p:grpSpPr>
          <a:xfrm>
            <a:off x="1524000" y="1329291"/>
            <a:ext cx="5735432" cy="5115409"/>
            <a:chOff x="1829259" y="1335362"/>
            <a:chExt cx="5735432" cy="5115409"/>
          </a:xfrm>
        </p:grpSpPr>
        <p:grpSp>
          <p:nvGrpSpPr>
            <p:cNvPr id="74" name="Group 73"/>
            <p:cNvGrpSpPr/>
            <p:nvPr/>
          </p:nvGrpSpPr>
          <p:grpSpPr>
            <a:xfrm>
              <a:off x="2614630" y="2440254"/>
              <a:ext cx="4950061" cy="2802652"/>
              <a:chOff x="841248" y="2523744"/>
              <a:chExt cx="4950061" cy="2802652"/>
            </a:xfrm>
          </p:grpSpPr>
          <p:sp>
            <p:nvSpPr>
              <p:cNvPr id="50" name="Rectangle 49"/>
              <p:cNvSpPr/>
              <p:nvPr/>
            </p:nvSpPr>
            <p:spPr>
              <a:xfrm>
                <a:off x="841248" y="2523744"/>
                <a:ext cx="3194304" cy="2802652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5084064" y="3740404"/>
                <a:ext cx="707245" cy="369332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>
                    <a:latin typeface="+mj-lt"/>
                  </a:rPr>
                  <a:t>Entail</a:t>
                </a:r>
              </a:p>
            </p:txBody>
          </p:sp>
          <p:cxnSp>
            <p:nvCxnSpPr>
              <p:cNvPr id="53" name="Straight Arrow Connector 52"/>
              <p:cNvCxnSpPr>
                <a:stCxn id="50" idx="3"/>
                <a:endCxn id="51" idx="1"/>
              </p:cNvCxnSpPr>
              <p:nvPr/>
            </p:nvCxnSpPr>
            <p:spPr>
              <a:xfrm>
                <a:off x="4035552" y="3925070"/>
                <a:ext cx="1048512" cy="0"/>
              </a:xfrm>
              <a:prstGeom prst="straightConnector1">
                <a:avLst/>
              </a:prstGeom>
              <a:ln>
                <a:headEnd type="none" w="med" len="med"/>
                <a:tailEnd type="arrow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sp>
            <p:nvSpPr>
              <p:cNvPr id="56" name="TextBox 55"/>
              <p:cNvSpPr txBox="1"/>
              <p:nvPr/>
            </p:nvSpPr>
            <p:spPr>
              <a:xfrm>
                <a:off x="4142720" y="3517662"/>
                <a:ext cx="84529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+mj-lt"/>
                  </a:rPr>
                  <a:t>Predict</a:t>
                </a:r>
              </a:p>
            </p:txBody>
          </p:sp>
        </p:grpSp>
        <p:sp>
          <p:nvSpPr>
            <p:cNvPr id="5" name="Rectangle 4"/>
            <p:cNvSpPr/>
            <p:nvPr/>
          </p:nvSpPr>
          <p:spPr>
            <a:xfrm>
              <a:off x="2517920" y="1707779"/>
              <a:ext cx="382746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+mj-lt"/>
                </a:rPr>
                <a:t>John is on a train to Berlin. 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2497816" y="1335362"/>
              <a:ext cx="9382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  <a:latin typeface="+mj-lt"/>
                </a:rPr>
                <a:t>Premise</a:t>
              </a:r>
            </a:p>
          </p:txBody>
        </p:sp>
        <p:grpSp>
          <p:nvGrpSpPr>
            <p:cNvPr id="62" name="Group 61"/>
            <p:cNvGrpSpPr/>
            <p:nvPr/>
          </p:nvGrpSpPr>
          <p:grpSpPr>
            <a:xfrm>
              <a:off x="2517920" y="5568579"/>
              <a:ext cx="3742795" cy="882192"/>
              <a:chOff x="744538" y="5652069"/>
              <a:chExt cx="3742795" cy="882192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744538" y="5652069"/>
                <a:ext cx="3742795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latin typeface="+mj-lt"/>
                  </a:rPr>
                  <a:t>John is traveling to Berlin. </a:t>
                </a: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744538" y="6164929"/>
                <a:ext cx="12266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accent1"/>
                    </a:solidFill>
                    <a:latin typeface="+mj-lt"/>
                  </a:rPr>
                  <a:t>Hypothesis</a:t>
                </a:r>
              </a:p>
            </p:txBody>
          </p:sp>
        </p:grpSp>
        <p:grpSp>
          <p:nvGrpSpPr>
            <p:cNvPr id="72" name="Group 71"/>
            <p:cNvGrpSpPr/>
            <p:nvPr/>
          </p:nvGrpSpPr>
          <p:grpSpPr>
            <a:xfrm>
              <a:off x="1829259" y="2080764"/>
              <a:ext cx="3774649" cy="3487815"/>
              <a:chOff x="55877" y="2164254"/>
              <a:chExt cx="3774649" cy="3487815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936977" y="2609160"/>
                <a:ext cx="2893549" cy="851889"/>
                <a:chOff x="936977" y="2760556"/>
                <a:chExt cx="2893549" cy="851889"/>
              </a:xfrm>
            </p:grpSpPr>
            <p:sp>
              <p:nvSpPr>
                <p:cNvPr id="10" name="Rectangle 9"/>
                <p:cNvSpPr/>
                <p:nvPr/>
              </p:nvSpPr>
              <p:spPr>
                <a:xfrm>
                  <a:off x="936977" y="2766579"/>
                  <a:ext cx="146756" cy="845866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j-lt"/>
                  </a:endParaRPr>
                </a:p>
              </p:txBody>
            </p:sp>
            <p:sp>
              <p:nvSpPr>
                <p:cNvPr id="11" name="Rectangle 10"/>
                <p:cNvSpPr/>
                <p:nvPr/>
              </p:nvSpPr>
              <p:spPr>
                <a:xfrm>
                  <a:off x="1394776" y="2766579"/>
                  <a:ext cx="146756" cy="845866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j-lt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1852575" y="2766579"/>
                  <a:ext cx="146756" cy="845866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j-lt"/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2310374" y="2766579"/>
                  <a:ext cx="146756" cy="845866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j-lt"/>
                  </a:endParaRPr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>
                  <a:off x="2768173" y="2766579"/>
                  <a:ext cx="146756" cy="845866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j-lt"/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3225972" y="2766579"/>
                  <a:ext cx="146756" cy="845866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j-lt"/>
                  </a:endParaRPr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3683770" y="2760556"/>
                  <a:ext cx="146756" cy="845866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j-lt"/>
                  </a:endParaRPr>
                </a:p>
              </p:txBody>
            </p:sp>
          </p:grpSp>
          <p:grpSp>
            <p:nvGrpSpPr>
              <p:cNvPr id="24" name="Group 23"/>
              <p:cNvGrpSpPr/>
              <p:nvPr/>
            </p:nvGrpSpPr>
            <p:grpSpPr>
              <a:xfrm>
                <a:off x="1394776" y="4443954"/>
                <a:ext cx="1977952" cy="845866"/>
                <a:chOff x="1394776" y="4806203"/>
                <a:chExt cx="1977952" cy="845866"/>
              </a:xfrm>
            </p:grpSpPr>
            <p:sp>
              <p:nvSpPr>
                <p:cNvPr id="18" name="Rectangle 17"/>
                <p:cNvSpPr/>
                <p:nvPr/>
              </p:nvSpPr>
              <p:spPr>
                <a:xfrm>
                  <a:off x="1394776" y="4806203"/>
                  <a:ext cx="146756" cy="845866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j-lt"/>
                  </a:endParaRPr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>
                  <a:off x="1852575" y="4806203"/>
                  <a:ext cx="146756" cy="845866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j-lt"/>
                  </a:endParaRPr>
                </a:p>
              </p:txBody>
            </p:sp>
            <p:sp>
              <p:nvSpPr>
                <p:cNvPr id="20" name="Rectangle 19"/>
                <p:cNvSpPr/>
                <p:nvPr/>
              </p:nvSpPr>
              <p:spPr>
                <a:xfrm>
                  <a:off x="2310374" y="4806203"/>
                  <a:ext cx="146756" cy="845866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j-lt"/>
                  </a:endParaRPr>
                </a:p>
              </p:txBody>
            </p:sp>
            <p:sp>
              <p:nvSpPr>
                <p:cNvPr id="21" name="Rectangle 20"/>
                <p:cNvSpPr/>
                <p:nvPr/>
              </p:nvSpPr>
              <p:spPr>
                <a:xfrm>
                  <a:off x="2768173" y="4806203"/>
                  <a:ext cx="146756" cy="845866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j-lt"/>
                  </a:endParaRPr>
                </a:p>
              </p:txBody>
            </p:sp>
            <p:sp>
              <p:nvSpPr>
                <p:cNvPr id="22" name="Rectangle 21"/>
                <p:cNvSpPr/>
                <p:nvPr/>
              </p:nvSpPr>
              <p:spPr>
                <a:xfrm>
                  <a:off x="3225972" y="4806203"/>
                  <a:ext cx="146756" cy="845866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j-lt"/>
                  </a:endParaRPr>
                </a:p>
              </p:txBody>
            </p:sp>
          </p:grpSp>
          <p:sp>
            <p:nvSpPr>
              <p:cNvPr id="46" name="TextBox 45"/>
              <p:cNvSpPr txBox="1"/>
              <p:nvPr/>
            </p:nvSpPr>
            <p:spPr>
              <a:xfrm>
                <a:off x="55877" y="2751414"/>
                <a:ext cx="87075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+mj-lt"/>
                  </a:rPr>
                  <a:t>Encode</a:t>
                </a: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55877" y="4682221"/>
                <a:ext cx="87075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>
                    <a:latin typeface="+mj-lt"/>
                  </a:rPr>
                  <a:t>Encode</a:t>
                </a:r>
              </a:p>
            </p:txBody>
          </p:sp>
          <p:cxnSp>
            <p:nvCxnSpPr>
              <p:cNvPr id="63" name="Straight Arrow Connector 62"/>
              <p:cNvCxnSpPr/>
              <p:nvPr/>
            </p:nvCxnSpPr>
            <p:spPr>
              <a:xfrm>
                <a:off x="2383302" y="2164254"/>
                <a:ext cx="0" cy="260240"/>
              </a:xfrm>
              <a:prstGeom prst="straightConnector1">
                <a:avLst/>
              </a:prstGeom>
              <a:ln>
                <a:headEnd type="none" w="med" len="med"/>
                <a:tailEnd type="arrow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69" name="Straight Arrow Connector 68"/>
              <p:cNvCxnSpPr/>
              <p:nvPr/>
            </p:nvCxnSpPr>
            <p:spPr>
              <a:xfrm flipH="1" flipV="1">
                <a:off x="2369447" y="5372847"/>
                <a:ext cx="3285" cy="279222"/>
              </a:xfrm>
              <a:prstGeom prst="straightConnector1">
                <a:avLst/>
              </a:prstGeom>
              <a:ln>
                <a:headEnd type="none" w="med" len="med"/>
                <a:tailEnd type="arrow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</p:grpSp>
        <p:grpSp>
          <p:nvGrpSpPr>
            <p:cNvPr id="83" name="Group 82"/>
            <p:cNvGrpSpPr/>
            <p:nvPr/>
          </p:nvGrpSpPr>
          <p:grpSpPr>
            <a:xfrm>
              <a:off x="1829259" y="3365513"/>
              <a:ext cx="3726036" cy="988928"/>
              <a:chOff x="1829259" y="3365513"/>
              <a:chExt cx="3726036" cy="988928"/>
            </a:xfrm>
          </p:grpSpPr>
          <p:grpSp>
            <p:nvGrpSpPr>
              <p:cNvPr id="49" name="Group 48"/>
              <p:cNvGrpSpPr/>
              <p:nvPr/>
            </p:nvGrpSpPr>
            <p:grpSpPr>
              <a:xfrm>
                <a:off x="2808502" y="3365513"/>
                <a:ext cx="2746793" cy="988928"/>
                <a:chOff x="2783737" y="3371536"/>
                <a:chExt cx="2746793" cy="988928"/>
              </a:xfrm>
            </p:grpSpPr>
            <p:cxnSp>
              <p:nvCxnSpPr>
                <p:cNvPr id="26" name="Straight Connector 25"/>
                <p:cNvCxnSpPr>
                  <a:stCxn id="10" idx="2"/>
                  <a:endCxn id="18" idx="0"/>
                </p:cNvCxnSpPr>
                <p:nvPr/>
              </p:nvCxnSpPr>
              <p:spPr>
                <a:xfrm>
                  <a:off x="2783737" y="3377559"/>
                  <a:ext cx="457799" cy="982905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/>
                <p:cNvCxnSpPr>
                  <a:stCxn id="11" idx="2"/>
                  <a:endCxn id="19" idx="0"/>
                </p:cNvCxnSpPr>
                <p:nvPr/>
              </p:nvCxnSpPr>
              <p:spPr>
                <a:xfrm>
                  <a:off x="3241536" y="3377559"/>
                  <a:ext cx="457799" cy="982905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/>
                <p:cNvCxnSpPr>
                  <a:stCxn id="14" idx="2"/>
                  <a:endCxn id="20" idx="0"/>
                </p:cNvCxnSpPr>
                <p:nvPr/>
              </p:nvCxnSpPr>
              <p:spPr>
                <a:xfrm flipH="1">
                  <a:off x="4157134" y="3377559"/>
                  <a:ext cx="457799" cy="982905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/>
                <p:cNvCxnSpPr>
                  <a:stCxn id="15" idx="2"/>
                  <a:endCxn id="21" idx="0"/>
                </p:cNvCxnSpPr>
                <p:nvPr/>
              </p:nvCxnSpPr>
              <p:spPr>
                <a:xfrm flipH="1">
                  <a:off x="4614933" y="3377559"/>
                  <a:ext cx="457799" cy="982905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>
                  <a:stCxn id="16" idx="2"/>
                  <a:endCxn id="22" idx="0"/>
                </p:cNvCxnSpPr>
                <p:nvPr/>
              </p:nvCxnSpPr>
              <p:spPr>
                <a:xfrm flipH="1">
                  <a:off x="5072732" y="3371536"/>
                  <a:ext cx="457798" cy="988928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>
                  <a:stCxn id="13" idx="2"/>
                  <a:endCxn id="20" idx="0"/>
                </p:cNvCxnSpPr>
                <p:nvPr/>
              </p:nvCxnSpPr>
              <p:spPr>
                <a:xfrm>
                  <a:off x="4157134" y="3377559"/>
                  <a:ext cx="0" cy="982905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>
                  <a:stCxn id="12" idx="2"/>
                  <a:endCxn id="20" idx="0"/>
                </p:cNvCxnSpPr>
                <p:nvPr/>
              </p:nvCxnSpPr>
              <p:spPr>
                <a:xfrm>
                  <a:off x="3699335" y="3377559"/>
                  <a:ext cx="457799" cy="982905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8" name="TextBox 47"/>
              <p:cNvSpPr txBox="1"/>
              <p:nvPr/>
            </p:nvSpPr>
            <p:spPr>
              <a:xfrm>
                <a:off x="1829259" y="3757635"/>
                <a:ext cx="8354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>
                    <a:latin typeface="+mj-lt"/>
                  </a:rPr>
                  <a:t>Attend</a:t>
                </a:r>
                <a:endParaRPr lang="en-US" dirty="0">
                  <a:latin typeface="+mj-lt"/>
                </a:endParaRPr>
              </a:p>
            </p:txBody>
          </p:sp>
        </p:grpSp>
      </p:grpSp>
      <p:sp>
        <p:nvSpPr>
          <p:cNvPr id="88" name="Oval 87"/>
          <p:cNvSpPr/>
          <p:nvPr/>
        </p:nvSpPr>
        <p:spPr>
          <a:xfrm>
            <a:off x="2405101" y="3427915"/>
            <a:ext cx="2893549" cy="821526"/>
          </a:xfrm>
          <a:prstGeom prst="ellipse">
            <a:avLst/>
          </a:prstGeom>
          <a:noFill/>
          <a:ln w="88900"/>
          <a:effectLst>
            <a:softEdge rad="254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15112" y="4444706"/>
            <a:ext cx="511488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Some internal nodes in the network have meaning by design</a:t>
            </a:r>
          </a:p>
          <a:p>
            <a:endParaRPr lang="en-US" sz="2400" dirty="0">
              <a:latin typeface="+mj-lt"/>
            </a:endParaRPr>
          </a:p>
          <a:p>
            <a:r>
              <a:rPr lang="en-US" sz="2000" dirty="0">
                <a:latin typeface="Courier" charset="0"/>
                <a:ea typeface="Courier" charset="0"/>
                <a:cs typeface="Courier" charset="0"/>
              </a:rPr>
              <a:t>Align(train, traveling)</a:t>
            </a:r>
            <a:endParaRPr lang="en-US" sz="2400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5896361" y="1296871"/>
            <a:ext cx="5497544" cy="1384995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dirty="0">
                <a:latin typeface="+mj-lt"/>
              </a:rPr>
              <a:t>All neural networks expose </a:t>
            </a:r>
            <a:r>
              <a:rPr lang="en-US" sz="2800" i="1" dirty="0">
                <a:solidFill>
                  <a:schemeClr val="accent1"/>
                </a:solidFill>
                <a:latin typeface="+mj-lt"/>
              </a:rPr>
              <a:t>interfaces</a:t>
            </a:r>
            <a:r>
              <a:rPr lang="en-US" sz="28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800" dirty="0">
                <a:latin typeface="+mj-lt"/>
              </a:rPr>
              <a:t>in the form of nodes that have externally defined meaning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DF005A-9F4D-2F40-BBBB-4210CC44E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5032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0"/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Named neurons</a:t>
            </a:r>
            <a:endParaRPr lang="en" dirty="0"/>
          </a:p>
        </p:txBody>
      </p:sp>
      <p:sp>
        <p:nvSpPr>
          <p:cNvPr id="140" name="Google Shape;140;p20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>
                <a:sym typeface="Roboto"/>
              </a:rPr>
              <a:t>Nodes in a computation graph that </a:t>
            </a:r>
            <a:r>
              <a:rPr lang="en" sz="2800" dirty="0">
                <a:sym typeface="Roboto"/>
              </a:rPr>
              <a:t>have </a:t>
            </a:r>
            <a:r>
              <a:rPr lang="en" sz="2800" i="1" dirty="0">
                <a:sym typeface="Roboto"/>
              </a:rPr>
              <a:t>externally</a:t>
            </a:r>
            <a:r>
              <a:rPr lang="en" sz="2800" dirty="0">
                <a:sym typeface="Roboto"/>
              </a:rPr>
              <a:t> defined meaning</a:t>
            </a:r>
            <a:endParaRPr lang="en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02C305D-5DF7-F447-A6F8-115578D53D21}"/>
              </a:ext>
            </a:extLst>
          </p:cNvPr>
          <p:cNvGrpSpPr/>
          <p:nvPr/>
        </p:nvGrpSpPr>
        <p:grpSpPr>
          <a:xfrm>
            <a:off x="2147746" y="4124015"/>
            <a:ext cx="5195193" cy="2041836"/>
            <a:chOff x="3070334" y="4124015"/>
            <a:chExt cx="5195193" cy="20418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3" name="Google Shape;143;p20"/>
                <p:cNvSpPr txBox="1"/>
                <p:nvPr/>
              </p:nvSpPr>
              <p:spPr>
                <a:xfrm>
                  <a:off x="3176336" y="4727426"/>
                  <a:ext cx="5089191" cy="775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/>
                <a:p>
                  <a:r>
                    <a:rPr lang="en" dirty="0">
                      <a:latin typeface="+mj-lt"/>
                      <a:ea typeface="Roboto"/>
                      <a:cs typeface="Roboto"/>
                      <a:sym typeface="Roboto"/>
                    </a:rPr>
                    <a:t>Neuron </a:t>
                  </a:r>
                  <a14:m>
                    <m:oMath xmlns:m="http://schemas.openxmlformats.org/officeDocument/2006/math">
                      <m:r>
                        <a:rPr lang="en-US" i="1" dirty="0">
                          <a:solidFill>
                            <a:schemeClr val="accent1"/>
                          </a:solidFill>
                          <a:latin typeface="Cambria Math" charset="0"/>
                          <a:ea typeface="Roboto"/>
                          <a:cs typeface="Roboto"/>
                          <a:sym typeface="Roboto"/>
                        </a:rPr>
                        <m:t>𝑎</m:t>
                      </m:r>
                    </m:oMath>
                  </a14:m>
                  <a:r>
                    <a:rPr lang="en" dirty="0">
                      <a:latin typeface="+mj-lt"/>
                      <a:ea typeface="Roboto"/>
                      <a:cs typeface="Roboto"/>
                      <a:sym typeface="Roboto"/>
                    </a:rPr>
                    <a:t> is associated with </a:t>
                  </a:r>
                  <a:r>
                    <a:rPr lang="en-US" dirty="0">
                      <a:latin typeface="+mj-lt"/>
                      <a:ea typeface="Roboto"/>
                      <a:cs typeface="Roboto"/>
                      <a:sym typeface="Roboto"/>
                    </a:rPr>
                    <a:t>the predicate </a:t>
                  </a:r>
                  <a:r>
                    <a:rPr lang="en" b="1" dirty="0">
                      <a:latin typeface="Courier" charset="0"/>
                      <a:ea typeface="Courier" charset="0"/>
                      <a:cs typeface="Courier" charset="0"/>
                      <a:sym typeface="Courier New"/>
                    </a:rPr>
                    <a:t>Align</a:t>
                  </a:r>
                  <a:r>
                    <a:rPr lang="en" dirty="0">
                      <a:latin typeface="Courier" charset="0"/>
                      <a:ea typeface="Courier" charset="0"/>
                      <a:cs typeface="Courier" charset="0"/>
                      <a:sym typeface="Roboto"/>
                    </a:rPr>
                    <a:t>(</a:t>
                  </a:r>
                  <a:r>
                    <a:rPr lang="en-US" i="1" dirty="0">
                      <a:latin typeface="Courier" charset="0"/>
                      <a:ea typeface="Courier" charset="0"/>
                      <a:cs typeface="Courier" charset="0"/>
                      <a:sym typeface="Roboto"/>
                    </a:rPr>
                    <a:t>on a train to</a:t>
                  </a:r>
                  <a:r>
                    <a:rPr lang="en" dirty="0">
                      <a:latin typeface="Courier" charset="0"/>
                      <a:ea typeface="Courier" charset="0"/>
                      <a:cs typeface="Courier" charset="0"/>
                      <a:sym typeface="Roboto"/>
                    </a:rPr>
                    <a:t>, </a:t>
                  </a:r>
                  <a:r>
                    <a:rPr lang="en-US" i="1" dirty="0">
                      <a:latin typeface="Courier" charset="0"/>
                      <a:ea typeface="Courier" charset="0"/>
                      <a:cs typeface="Courier" charset="0"/>
                      <a:sym typeface="Roboto"/>
                    </a:rPr>
                    <a:t>traveling to</a:t>
                  </a:r>
                  <a:r>
                    <a:rPr lang="en" dirty="0">
                      <a:latin typeface="Courier" charset="0"/>
                      <a:ea typeface="Courier" charset="0"/>
                      <a:cs typeface="Courier" charset="0"/>
                      <a:sym typeface="Roboto"/>
                    </a:rPr>
                    <a:t>)</a:t>
                  </a:r>
                  <a:r>
                    <a:rPr lang="en" dirty="0">
                      <a:latin typeface="+mj-lt"/>
                      <a:ea typeface="Roboto"/>
                      <a:cs typeface="Roboto"/>
                      <a:sym typeface="Roboto"/>
                    </a:rPr>
                    <a:t>.</a:t>
                  </a:r>
                  <a:endParaRPr dirty="0">
                    <a:latin typeface="+mj-lt"/>
                    <a:ea typeface="Roboto"/>
                    <a:cs typeface="Roboto"/>
                    <a:sym typeface="Roboto"/>
                  </a:endParaRPr>
                </a:p>
              </p:txBody>
            </p:sp>
          </mc:Choice>
          <mc:Fallback xmlns="">
            <p:sp>
              <p:nvSpPr>
                <p:cNvPr id="143" name="Google Shape;143;p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76336" y="4727426"/>
                  <a:ext cx="5089191" cy="775700"/>
                </a:xfrm>
                <a:prstGeom prst="rect">
                  <a:avLst/>
                </a:prstGeom>
                <a:blipFill>
                  <a:blip r:embed="rId3"/>
                  <a:stretch>
                    <a:fillRect l="-995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5" name="Google Shape;145;p20"/>
            <p:cNvCxnSpPr>
              <a:endCxn id="146" idx="2"/>
            </p:cNvCxnSpPr>
            <p:nvPr/>
          </p:nvCxnSpPr>
          <p:spPr>
            <a:xfrm flipV="1">
              <a:off x="4118284" y="4497240"/>
              <a:ext cx="150020" cy="289599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46" name="Google Shape;146;p20"/>
            <p:cNvSpPr txBox="1"/>
            <p:nvPr/>
          </p:nvSpPr>
          <p:spPr>
            <a:xfrm>
              <a:off x="3070335" y="4124015"/>
              <a:ext cx="2395937" cy="37322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  <a:headEnd type="none" w="sm" len="sm"/>
              <a:tailEnd type="none" w="sm" len="sm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/>
              <a:r>
                <a:rPr lang="en" dirty="0">
                  <a:latin typeface="+mj-lt"/>
                  <a:ea typeface="Roboto"/>
                  <a:cs typeface="Roboto"/>
                  <a:sym typeface="Roboto"/>
                </a:rPr>
                <a:t>Lower-case for neuron</a:t>
              </a:r>
              <a:endParaRPr dirty="0">
                <a:latin typeface="+mj-lt"/>
                <a:ea typeface="Roboto"/>
                <a:cs typeface="Roboto"/>
                <a:sym typeface="Roboto"/>
              </a:endParaRPr>
            </a:p>
          </p:txBody>
        </p:sp>
        <p:cxnSp>
          <p:nvCxnSpPr>
            <p:cNvPr id="147" name="Google Shape;147;p20"/>
            <p:cNvCxnSpPr>
              <a:endCxn id="148" idx="0"/>
            </p:cNvCxnSpPr>
            <p:nvPr/>
          </p:nvCxnSpPr>
          <p:spPr>
            <a:xfrm>
              <a:off x="4118284" y="5389965"/>
              <a:ext cx="285750" cy="384787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48" name="Google Shape;148;p20"/>
            <p:cNvSpPr txBox="1"/>
            <p:nvPr/>
          </p:nvSpPr>
          <p:spPr>
            <a:xfrm>
              <a:off x="3070334" y="5774751"/>
              <a:ext cx="2667400" cy="3911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  <a:headEnd type="none" w="sm" len="sm"/>
              <a:tailEnd type="none" w="sm" len="sm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/>
              <a:r>
                <a:rPr lang="en" dirty="0">
                  <a:latin typeface="+mj-lt"/>
                  <a:ea typeface="Roboto"/>
                  <a:cs typeface="Roboto"/>
                  <a:sym typeface="Roboto"/>
                </a:rPr>
                <a:t>Upper-case for predicate</a:t>
              </a:r>
              <a:endParaRPr dirty="0">
                <a:latin typeface="+mj-lt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22ED6AF-F0F8-CD4A-AC2A-77DE537C6E54}"/>
              </a:ext>
            </a:extLst>
          </p:cNvPr>
          <p:cNvGrpSpPr/>
          <p:nvPr/>
        </p:nvGrpSpPr>
        <p:grpSpPr>
          <a:xfrm>
            <a:off x="8217914" y="4372588"/>
            <a:ext cx="2024335" cy="1597713"/>
            <a:chOff x="7314279" y="4345239"/>
            <a:chExt cx="2024335" cy="1597713"/>
          </a:xfrm>
        </p:grpSpPr>
        <p:sp>
          <p:nvSpPr>
            <p:cNvPr id="149" name="Google Shape;149;p20"/>
            <p:cNvSpPr txBox="1"/>
            <p:nvPr/>
          </p:nvSpPr>
          <p:spPr>
            <a:xfrm>
              <a:off x="7600414" y="4345239"/>
              <a:ext cx="1330227" cy="441600"/>
            </a:xfrm>
            <a:prstGeom prst="rect">
              <a:avLst/>
            </a:prstGeom>
            <a:ln>
              <a:headEnd type="none" w="sm" len="sm"/>
              <a:tailEnd type="none" w="sm" len="sm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t" anchorCtr="0">
              <a:noAutofit/>
            </a:bodyPr>
            <a:lstStyle/>
            <a:p>
              <a:r>
                <a:rPr lang="en-US" i="1" dirty="0">
                  <a:latin typeface="+mj-lt"/>
                  <a:ea typeface="Roboto"/>
                  <a:cs typeface="Roboto"/>
                  <a:sym typeface="Roboto"/>
                </a:rPr>
                <a:t>on a train to</a:t>
              </a:r>
              <a:endParaRPr i="1" dirty="0">
                <a:latin typeface="+mj-lt"/>
                <a:ea typeface="Roboto"/>
                <a:cs typeface="Roboto"/>
                <a:sym typeface="Roboto"/>
              </a:endParaRPr>
            </a:p>
          </p:txBody>
        </p:sp>
        <p:cxnSp>
          <p:nvCxnSpPr>
            <p:cNvPr id="150" name="Google Shape;150;p20"/>
            <p:cNvCxnSpPr>
              <a:stCxn id="149" idx="2"/>
              <a:endCxn id="151" idx="0"/>
            </p:cNvCxnSpPr>
            <p:nvPr/>
          </p:nvCxnSpPr>
          <p:spPr>
            <a:xfrm flipH="1">
              <a:off x="8121051" y="4786840"/>
              <a:ext cx="144477" cy="714513"/>
            </a:xfrm>
            <a:prstGeom prst="straightConnector1">
              <a:avLst/>
            </a:prstGeom>
            <a:ln>
              <a:prstDash val="dash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sp>
          <p:nvSpPr>
            <p:cNvPr id="151" name="Google Shape;151;p20"/>
            <p:cNvSpPr txBox="1"/>
            <p:nvPr/>
          </p:nvSpPr>
          <p:spPr>
            <a:xfrm>
              <a:off x="7457764" y="5501352"/>
              <a:ext cx="1326573" cy="441600"/>
            </a:xfrm>
            <a:prstGeom prst="rect">
              <a:avLst/>
            </a:prstGeom>
            <a:ln>
              <a:headEnd type="none" w="sm" len="sm"/>
              <a:tailEnd type="none" w="sm" len="sm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t" anchorCtr="0">
              <a:noAutofit/>
            </a:bodyPr>
            <a:lstStyle/>
            <a:p>
              <a:r>
                <a:rPr lang="en-US" i="1">
                  <a:latin typeface="+mj-lt"/>
                  <a:ea typeface="Roboto"/>
                  <a:cs typeface="Roboto"/>
                  <a:sym typeface="Roboto"/>
                </a:rPr>
                <a:t>traveling to</a:t>
              </a:r>
              <a:endParaRPr i="1" dirty="0">
                <a:latin typeface="+mj-lt"/>
                <a:ea typeface="Roboto"/>
                <a:cs typeface="Roboto"/>
                <a:sym typeface="Roboto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/>
                <p:cNvSpPr/>
                <p:nvPr/>
              </p:nvSpPr>
              <p:spPr>
                <a:xfrm>
                  <a:off x="7314279" y="4922221"/>
                  <a:ext cx="2024335" cy="3693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>
                            <a:solidFill>
                              <a:schemeClr val="accent1"/>
                            </a:solidFill>
                            <a:latin typeface="Cambria Math" charset="0"/>
                            <a:ea typeface="Roboto"/>
                            <a:cs typeface="Roboto"/>
                            <a:sym typeface="Roboto"/>
                          </a:rPr>
                          <m:t>𝑎</m:t>
                        </m:r>
                      </m:oMath>
                    </m:oMathPara>
                  </a14:m>
                  <a:endParaRPr lang="en-US" dirty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9" name="Rectangle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14279" y="4922221"/>
                  <a:ext cx="2024335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9" name="Rectangle 18"/>
          <p:cNvSpPr/>
          <p:nvPr/>
        </p:nvSpPr>
        <p:spPr>
          <a:xfrm>
            <a:off x="1929006" y="2779470"/>
            <a:ext cx="8333987" cy="52322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i="1" dirty="0">
                <a:latin typeface="+mj-lt"/>
                <a:sym typeface="Roboto"/>
              </a:rPr>
              <a:t>Named neurons give us the vocabulary for writing rules</a:t>
            </a:r>
            <a:endParaRPr lang="en" sz="2800" i="1" dirty="0">
              <a:latin typeface="+mj-lt"/>
              <a:sym typeface="Roboto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4048F5D-E632-3746-A6B8-8B4908673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1402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8"/>
          <p:cNvSpPr txBox="1"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Three challenges facing logic in neural network land</a:t>
            </a:r>
            <a:endParaRPr lang="en" dirty="0"/>
          </a:p>
        </p:txBody>
      </p:sp>
      <p:sp>
        <p:nvSpPr>
          <p:cNvPr id="126" name="Google Shape;126;p18"/>
          <p:cNvSpPr txBox="1"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Br</a:t>
            </a:r>
            <a:r>
              <a:rPr lang="en" sz="2800" dirty="0" err="1"/>
              <a:t>idg</a:t>
            </a:r>
            <a:r>
              <a:rPr lang="en-US" sz="2800" dirty="0" err="1"/>
              <a:t>ing</a:t>
            </a:r>
            <a:r>
              <a:rPr lang="en" sz="2800" dirty="0"/>
              <a:t> predicates in rules with neural networks?</a:t>
            </a:r>
            <a:r>
              <a:rPr lang="en-US" sz="2800" dirty="0"/>
              <a:t> </a:t>
            </a:r>
          </a:p>
          <a:p>
            <a:pPr marL="800100" lvl="2" indent="0">
              <a:buNone/>
            </a:pPr>
            <a:r>
              <a:rPr lang="en-US" sz="2800" dirty="0">
                <a:solidFill>
                  <a:schemeClr val="accent1"/>
                </a:solidFill>
              </a:rPr>
              <a:t>Answer: Named neurons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Ma</a:t>
            </a:r>
            <a:r>
              <a:rPr lang="en" sz="2800" dirty="0"/>
              <a:t>k</a:t>
            </a:r>
            <a:r>
              <a:rPr lang="en-US" sz="2800" dirty="0" err="1"/>
              <a:t>ing</a:t>
            </a:r>
            <a:r>
              <a:rPr lang="en" sz="2800" dirty="0"/>
              <a:t> logic differentiable?</a:t>
            </a:r>
            <a:r>
              <a:rPr lang="en-US" sz="2800" dirty="0"/>
              <a:t> </a:t>
            </a:r>
          </a:p>
          <a:p>
            <a:pPr marL="800100" lvl="2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Answer: Use a t-norm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Using differentiable logic?</a:t>
            </a:r>
            <a:endParaRPr lang="en" sz="28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6388D4-45C3-4A4D-84C7-2FDBBD035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001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Relaxing Boolean operators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defTabSz="914400">
              <a:spcBef>
                <a:spcPts val="0"/>
              </a:spcBef>
              <a:buNone/>
              <a:defRPr/>
            </a:pPr>
            <a:r>
              <a:rPr lang="en-US" sz="2800" i="1" dirty="0">
                <a:solidFill>
                  <a:schemeClr val="accent1"/>
                </a:solidFill>
              </a:rPr>
              <a:t>Triangular norms </a:t>
            </a:r>
            <a:r>
              <a:rPr lang="en-US" sz="2800" dirty="0"/>
              <a:t>provide systematic relaxations of logic</a:t>
            </a:r>
          </a:p>
          <a:p>
            <a:pPr marL="0" indent="0" defTabSz="914400">
              <a:spcBef>
                <a:spcPts val="0"/>
              </a:spcBef>
              <a:buNone/>
              <a:defRPr/>
            </a:pPr>
            <a:endParaRPr lang="en-US" sz="800" dirty="0"/>
          </a:p>
          <a:p>
            <a:pPr marL="0" indent="0" defTabSz="914400">
              <a:spcBef>
                <a:spcPts val="0"/>
              </a:spcBef>
              <a:buNone/>
              <a:defRPr/>
            </a:pPr>
            <a:r>
              <a:rPr lang="en-US" sz="2800" dirty="0"/>
              <a:t>Some are continuous and sub-differentiable</a:t>
            </a:r>
          </a:p>
          <a:p>
            <a:pPr marL="0" indent="0" defTabSz="914400">
              <a:spcBef>
                <a:spcPts val="0"/>
              </a:spcBef>
              <a:buNone/>
              <a:defRPr/>
            </a:pPr>
            <a:endParaRPr lang="en-US" sz="2800" dirty="0"/>
          </a:p>
          <a:p>
            <a:pPr marL="0" indent="0" defTabSz="914400">
              <a:spcBef>
                <a:spcPts val="0"/>
              </a:spcBef>
              <a:buNone/>
              <a:defRPr/>
            </a:pPr>
            <a:endParaRPr lang="en-US" sz="2800" dirty="0"/>
          </a:p>
          <a:p>
            <a:pPr marL="0" indent="0" defTabSz="914400">
              <a:spcBef>
                <a:spcPts val="0"/>
              </a:spcBef>
              <a:buNone/>
              <a:defRPr/>
            </a:pPr>
            <a:endParaRPr lang="en-US" sz="2800" dirty="0"/>
          </a:p>
        </p:txBody>
      </p:sp>
      <p:sp>
        <p:nvSpPr>
          <p:cNvPr id="8" name="Google Shape;193;p25"/>
          <p:cNvSpPr txBox="1"/>
          <p:nvPr/>
        </p:nvSpPr>
        <p:spPr>
          <a:xfrm>
            <a:off x="72931" y="6464400"/>
            <a:ext cx="78399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1600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Klement</a:t>
            </a:r>
            <a:r>
              <a:rPr lang="en" sz="1600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, Erich Peter, </a:t>
            </a:r>
            <a:r>
              <a:rPr lang="en" sz="1600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Radko</a:t>
            </a:r>
            <a:r>
              <a:rPr lang="en" sz="1600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" sz="1600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Mesiar</a:t>
            </a:r>
            <a:r>
              <a:rPr lang="en" sz="1600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, and </a:t>
            </a:r>
            <a:r>
              <a:rPr lang="en" sz="1600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Endre</a:t>
            </a:r>
            <a:r>
              <a:rPr lang="en" sz="1600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Pap. </a:t>
            </a:r>
            <a:r>
              <a:rPr lang="en" sz="1600" i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Triangular norms</a:t>
            </a:r>
            <a:r>
              <a:rPr lang="en" sz="1600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. Vol. 8. 2013.</a:t>
            </a:r>
            <a:endParaRPr sz="1600" dirty="0">
              <a:solidFill>
                <a:schemeClr val="bg1">
                  <a:lumMod val="25000"/>
                </a:schemeClr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5">
                <a:extLst>
                  <a:ext uri="{FF2B5EF4-FFF2-40B4-BE49-F238E27FC236}">
                    <a16:creationId xmlns:a16="http://schemas.microsoft.com/office/drawing/2014/main" id="{46106FB6-0ADD-4B45-9100-089BA848535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03102414"/>
                  </p:ext>
                </p:extLst>
              </p:nvPr>
            </p:nvGraphicFramePr>
            <p:xfrm>
              <a:off x="1483359" y="3429000"/>
              <a:ext cx="8653415" cy="2186686"/>
            </p:xfrm>
            <a:graphic>
              <a:graphicData uri="http://schemas.openxmlformats.org/drawingml/2006/table">
                <a:tbl>
                  <a:tblPr firstRow="1">
                    <a:tableStyleId>{9D7B26C5-4107-4FEC-AEDC-1716B250A1EF}</a:tableStyleId>
                  </a:tblPr>
                  <a:tblGrid>
                    <a:gridCol w="841830">
                      <a:extLst>
                        <a:ext uri="{9D8B030D-6E8A-4147-A177-3AD203B41FA5}">
                          <a16:colId xmlns:a16="http://schemas.microsoft.com/office/drawing/2014/main" val="1858413306"/>
                        </a:ext>
                      </a:extLst>
                    </a:gridCol>
                    <a:gridCol w="1698171">
                      <a:extLst>
                        <a:ext uri="{9D8B030D-6E8A-4147-A177-3AD203B41FA5}">
                          <a16:colId xmlns:a16="http://schemas.microsoft.com/office/drawing/2014/main" val="2925850916"/>
                        </a:ext>
                      </a:extLst>
                    </a:gridCol>
                    <a:gridCol w="1698171">
                      <a:extLst>
                        <a:ext uri="{9D8B030D-6E8A-4147-A177-3AD203B41FA5}">
                          <a16:colId xmlns:a16="http://schemas.microsoft.com/office/drawing/2014/main" val="3419223613"/>
                        </a:ext>
                      </a:extLst>
                    </a:gridCol>
                    <a:gridCol w="2133600">
                      <a:extLst>
                        <a:ext uri="{9D8B030D-6E8A-4147-A177-3AD203B41FA5}">
                          <a16:colId xmlns:a16="http://schemas.microsoft.com/office/drawing/2014/main" val="2194559970"/>
                        </a:ext>
                      </a:extLst>
                    </a:gridCol>
                    <a:gridCol w="2281643">
                      <a:extLst>
                        <a:ext uri="{9D8B030D-6E8A-4147-A177-3AD203B41FA5}">
                          <a16:colId xmlns:a16="http://schemas.microsoft.com/office/drawing/2014/main" val="357576641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+mj-lt"/>
                            </a:rPr>
                            <a:t>Boolean logic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+mj-lt"/>
                            </a:rPr>
                            <a:t>Product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+mj-lt"/>
                            </a:rPr>
                            <a:t>Gödel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>
                              <a:latin typeface="+mj-lt"/>
                            </a:rPr>
                            <a:t>Łukasiewicz</a:t>
                          </a:r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34676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b="1" dirty="0">
                              <a:latin typeface="+mj-lt"/>
                            </a:rPr>
                            <a:t>Not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¬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oMath>
                            </m:oMathPara>
                          </a14:m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oMath>
                            </m:oMathPara>
                          </a14:m>
                          <a:endParaRPr lang="en-US" sz="1800" kern="1200" dirty="0">
                            <a:solidFill>
                              <a:schemeClr val="dk1"/>
                            </a:solidFill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oMath>
                            </m:oMathPara>
                          </a14:m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oMath>
                            </m:oMathPara>
                          </a14:m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9934625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b="1" dirty="0">
                              <a:latin typeface="+mj-lt"/>
                            </a:rPr>
                            <a:t>And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∧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oMath>
                            </m:oMathPara>
                          </a14:m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𝑎𝑏</m:t>
                                </m:r>
                              </m:oMath>
                            </m:oMathPara>
                          </a14:m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min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e>
                                    </m:d>
                                  </m:e>
                                </m:func>
                              </m:oMath>
                            </m:oMathPara>
                          </a14:m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max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0, </m:t>
                                        </m:r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−1</m:t>
                                        </m:r>
                                      </m:e>
                                    </m:d>
                                  </m:e>
                                </m:func>
                              </m:oMath>
                            </m:oMathPara>
                          </a14:m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4779077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b="1" dirty="0">
                              <a:latin typeface="+mj-lt"/>
                            </a:rPr>
                            <a:t>Or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∨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oMath>
                            </m:oMathPara>
                          </a14:m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𝑎𝑏</m:t>
                                </m:r>
                              </m:oMath>
                            </m:oMathPara>
                          </a14:m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max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, </m:t>
                                        </m:r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e>
                                    </m:d>
                                  </m:e>
                                </m:func>
                              </m:oMath>
                            </m:oMathPara>
                          </a14:m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min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1, </m:t>
                                        </m:r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e>
                                    </m:d>
                                  </m:e>
                                </m:func>
                              </m:oMath>
                            </m:oMathPara>
                          </a14:m>
                          <a:endParaRPr lang="en-US" sz="1800" kern="1200" dirty="0">
                            <a:solidFill>
                              <a:schemeClr val="dk1"/>
                            </a:solidFill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4434853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b="1" dirty="0">
                              <a:latin typeface="+mj-lt"/>
                            </a:rPr>
                            <a:t>Implies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oMath>
                            </m:oMathPara>
                          </a14:m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min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1,</m:t>
                                        </m:r>
                                        <m:f>
                                          <m:fPr>
                                            <m:ctrlP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b="0" smtClean="0">
                                                <a:latin typeface="Cambria Math" panose="02040503050406030204" pitchFamily="18" charset="0"/>
                                              </a:rPr>
                                              <m:t>𝑏</m:t>
                                            </m:r>
                                          </m:num>
                                          <m:den>
                                            <m:r>
                                              <a:rPr lang="en-US" b="0" smtClean="0">
                                                <a:latin typeface="Cambria Math" panose="02040503050406030204" pitchFamily="18" charset="0"/>
                                              </a:rPr>
                                              <m:t>𝑎</m:t>
                                            </m:r>
                                          </m:den>
                                        </m:f>
                                      </m:e>
                                    </m:d>
                                  </m:e>
                                </m:func>
                              </m:oMath>
                            </m:oMathPara>
                          </a14:m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{"/>
                                    <m:endChr m:val=""/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2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b="0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  <m:r>
                                            <a:rPr lang="en-US" b="0" smtClean="0">
                                              <a:latin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</m:e>
                                        <m:e>
                                          <m:r>
                                            <m:rPr>
                                              <m:nor/>
                                            </m:rPr>
                                            <a:rPr lang="en-US" b="0" smtClean="0">
                                              <a:latin typeface="+mj-lt"/>
                                            </a:rPr>
                                            <m:t>if</m:t>
                                          </m:r>
                                          <m:r>
                                            <a:rPr lang="en-US" b="0" smtClean="0">
                                              <a:latin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  <m:r>
                                            <a:rPr lang="en-US" b="0" smtClean="0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  <m:r>
                                            <a:rPr lang="en-US" b="0" smtClean="0">
                                              <a:latin typeface="Cambria Math" panose="02040503050406030204" pitchFamily="18" charset="0"/>
                                            </a:rPr>
                                            <m:t>&gt;</m:t>
                                          </m:r>
                                          <m:r>
                                            <a:rPr lang="en-US" b="0" smtClean="0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</m:mr>
                                      <m:mr>
                                        <m:e>
                                          <m:r>
                                            <a:rPr lang="en-US" b="0" smtClean="0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e>
                                          <m:r>
                                            <m:rPr>
                                              <m:nor/>
                                            </m:rPr>
                                            <a:rPr lang="en-US" b="0" smtClean="0">
                                              <a:latin typeface="+mj-lt"/>
                                            </a:rPr>
                                            <m:t>else</m:t>
                                          </m:r>
                                        </m:e>
                                      </m:mr>
                                    </m:m>
                                  </m:e>
                                </m:d>
                              </m:oMath>
                            </m:oMathPara>
                          </a14:m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min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1, 1−</m:t>
                                        </m:r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e>
                                    </m:d>
                                  </m:e>
                                </m:func>
                              </m:oMath>
                            </m:oMathPara>
                          </a14:m>
                          <a:endParaRPr lang="en-US" sz="1800" kern="1200" dirty="0">
                            <a:solidFill>
                              <a:schemeClr val="dk1"/>
                            </a:solidFill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5991157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5">
                <a:extLst>
                  <a:ext uri="{FF2B5EF4-FFF2-40B4-BE49-F238E27FC236}">
                    <a16:creationId xmlns:a16="http://schemas.microsoft.com/office/drawing/2014/main" id="{46106FB6-0ADD-4B45-9100-089BA848535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03102414"/>
                  </p:ext>
                </p:extLst>
              </p:nvPr>
            </p:nvGraphicFramePr>
            <p:xfrm>
              <a:off x="1483359" y="3429000"/>
              <a:ext cx="8653415" cy="2186686"/>
            </p:xfrm>
            <a:graphic>
              <a:graphicData uri="http://schemas.openxmlformats.org/drawingml/2006/table">
                <a:tbl>
                  <a:tblPr firstRow="1">
                    <a:tableStyleId>{9D7B26C5-4107-4FEC-AEDC-1716B250A1EF}</a:tableStyleId>
                  </a:tblPr>
                  <a:tblGrid>
                    <a:gridCol w="841830">
                      <a:extLst>
                        <a:ext uri="{9D8B030D-6E8A-4147-A177-3AD203B41FA5}">
                          <a16:colId xmlns:a16="http://schemas.microsoft.com/office/drawing/2014/main" val="1858413306"/>
                        </a:ext>
                      </a:extLst>
                    </a:gridCol>
                    <a:gridCol w="1698171">
                      <a:extLst>
                        <a:ext uri="{9D8B030D-6E8A-4147-A177-3AD203B41FA5}">
                          <a16:colId xmlns:a16="http://schemas.microsoft.com/office/drawing/2014/main" val="2925850916"/>
                        </a:ext>
                      </a:extLst>
                    </a:gridCol>
                    <a:gridCol w="1698171">
                      <a:extLst>
                        <a:ext uri="{9D8B030D-6E8A-4147-A177-3AD203B41FA5}">
                          <a16:colId xmlns:a16="http://schemas.microsoft.com/office/drawing/2014/main" val="3419223613"/>
                        </a:ext>
                      </a:extLst>
                    </a:gridCol>
                    <a:gridCol w="2133600">
                      <a:extLst>
                        <a:ext uri="{9D8B030D-6E8A-4147-A177-3AD203B41FA5}">
                          <a16:colId xmlns:a16="http://schemas.microsoft.com/office/drawing/2014/main" val="2194559970"/>
                        </a:ext>
                      </a:extLst>
                    </a:gridCol>
                    <a:gridCol w="2281643">
                      <a:extLst>
                        <a:ext uri="{9D8B030D-6E8A-4147-A177-3AD203B41FA5}">
                          <a16:colId xmlns:a16="http://schemas.microsoft.com/office/drawing/2014/main" val="357576641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+mj-lt"/>
                            </a:rPr>
                            <a:t>Boolean logic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+mj-lt"/>
                            </a:rPr>
                            <a:t>Product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+mj-lt"/>
                            </a:rPr>
                            <a:t>Gödel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>
                              <a:latin typeface="+mj-lt"/>
                            </a:rPr>
                            <a:t>Łukasiewicz</a:t>
                          </a:r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34676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b="1" dirty="0">
                              <a:latin typeface="+mj-lt"/>
                            </a:rPr>
                            <a:t>Not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9254" t="-106667" r="-360448" b="-85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48148" t="-106667" r="-257778" b="-85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99405" t="-106667" r="-107143" b="-85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79444" t="-106667" b="-85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9934625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b="1" dirty="0">
                              <a:latin typeface="+mj-lt"/>
                            </a:rPr>
                            <a:t>And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9254" t="-213793" r="-360448" b="-7793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48148" t="-213793" r="-257778" b="-7793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99405" t="-213793" r="-107143" b="-7793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79444" t="-213793" b="-77931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4779077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b="1" dirty="0">
                              <a:latin typeface="+mj-lt"/>
                            </a:rPr>
                            <a:t>Or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9254" t="-313793" r="-360448" b="-6793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48148" t="-313793" r="-257778" b="-6793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99405" t="-313793" r="-107143" b="-6793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79444" t="-313793" b="-67931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44348533"/>
                      </a:ext>
                    </a:extLst>
                  </a:tr>
                  <a:tr h="703326">
                    <a:tc>
                      <a:txBody>
                        <a:bodyPr/>
                        <a:lstStyle/>
                        <a:p>
                          <a:r>
                            <a:rPr lang="en-US" b="1" dirty="0">
                              <a:latin typeface="+mj-lt"/>
                            </a:rPr>
                            <a:t>Implies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9254" t="-214286" r="-360448" b="-2517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48148" t="-214286" r="-257778" b="-2517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99405" t="-214286" r="-107143" b="-2517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79444" t="-214286" b="-25178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9911577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9EE4FD33-E82A-604A-8176-9B50B5DD386E}"/>
              </a:ext>
            </a:extLst>
          </p:cNvPr>
          <p:cNvGrpSpPr/>
          <p:nvPr/>
        </p:nvGrpSpPr>
        <p:grpSpPr>
          <a:xfrm>
            <a:off x="2227654" y="2723457"/>
            <a:ext cx="1928489" cy="1045960"/>
            <a:chOff x="1609343" y="2337320"/>
            <a:chExt cx="1928489" cy="104596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1AAF2A5-6AB3-2846-8DFB-113A28918386}"/>
                </a:ext>
              </a:extLst>
            </p:cNvPr>
            <p:cNvSpPr/>
            <p:nvPr/>
          </p:nvSpPr>
          <p:spPr>
            <a:xfrm>
              <a:off x="1609343" y="3053575"/>
              <a:ext cx="1928489" cy="329705"/>
            </a:xfrm>
            <a:prstGeom prst="rect">
              <a:avLst/>
            </a:prstGeom>
            <a:solidFill>
              <a:schemeClr val="accent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DA824C2-403C-5046-AC88-6730EE95C006}"/>
                </a:ext>
              </a:extLst>
            </p:cNvPr>
            <p:cNvSpPr txBox="1"/>
            <p:nvPr/>
          </p:nvSpPr>
          <p:spPr>
            <a:xfrm>
              <a:off x="1609344" y="2337320"/>
              <a:ext cx="17190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+mj-lt"/>
                </a:rPr>
                <a:t>Inputs, outputs live in {0,1}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1219CEF-79BF-494F-B67F-A1487239BB38}"/>
              </a:ext>
            </a:extLst>
          </p:cNvPr>
          <p:cNvGrpSpPr/>
          <p:nvPr/>
        </p:nvGrpSpPr>
        <p:grpSpPr>
          <a:xfrm>
            <a:off x="4286127" y="3024859"/>
            <a:ext cx="5720664" cy="744558"/>
            <a:chOff x="3712462" y="2638722"/>
            <a:chExt cx="5720664" cy="744558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E2A9D47-3413-CE47-9C86-8F629FC41EA4}"/>
                </a:ext>
              </a:extLst>
            </p:cNvPr>
            <p:cNvSpPr txBox="1"/>
            <p:nvPr/>
          </p:nvSpPr>
          <p:spPr>
            <a:xfrm>
              <a:off x="3712463" y="2638722"/>
              <a:ext cx="51023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+mj-lt"/>
                </a:rPr>
                <a:t>Inputs, outputs live in [0,1]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A29FA9B-B941-C74C-9215-2EE8E75961BA}"/>
                </a:ext>
              </a:extLst>
            </p:cNvPr>
            <p:cNvSpPr/>
            <p:nvPr/>
          </p:nvSpPr>
          <p:spPr>
            <a:xfrm>
              <a:off x="3712462" y="3053575"/>
              <a:ext cx="5720664" cy="329705"/>
            </a:xfrm>
            <a:prstGeom prst="rect">
              <a:avLst/>
            </a:prstGeom>
            <a:solidFill>
              <a:schemeClr val="accent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8424662-86B8-FA47-AB7B-B1E3828DD191}"/>
              </a:ext>
            </a:extLst>
          </p:cNvPr>
          <p:cNvGrpSpPr/>
          <p:nvPr/>
        </p:nvGrpSpPr>
        <p:grpSpPr>
          <a:xfrm>
            <a:off x="7985967" y="4167728"/>
            <a:ext cx="4177209" cy="1196631"/>
            <a:chOff x="6793992" y="4205949"/>
            <a:chExt cx="4177209" cy="1196631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7C3EE48-FAEA-0940-8313-05C5DF34C1E8}"/>
                </a:ext>
              </a:extLst>
            </p:cNvPr>
            <p:cNvSpPr txBox="1"/>
            <p:nvPr/>
          </p:nvSpPr>
          <p:spPr>
            <a:xfrm>
              <a:off x="8814816" y="4478961"/>
              <a:ext cx="21563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+mj-lt"/>
                </a:rPr>
                <a:t>Basically rectified linear units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173FE13-1E6B-4C4B-A207-1B2879A55014}"/>
                </a:ext>
              </a:extLst>
            </p:cNvPr>
            <p:cNvSpPr/>
            <p:nvPr/>
          </p:nvSpPr>
          <p:spPr>
            <a:xfrm>
              <a:off x="6793992" y="4205949"/>
              <a:ext cx="2020824" cy="1196631"/>
            </a:xfrm>
            <a:prstGeom prst="rect">
              <a:avLst/>
            </a:prstGeom>
            <a:solidFill>
              <a:schemeClr val="accent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1ABC3435-DA78-F047-8A1C-EB6403BBAF79}"/>
              </a:ext>
            </a:extLst>
          </p:cNvPr>
          <p:cNvSpPr/>
          <p:nvPr/>
        </p:nvSpPr>
        <p:spPr>
          <a:xfrm>
            <a:off x="4286127" y="2601963"/>
            <a:ext cx="7663546" cy="358527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5BF7E2-CE05-9F4E-8F86-2986C50BC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424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Relaxing conjunctions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5FB067-F3E8-9441-BE92-20284981145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073" y="1907178"/>
            <a:ext cx="3637880" cy="27254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AEB17C-92CF-194A-BB8D-CBA25D61400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83341" y="1907178"/>
            <a:ext cx="3637880" cy="27254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E8E6C9-56DC-2C4B-A663-6AB861F20CF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54886" y="1907177"/>
            <a:ext cx="3637879" cy="27254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9064CA-6CCA-774D-A7B3-6DADB2EAE2B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19113" y="1907178"/>
            <a:ext cx="3637880" cy="27254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7" name="Table 16">
                <a:extLst>
                  <a:ext uri="{FF2B5EF4-FFF2-40B4-BE49-F238E27FC236}">
                    <a16:creationId xmlns:a16="http://schemas.microsoft.com/office/drawing/2014/main" id="{76E9049A-06BD-3E46-A78A-E7750E2584C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33236077"/>
                  </p:ext>
                </p:extLst>
              </p:nvPr>
            </p:nvGraphicFramePr>
            <p:xfrm>
              <a:off x="993008" y="4632624"/>
              <a:ext cx="1698171" cy="741680"/>
            </p:xfrm>
            <a:graphic>
              <a:graphicData uri="http://schemas.openxmlformats.org/drawingml/2006/table">
                <a:tbl>
                  <a:tblPr>
                    <a:tableStyleId>{2D5ABB26-0587-4C30-8999-92F81FD0307C}</a:tableStyleId>
                  </a:tblPr>
                  <a:tblGrid>
                    <a:gridCol w="1698171">
                      <a:extLst>
                        <a:ext uri="{9D8B030D-6E8A-4147-A177-3AD203B41FA5}">
                          <a16:colId xmlns:a16="http://schemas.microsoft.com/office/drawing/2014/main" val="418494930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Boolean logic</a:t>
                          </a:r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1275616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∧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oMath>
                            </m:oMathPara>
                          </a14:m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9098038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7" name="Table 16">
                <a:extLst>
                  <a:ext uri="{FF2B5EF4-FFF2-40B4-BE49-F238E27FC236}">
                    <a16:creationId xmlns:a16="http://schemas.microsoft.com/office/drawing/2014/main" id="{76E9049A-06BD-3E46-A78A-E7750E2584C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33236077"/>
                  </p:ext>
                </p:extLst>
              </p:nvPr>
            </p:nvGraphicFramePr>
            <p:xfrm>
              <a:off x="993008" y="4632624"/>
              <a:ext cx="1698171" cy="741680"/>
            </p:xfrm>
            <a:graphic>
              <a:graphicData uri="http://schemas.openxmlformats.org/drawingml/2006/table">
                <a:tbl>
                  <a:tblPr>
                    <a:tableStyleId>{2D5ABB26-0587-4C30-8999-92F81FD0307C}</a:tableStyleId>
                  </a:tblPr>
                  <a:tblGrid>
                    <a:gridCol w="1698171">
                      <a:extLst>
                        <a:ext uri="{9D8B030D-6E8A-4147-A177-3AD203B41FA5}">
                          <a16:colId xmlns:a16="http://schemas.microsoft.com/office/drawing/2014/main" val="418494930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Boolean logic</a:t>
                          </a:r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1275616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746" t="-106667" r="-74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90980385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8" name="Table 17">
                <a:extLst>
                  <a:ext uri="{FF2B5EF4-FFF2-40B4-BE49-F238E27FC236}">
                    <a16:creationId xmlns:a16="http://schemas.microsoft.com/office/drawing/2014/main" id="{A5F441A6-88B2-FE46-A963-8BD63DE1A93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91163070"/>
                  </p:ext>
                </p:extLst>
              </p:nvPr>
            </p:nvGraphicFramePr>
            <p:xfrm>
              <a:off x="3828285" y="4632624"/>
              <a:ext cx="1698171" cy="741680"/>
            </p:xfrm>
            <a:graphic>
              <a:graphicData uri="http://schemas.openxmlformats.org/drawingml/2006/table">
                <a:tbl>
                  <a:tblPr>
                    <a:tableStyleId>{2D5ABB26-0587-4C30-8999-92F81FD0307C}</a:tableStyleId>
                  </a:tblPr>
                  <a:tblGrid>
                    <a:gridCol w="1698171">
                      <a:extLst>
                        <a:ext uri="{9D8B030D-6E8A-4147-A177-3AD203B41FA5}">
                          <a16:colId xmlns:a16="http://schemas.microsoft.com/office/drawing/2014/main" val="13080569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Product</a:t>
                          </a:r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4923831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𝑎𝑏</m:t>
                                </m:r>
                              </m:oMath>
                            </m:oMathPara>
                          </a14:m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4848504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8" name="Table 17">
                <a:extLst>
                  <a:ext uri="{FF2B5EF4-FFF2-40B4-BE49-F238E27FC236}">
                    <a16:creationId xmlns:a16="http://schemas.microsoft.com/office/drawing/2014/main" id="{A5F441A6-88B2-FE46-A963-8BD63DE1A93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91163070"/>
                  </p:ext>
                </p:extLst>
              </p:nvPr>
            </p:nvGraphicFramePr>
            <p:xfrm>
              <a:off x="3828285" y="4632624"/>
              <a:ext cx="1698171" cy="741680"/>
            </p:xfrm>
            <a:graphic>
              <a:graphicData uri="http://schemas.openxmlformats.org/drawingml/2006/table">
                <a:tbl>
                  <a:tblPr>
                    <a:tableStyleId>{2D5ABB26-0587-4C30-8999-92F81FD0307C}</a:tableStyleId>
                  </a:tblPr>
                  <a:tblGrid>
                    <a:gridCol w="1698171">
                      <a:extLst>
                        <a:ext uri="{9D8B030D-6E8A-4147-A177-3AD203B41FA5}">
                          <a16:colId xmlns:a16="http://schemas.microsoft.com/office/drawing/2014/main" val="13080569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Product</a:t>
                          </a:r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4923831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t="-10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4848504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9" name="Table 18">
                <a:extLst>
                  <a:ext uri="{FF2B5EF4-FFF2-40B4-BE49-F238E27FC236}">
                    <a16:creationId xmlns:a16="http://schemas.microsoft.com/office/drawing/2014/main" id="{D12F4917-26BC-EC46-9F78-5269F26DC36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23347941"/>
                  </p:ext>
                </p:extLst>
              </p:nvPr>
            </p:nvGraphicFramePr>
            <p:xfrm>
              <a:off x="6663562" y="4632624"/>
              <a:ext cx="2133600" cy="741680"/>
            </p:xfrm>
            <a:graphic>
              <a:graphicData uri="http://schemas.openxmlformats.org/drawingml/2006/table">
                <a:tbl>
                  <a:tblPr>
                    <a:tableStyleId>{2D5ABB26-0587-4C30-8999-92F81FD0307C}</a:tableStyleId>
                  </a:tblPr>
                  <a:tblGrid>
                    <a:gridCol w="2133600">
                      <a:extLst>
                        <a:ext uri="{9D8B030D-6E8A-4147-A177-3AD203B41FA5}">
                          <a16:colId xmlns:a16="http://schemas.microsoft.com/office/drawing/2014/main" val="388529065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Gödel</a:t>
                          </a:r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1363549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min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e>
                                    </m:d>
                                  </m:e>
                                </m:func>
                              </m:oMath>
                            </m:oMathPara>
                          </a14:m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0134138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9" name="Table 18">
                <a:extLst>
                  <a:ext uri="{FF2B5EF4-FFF2-40B4-BE49-F238E27FC236}">
                    <a16:creationId xmlns:a16="http://schemas.microsoft.com/office/drawing/2014/main" id="{D12F4917-26BC-EC46-9F78-5269F26DC36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23347941"/>
                  </p:ext>
                </p:extLst>
              </p:nvPr>
            </p:nvGraphicFramePr>
            <p:xfrm>
              <a:off x="6663562" y="4632624"/>
              <a:ext cx="2133600" cy="741680"/>
            </p:xfrm>
            <a:graphic>
              <a:graphicData uri="http://schemas.openxmlformats.org/drawingml/2006/table">
                <a:tbl>
                  <a:tblPr>
                    <a:tableStyleId>{2D5ABB26-0587-4C30-8999-92F81FD0307C}</a:tableStyleId>
                  </a:tblPr>
                  <a:tblGrid>
                    <a:gridCol w="2133600">
                      <a:extLst>
                        <a:ext uri="{9D8B030D-6E8A-4147-A177-3AD203B41FA5}">
                          <a16:colId xmlns:a16="http://schemas.microsoft.com/office/drawing/2014/main" val="388529065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Gödel</a:t>
                          </a:r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1363549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t="-106667" r="-59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0134138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2" name="Table 21">
                <a:extLst>
                  <a:ext uri="{FF2B5EF4-FFF2-40B4-BE49-F238E27FC236}">
                    <a16:creationId xmlns:a16="http://schemas.microsoft.com/office/drawing/2014/main" id="{343E0740-8D9A-E74C-978D-DF053D7C5B1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07133011"/>
                  </p:ext>
                </p:extLst>
              </p:nvPr>
            </p:nvGraphicFramePr>
            <p:xfrm>
              <a:off x="9364228" y="4632624"/>
              <a:ext cx="2281643" cy="741680"/>
            </p:xfrm>
            <a:graphic>
              <a:graphicData uri="http://schemas.openxmlformats.org/drawingml/2006/table">
                <a:tbl>
                  <a:tblPr>
                    <a:tableStyleId>{2D5ABB26-0587-4C30-8999-92F81FD0307C}</a:tableStyleId>
                  </a:tblPr>
                  <a:tblGrid>
                    <a:gridCol w="2281643">
                      <a:extLst>
                        <a:ext uri="{9D8B030D-6E8A-4147-A177-3AD203B41FA5}">
                          <a16:colId xmlns:a16="http://schemas.microsoft.com/office/drawing/2014/main" val="270985525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/>
                            <a:t>Łukasiewicz</a:t>
                          </a:r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6559911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max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0, </m:t>
                                        </m:r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−1</m:t>
                                        </m:r>
                                      </m:e>
                                    </m:d>
                                  </m:e>
                                </m:func>
                              </m:oMath>
                            </m:oMathPara>
                          </a14:m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4872437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2" name="Table 21">
                <a:extLst>
                  <a:ext uri="{FF2B5EF4-FFF2-40B4-BE49-F238E27FC236}">
                    <a16:creationId xmlns:a16="http://schemas.microsoft.com/office/drawing/2014/main" id="{343E0740-8D9A-E74C-978D-DF053D7C5B1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07133011"/>
                  </p:ext>
                </p:extLst>
              </p:nvPr>
            </p:nvGraphicFramePr>
            <p:xfrm>
              <a:off x="9364228" y="4632624"/>
              <a:ext cx="2281643" cy="741680"/>
            </p:xfrm>
            <a:graphic>
              <a:graphicData uri="http://schemas.openxmlformats.org/drawingml/2006/table">
                <a:tbl>
                  <a:tblPr>
                    <a:tableStyleId>{2D5ABB26-0587-4C30-8999-92F81FD0307C}</a:tableStyleId>
                  </a:tblPr>
                  <a:tblGrid>
                    <a:gridCol w="2281643">
                      <a:extLst>
                        <a:ext uri="{9D8B030D-6E8A-4147-A177-3AD203B41FA5}">
                          <a16:colId xmlns:a16="http://schemas.microsoft.com/office/drawing/2014/main" val="270985525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/>
                            <a:t>Łukasiewicz</a:t>
                          </a:r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6559911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t="-106667" r="-55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4872437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155AE4E5-7344-1A48-8CFC-A6A369749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33</a:t>
            </a:fld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18CEADE-4555-4B46-A573-7F0BFE29199E}"/>
              </a:ext>
            </a:extLst>
          </p:cNvPr>
          <p:cNvSpPr txBox="1"/>
          <p:nvPr/>
        </p:nvSpPr>
        <p:spPr>
          <a:xfrm>
            <a:off x="3684953" y="5495995"/>
            <a:ext cx="8033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All relaxations agree with the definition of a conjunction at the four boundary points</a:t>
            </a:r>
          </a:p>
        </p:txBody>
      </p:sp>
    </p:spTree>
    <p:extLst>
      <p:ext uri="{BB962C8B-B14F-4D97-AF65-F5344CB8AC3E}">
        <p14:creationId xmlns:p14="http://schemas.microsoft.com/office/powerpoint/2010/main" val="10824135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8"/>
          <p:cNvSpPr txBox="1"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Three challenges facing logic in neural network land</a:t>
            </a:r>
            <a:endParaRPr lang="en" dirty="0"/>
          </a:p>
        </p:txBody>
      </p:sp>
      <p:sp>
        <p:nvSpPr>
          <p:cNvPr id="126" name="Google Shape;126;p18"/>
          <p:cNvSpPr txBox="1"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Bridging </a:t>
            </a:r>
            <a:r>
              <a:rPr lang="en" sz="2800" dirty="0"/>
              <a:t>predicates in rules with neural networks?</a:t>
            </a:r>
            <a:r>
              <a:rPr lang="en-US" sz="2800" dirty="0"/>
              <a:t> </a:t>
            </a:r>
          </a:p>
          <a:p>
            <a:pPr marL="800100" lvl="2" indent="0">
              <a:buNone/>
            </a:pPr>
            <a:r>
              <a:rPr lang="en-US" sz="2800" dirty="0">
                <a:solidFill>
                  <a:schemeClr val="accent1"/>
                </a:solidFill>
              </a:rPr>
              <a:t>Answer: Named neurons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Ma</a:t>
            </a:r>
            <a:r>
              <a:rPr lang="en" sz="2800" dirty="0"/>
              <a:t>k</a:t>
            </a:r>
            <a:r>
              <a:rPr lang="en-US" sz="2800" dirty="0" err="1"/>
              <a:t>ing</a:t>
            </a:r>
            <a:r>
              <a:rPr lang="en" sz="2800" dirty="0"/>
              <a:t> logic differentiable?</a:t>
            </a:r>
            <a:r>
              <a:rPr lang="en-US" sz="2800" dirty="0"/>
              <a:t> </a:t>
            </a:r>
          </a:p>
          <a:p>
            <a:pPr marL="800100" lvl="2" indent="0">
              <a:buNone/>
            </a:pPr>
            <a:r>
              <a:rPr lang="en-US" sz="2800" dirty="0">
                <a:solidFill>
                  <a:schemeClr val="accent1"/>
                </a:solidFill>
              </a:rPr>
              <a:t>Answer: Use a t-norm</a:t>
            </a:r>
            <a:endParaRPr lang="en-US" sz="2800" dirty="0"/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Using differentiable logic?</a:t>
            </a:r>
            <a:endParaRPr lang="en" sz="28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3433D9F-580B-7C4C-8E08-51283E78B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2203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What logic can do for neural networks?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Introduce inductive bias by</a:t>
            </a:r>
            <a:r>
              <a:rPr lang="mr-IN" dirty="0"/>
              <a:t>…</a:t>
            </a:r>
            <a:endParaRPr lang="en-US" dirty="0"/>
          </a:p>
          <a:p>
            <a:r>
              <a:rPr lang="mr-IN" dirty="0">
                <a:solidFill>
                  <a:schemeClr val="accent1"/>
                </a:solidFill>
              </a:rPr>
              <a:t>…</a:t>
            </a:r>
            <a:r>
              <a:rPr lang="en-US" dirty="0">
                <a:solidFill>
                  <a:schemeClr val="accent1"/>
                </a:solidFill>
              </a:rPr>
              <a:t>changing network architecture</a:t>
            </a:r>
          </a:p>
          <a:p>
            <a:pPr marL="457200" lvl="1" indent="0">
              <a:buNone/>
            </a:pPr>
            <a:r>
              <a:rPr lang="en-US" dirty="0"/>
              <a:t>to networks that prefer satisfying the constraints</a:t>
            </a:r>
          </a:p>
          <a:p>
            <a:endParaRPr lang="en-US" dirty="0"/>
          </a:p>
          <a:p>
            <a:r>
              <a:rPr lang="mr-IN" dirty="0">
                <a:solidFill>
                  <a:schemeClr val="accent1"/>
                </a:solidFill>
              </a:rPr>
              <a:t>…</a:t>
            </a:r>
            <a:r>
              <a:rPr lang="en-US" dirty="0">
                <a:solidFill>
                  <a:schemeClr val="accent1"/>
                </a:solidFill>
              </a:rPr>
              <a:t>by regularizing learning</a:t>
            </a:r>
          </a:p>
          <a:p>
            <a:pPr marL="457200" lvl="1" indent="0">
              <a:buNone/>
            </a:pPr>
            <a:r>
              <a:rPr lang="en-US" dirty="0"/>
              <a:t>to penalize models that violate the constraints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B6CFE56-745D-7643-9289-E9C033F7D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3736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09600" y="2231136"/>
            <a:ext cx="8469750" cy="12435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What logic can do for neural networks?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Introduce inductive bias by</a:t>
            </a:r>
            <a:r>
              <a:rPr lang="mr-IN" dirty="0"/>
              <a:t>…</a:t>
            </a:r>
            <a:endParaRPr lang="en-US" dirty="0"/>
          </a:p>
          <a:p>
            <a:r>
              <a:rPr lang="mr-IN" dirty="0"/>
              <a:t>…</a:t>
            </a:r>
            <a:r>
              <a:rPr lang="en-US" dirty="0"/>
              <a:t>changing network architecture</a:t>
            </a:r>
          </a:p>
          <a:p>
            <a:pPr marL="457200" lvl="1" indent="0">
              <a:buNone/>
            </a:pPr>
            <a:r>
              <a:rPr lang="en-US" dirty="0"/>
              <a:t>to networks that prefer satisfying the constraints</a:t>
            </a:r>
          </a:p>
          <a:p>
            <a:endParaRPr lang="en-US" dirty="0"/>
          </a:p>
          <a:p>
            <a:r>
              <a:rPr lang="mr-IN" dirty="0"/>
              <a:t>…</a:t>
            </a:r>
            <a:r>
              <a:rPr lang="en-US" dirty="0"/>
              <a:t>by regularizing learning</a:t>
            </a:r>
          </a:p>
          <a:p>
            <a:pPr marL="457200" lvl="1" indent="0">
              <a:buNone/>
            </a:pPr>
            <a:r>
              <a:rPr lang="en-US" dirty="0"/>
              <a:t>to penalize models that violate the constraints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6387767"/>
            <a:ext cx="11959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Augmenting Neural Networks with First-order Logic. 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Tao Li and Vivek Srikumar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. ACL 2019.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F4FC8E-A5E2-1244-B0F2-603FA7B7C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3878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7"/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Augmenting models: An example</a:t>
            </a:r>
            <a:endParaRPr lang="en" dirty="0"/>
          </a:p>
        </p:txBody>
      </p:sp>
      <p:cxnSp>
        <p:nvCxnSpPr>
          <p:cNvPr id="216" name="Google Shape;216;p27"/>
          <p:cNvCxnSpPr/>
          <p:nvPr/>
        </p:nvCxnSpPr>
        <p:spPr>
          <a:xfrm>
            <a:off x="6082000" y="2782075"/>
            <a:ext cx="7200" cy="20016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7247070" y="1434351"/>
                <a:ext cx="273773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latin typeface="Cambria Math" charset="0"/>
                            </a:rPr>
                            <m:t>𝐴</m:t>
                          </m:r>
                        </m:e>
                        <m:sub>
                          <m:r>
                            <a:rPr lang="en-US" sz="3600" i="1"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sz="3600" i="1">
                          <a:latin typeface="Cambria Math" charset="0"/>
                        </a:rPr>
                        <m:t>∧</m:t>
                      </m:r>
                      <m:sSub>
                        <m:sSub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latin typeface="Cambria Math" charset="0"/>
                            </a:rPr>
                            <m:t>𝐴</m:t>
                          </m:r>
                        </m:e>
                        <m:sub>
                          <m:r>
                            <a:rPr lang="en-US" sz="3600" i="1"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r>
                        <a:rPr lang="en-US" sz="3600" i="1">
                          <a:latin typeface="Cambria Math" charset="0"/>
                        </a:rPr>
                        <m:t>→</m:t>
                      </m:r>
                      <m:sSub>
                        <m:sSub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latin typeface="Cambria Math" charset="0"/>
                            </a:rPr>
                            <m:t>𝐵</m:t>
                          </m:r>
                        </m:e>
                        <m:sub>
                          <m:r>
                            <a:rPr lang="en-US" sz="3600" i="1">
                              <a:latin typeface="Cambria Math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7070" y="1434351"/>
                <a:ext cx="2737737" cy="553998"/>
              </a:xfrm>
              <a:prstGeom prst="rect">
                <a:avLst/>
              </a:prstGeom>
              <a:blipFill>
                <a:blip r:embed="rId3"/>
                <a:stretch>
                  <a:fillRect l="-2765" r="-461" b="-1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995842" y="1606477"/>
                <a:ext cx="135107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</a:rPr>
                            <m:t>𝑏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charset="0"/>
                        </a:rPr>
                        <m:t>=</m:t>
                      </m:r>
                      <m:r>
                        <a:rPr lang="en-US" i="1">
                          <a:latin typeface="Cambria Math" charset="0"/>
                        </a:rPr>
                        <m:t>𝜎</m:t>
                      </m:r>
                      <m:r>
                        <a:rPr lang="en-US" i="1">
                          <a:latin typeface="Cambria Math" charset="0"/>
                        </a:rPr>
                        <m:t>(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>
                              <a:latin typeface="Cambria Math" charset="0"/>
                            </a:rPr>
                            <m:t>𝐰</m:t>
                          </m:r>
                        </m:e>
                        <m:sup>
                          <m:r>
                            <a:rPr lang="en-US" i="1">
                              <a:latin typeface="Cambria Math" charset="0"/>
                            </a:rPr>
                            <m:t>𝑇</m:t>
                          </m:r>
                        </m:sup>
                      </m:sSup>
                      <m:r>
                        <a:rPr lang="en-US" b="1">
                          <a:latin typeface="Cambria Math" charset="0"/>
                        </a:rPr>
                        <m:t>𝐱</m:t>
                      </m:r>
                      <m:r>
                        <a:rPr lang="en-US" i="1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5842" y="1606477"/>
                <a:ext cx="1351075" cy="276999"/>
              </a:xfrm>
              <a:prstGeom prst="rect">
                <a:avLst/>
              </a:prstGeom>
              <a:blipFill rotWithShape="0">
                <a:blip r:embed="rId5"/>
                <a:stretch>
                  <a:fillRect l="-3604" t="-4444" r="-5856" b="-3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/>
          <p:cNvGrpSpPr/>
          <p:nvPr/>
        </p:nvGrpSpPr>
        <p:grpSpPr>
          <a:xfrm>
            <a:off x="3355823" y="1931336"/>
            <a:ext cx="1928064" cy="915399"/>
            <a:chOff x="-1829592" y="705555"/>
            <a:chExt cx="1928064" cy="915399"/>
          </a:xfrm>
        </p:grpSpPr>
        <p:sp>
          <p:nvSpPr>
            <p:cNvPr id="28" name="Rectangle 27"/>
            <p:cNvSpPr/>
            <p:nvPr/>
          </p:nvSpPr>
          <p:spPr>
            <a:xfrm>
              <a:off x="-1829592" y="705555"/>
              <a:ext cx="1928064" cy="91539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-1812625" y="762568"/>
              <a:ext cx="1911096" cy="768096"/>
              <a:chOff x="-1682496" y="932688"/>
              <a:chExt cx="1911096" cy="768096"/>
            </a:xfrm>
            <a:solidFill>
              <a:schemeClr val="tx2">
                <a:lumMod val="60000"/>
                <a:lumOff val="40000"/>
              </a:schemeClr>
            </a:solidFill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" name="Oval 4"/>
                  <p:cNvSpPr/>
                  <p:nvPr/>
                </p:nvSpPr>
                <p:spPr>
                  <a:xfrm>
                    <a:off x="-1682496" y="932688"/>
                    <a:ext cx="768096" cy="768096"/>
                  </a:xfrm>
                  <a:prstGeom prst="ellipse">
                    <a:avLst/>
                  </a:prstGeom>
                  <a:grp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5" name="Oval 4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1682496" y="932688"/>
                    <a:ext cx="768096" cy="768096"/>
                  </a:xfrm>
                  <a:prstGeom prst="ellipse">
                    <a:avLst/>
                  </a:prstGeom>
                  <a:blipFill rotWithShape="0"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" name="Oval 19"/>
                  <p:cNvSpPr/>
                  <p:nvPr/>
                </p:nvSpPr>
                <p:spPr>
                  <a:xfrm>
                    <a:off x="-539496" y="932688"/>
                    <a:ext cx="768096" cy="768096"/>
                  </a:xfrm>
                  <a:prstGeom prst="ellipse">
                    <a:avLst/>
                  </a:prstGeom>
                  <a:grp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20" name="Oval 19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539496" y="932688"/>
                    <a:ext cx="768096" cy="768096"/>
                  </a:xfrm>
                  <a:prstGeom prst="ellipse">
                    <a:avLst/>
                  </a:prstGeom>
                  <a:blipFill rotWithShape="0"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10" name="Group 9"/>
          <p:cNvGrpSpPr/>
          <p:nvPr/>
        </p:nvGrpSpPr>
        <p:grpSpPr>
          <a:xfrm>
            <a:off x="2776802" y="3875045"/>
            <a:ext cx="3086109" cy="915399"/>
            <a:chOff x="-2332610" y="3591151"/>
            <a:chExt cx="3086109" cy="915399"/>
          </a:xfrm>
        </p:grpSpPr>
        <p:sp>
          <p:nvSpPr>
            <p:cNvPr id="9" name="Rectangle 8"/>
            <p:cNvSpPr/>
            <p:nvPr/>
          </p:nvSpPr>
          <p:spPr>
            <a:xfrm>
              <a:off x="-2332610" y="3591151"/>
              <a:ext cx="3086109" cy="91539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-2332610" y="3678034"/>
              <a:ext cx="3086109" cy="768096"/>
              <a:chOff x="-2117448" y="2704851"/>
              <a:chExt cx="3086109" cy="768096"/>
            </a:xfrm>
            <a:solidFill>
              <a:schemeClr val="tx2">
                <a:lumMod val="60000"/>
                <a:lumOff val="40000"/>
              </a:schemeClr>
            </a:solidFill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Oval 20"/>
                  <p:cNvSpPr/>
                  <p:nvPr/>
                </p:nvSpPr>
                <p:spPr>
                  <a:xfrm>
                    <a:off x="-2117448" y="2704851"/>
                    <a:ext cx="768096" cy="768096"/>
                  </a:xfrm>
                  <a:prstGeom prst="ellipse">
                    <a:avLst/>
                  </a:prstGeom>
                  <a:grp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21" name="Oval 2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2117448" y="2704851"/>
                    <a:ext cx="768096" cy="768096"/>
                  </a:xfrm>
                  <a:prstGeom prst="ellipse">
                    <a:avLst/>
                  </a:prstGeom>
                  <a:blipFill rotWithShape="0"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" name="Oval 22"/>
                  <p:cNvSpPr/>
                  <p:nvPr/>
                </p:nvSpPr>
                <p:spPr>
                  <a:xfrm>
                    <a:off x="-974448" y="2704851"/>
                    <a:ext cx="768096" cy="768096"/>
                  </a:xfrm>
                  <a:prstGeom prst="ellipse">
                    <a:avLst/>
                  </a:prstGeom>
                  <a:grp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23" name="Oval 22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974448" y="2704851"/>
                    <a:ext cx="768096" cy="768096"/>
                  </a:xfrm>
                  <a:prstGeom prst="ellipse">
                    <a:avLst/>
                  </a:prstGeom>
                  <a:blipFill rotWithShape="0"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Oval 23"/>
                  <p:cNvSpPr/>
                  <p:nvPr/>
                </p:nvSpPr>
                <p:spPr>
                  <a:xfrm>
                    <a:off x="200565" y="2704851"/>
                    <a:ext cx="768096" cy="768096"/>
                  </a:xfrm>
                  <a:prstGeom prst="ellipse">
                    <a:avLst/>
                  </a:prstGeom>
                  <a:grp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24" name="Oval 23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0565" y="2704851"/>
                    <a:ext cx="768096" cy="768096"/>
                  </a:xfrm>
                  <a:prstGeom prst="ellipse">
                    <a:avLst/>
                  </a:prstGeom>
                  <a:blipFill rotWithShape="0"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cxnSp>
        <p:nvCxnSpPr>
          <p:cNvPr id="33" name="Straight Arrow Connector 32"/>
          <p:cNvCxnSpPr>
            <a:stCxn id="9" idx="0"/>
            <a:endCxn id="28" idx="2"/>
          </p:cNvCxnSpPr>
          <p:nvPr/>
        </p:nvCxnSpPr>
        <p:spPr>
          <a:xfrm flipH="1" flipV="1">
            <a:off x="4319856" y="2846734"/>
            <a:ext cx="1" cy="1028310"/>
          </a:xfrm>
          <a:prstGeom prst="straightConnector1">
            <a:avLst/>
          </a:prstGeom>
          <a:ln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290759" y="3174774"/>
            <a:ext cx="2096664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Possibly many layers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-2103120" y="39867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82574CD-C9E6-7841-A212-9CEA265CF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37</a:t>
            </a:fld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4953067-A6D0-B840-B197-B8EE63D0C36D}"/>
              </a:ext>
            </a:extLst>
          </p:cNvPr>
          <p:cNvGrpSpPr/>
          <p:nvPr/>
        </p:nvGrpSpPr>
        <p:grpSpPr>
          <a:xfrm>
            <a:off x="2115167" y="1931336"/>
            <a:ext cx="3168720" cy="2143077"/>
            <a:chOff x="2115167" y="1931336"/>
            <a:chExt cx="3168720" cy="2143077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9351DBCA-DA3E-8147-95EA-F5D6B2DF9E3C}"/>
                </a:ext>
              </a:extLst>
            </p:cNvPr>
            <p:cNvGrpSpPr/>
            <p:nvPr/>
          </p:nvGrpSpPr>
          <p:grpSpPr>
            <a:xfrm>
              <a:off x="3355823" y="1931336"/>
              <a:ext cx="1928064" cy="915399"/>
              <a:chOff x="-1829592" y="705555"/>
              <a:chExt cx="1928064" cy="915399"/>
            </a:xfrm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39B1FD14-41EA-2547-9B46-CB4A005DB4F1}"/>
                  </a:ext>
                </a:extLst>
              </p:cNvPr>
              <p:cNvSpPr/>
              <p:nvPr/>
            </p:nvSpPr>
            <p:spPr>
              <a:xfrm>
                <a:off x="-1829592" y="705555"/>
                <a:ext cx="1928064" cy="915399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D05B30AF-E3E1-064F-9D67-6B5EF6D13E85}"/>
                  </a:ext>
                </a:extLst>
              </p:cNvPr>
              <p:cNvGrpSpPr/>
              <p:nvPr/>
            </p:nvGrpSpPr>
            <p:grpSpPr>
              <a:xfrm>
                <a:off x="-1812625" y="762568"/>
                <a:ext cx="1911096" cy="768096"/>
                <a:chOff x="-1682496" y="932688"/>
                <a:chExt cx="1911096" cy="768096"/>
              </a:xfrm>
              <a:solidFill>
                <a:schemeClr val="tx2">
                  <a:lumMod val="60000"/>
                  <a:lumOff val="40000"/>
                </a:schemeClr>
              </a:solidFill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9" name="Oval 38">
                      <a:extLst>
                        <a:ext uri="{FF2B5EF4-FFF2-40B4-BE49-F238E27FC236}">
                          <a16:creationId xmlns:a16="http://schemas.microsoft.com/office/drawing/2014/main" id="{FD0C8F9C-850D-8D44-AFCA-E68DF73767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682496" y="932688"/>
                      <a:ext cx="768096" cy="768096"/>
                    </a:xfrm>
                    <a:prstGeom prst="ellipse">
                      <a:avLst/>
                    </a:prstGeom>
                    <a:grp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latin typeface="Cambria Math" charset="0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en-US" sz="2800" i="1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2800" i="1">
                                <a:latin typeface="Cambria Math" charset="0"/>
                              </a:rPr>
                              <m:t>′</m:t>
                            </m:r>
                          </m:oMath>
                        </m:oMathPara>
                      </a14:m>
                      <a:endParaRPr lang="en-US" sz="2800" dirty="0"/>
                    </a:p>
                  </p:txBody>
                </p:sp>
              </mc:Choice>
              <mc:Fallback xmlns="">
                <p:sp>
                  <p:nvSpPr>
                    <p:cNvPr id="5" name="Oval 4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-1682496" y="932688"/>
                      <a:ext cx="768096" cy="768096"/>
                    </a:xfrm>
                    <a:prstGeom prst="ellipse">
                      <a:avLst/>
                    </a:prstGeom>
                    <a:blipFill rotWithShape="0">
                      <a:blip r:embed="rId13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0" name="Oval 39">
                      <a:extLst>
                        <a:ext uri="{FF2B5EF4-FFF2-40B4-BE49-F238E27FC236}">
                          <a16:creationId xmlns:a16="http://schemas.microsoft.com/office/drawing/2014/main" id="{FAC3FDF0-3F7E-364B-8CF6-1C9AF4BA00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539496" y="932688"/>
                      <a:ext cx="768096" cy="768096"/>
                    </a:xfrm>
                    <a:prstGeom prst="ellipse">
                      <a:avLst/>
                    </a:prstGeom>
                    <a:grp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latin typeface="Cambria Math" charset="0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en-US" sz="2800" i="1">
                                    <a:latin typeface="Cambria Math" charset="0"/>
                                  </a:rPr>
                                  <m:t>2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2800" dirty="0"/>
                    </a:p>
                  </p:txBody>
                </p:sp>
              </mc:Choice>
              <mc:Fallback xmlns="">
                <p:sp>
                  <p:nvSpPr>
                    <p:cNvPr id="20" name="Oval 19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-539496" y="932688"/>
                      <a:ext cx="768096" cy="768096"/>
                    </a:xfrm>
                    <a:prstGeom prst="ellipse">
                      <a:avLst/>
                    </a:prstGeom>
                    <a:blipFill rotWithShape="0">
                      <a:blip r:embed="rId14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FC781748-9F79-9142-B019-A0495B1ED496}"/>
                    </a:ext>
                  </a:extLst>
                </p:cNvPr>
                <p:cNvSpPr/>
                <p:nvPr/>
              </p:nvSpPr>
              <p:spPr>
                <a:xfrm>
                  <a:off x="2115167" y="2860153"/>
                  <a:ext cx="768096" cy="768096"/>
                </a:xfrm>
                <a:prstGeom prst="ellipse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i="1">
                            <a:latin typeface="Cambria Math" charset="0"/>
                          </a:rPr>
                          <m:t>𝑑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FC781748-9F79-9142-B019-A0495B1ED49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15167" y="2860153"/>
                  <a:ext cx="768096" cy="768096"/>
                </a:xfrm>
                <a:prstGeom prst="ellipse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18468C01-1728-AF47-BD47-83EE986C3C7B}"/>
                </a:ext>
              </a:extLst>
            </p:cNvPr>
            <p:cNvCxnSpPr/>
            <p:nvPr/>
          </p:nvCxnSpPr>
          <p:spPr>
            <a:xfrm flipH="1" flipV="1">
              <a:off x="2626446" y="3627200"/>
              <a:ext cx="262841" cy="44721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37294C15-1755-1D40-9E6C-76A0A1C7D25B}"/>
                </a:ext>
              </a:extLst>
            </p:cNvPr>
            <p:cNvCxnSpPr>
              <a:endCxn id="31" idx="5"/>
            </p:cNvCxnSpPr>
            <p:nvPr/>
          </p:nvCxnSpPr>
          <p:spPr>
            <a:xfrm flipH="1" flipV="1">
              <a:off x="2770778" y="3515764"/>
              <a:ext cx="1261508" cy="55864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9515A15B-CA11-E64C-8C68-B9246FA57AC6}"/>
                </a:ext>
              </a:extLst>
            </p:cNvPr>
            <p:cNvCxnSpPr>
              <a:stCxn id="31" idx="7"/>
              <a:endCxn id="39" idx="3"/>
            </p:cNvCxnSpPr>
            <p:nvPr/>
          </p:nvCxnSpPr>
          <p:spPr>
            <a:xfrm flipV="1">
              <a:off x="2770779" y="2643960"/>
              <a:ext cx="714497" cy="32867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E8DD5A8-CF0E-D14D-A4A6-9992A0456F3C}"/>
              </a:ext>
            </a:extLst>
          </p:cNvPr>
          <p:cNvGrpSpPr/>
          <p:nvPr/>
        </p:nvGrpSpPr>
        <p:grpSpPr>
          <a:xfrm>
            <a:off x="2995841" y="1222716"/>
            <a:ext cx="3060518" cy="660760"/>
            <a:chOff x="2995841" y="1222716"/>
            <a:chExt cx="3060518" cy="66076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59734C28-AE70-FA42-B516-62F9A41BD469}"/>
                    </a:ext>
                  </a:extLst>
                </p:cNvPr>
                <p:cNvSpPr txBox="1"/>
                <p:nvPr/>
              </p:nvSpPr>
              <p:spPr>
                <a:xfrm>
                  <a:off x="2995841" y="1222716"/>
                  <a:ext cx="3060518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0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′=</m:t>
                        </m:r>
                        <m:r>
                          <a:rPr lang="en-US" sz="20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𝜎</m:t>
                        </m:r>
                        <m:r>
                          <a:rPr lang="en-US" sz="20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(</m:t>
                        </m:r>
                        <m:sSup>
                          <m:sSupPr>
                            <m:ctrlPr>
                              <a:rPr lang="en-US" sz="20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1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𝐰</m:t>
                            </m:r>
                          </m:e>
                          <m:sup>
                            <m:r>
                              <a:rPr lang="en-US" sz="2000" i="1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000" b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𝐱</m:t>
                        </m:r>
                        <m:r>
                          <a:rPr lang="en-US" sz="20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+</m:t>
                        </m:r>
                        <m:r>
                          <a:rPr lang="en-US" sz="20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𝜌</m:t>
                        </m:r>
                        <m:r>
                          <a:rPr lang="en-US" sz="20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 </m:t>
                        </m:r>
                        <m:r>
                          <a:rPr lang="en-US" sz="20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𝑑</m:t>
                        </m:r>
                        <m:r>
                          <a:rPr lang="en-US" sz="20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20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0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0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))</m:t>
                        </m:r>
                      </m:oMath>
                    </m:oMathPara>
                  </a14:m>
                  <a:endParaRPr lang="en-US" sz="20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59734C28-AE70-FA42-B516-62F9A41BD46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5841" y="1222716"/>
                  <a:ext cx="3060518" cy="307777"/>
                </a:xfrm>
                <a:prstGeom prst="rect">
                  <a:avLst/>
                </a:prstGeom>
                <a:blipFill>
                  <a:blip r:embed="rId16"/>
                  <a:stretch>
                    <a:fillRect l="-1240" t="-8000" r="-2066" b="-4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952CE7D6-67D0-CF40-8BFE-CD1EF255A36A}"/>
                    </a:ext>
                  </a:extLst>
                </p:cNvPr>
                <p:cNvSpPr txBox="1"/>
                <p:nvPr/>
              </p:nvSpPr>
              <p:spPr>
                <a:xfrm>
                  <a:off x="2995842" y="1606477"/>
                  <a:ext cx="1351075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trike="sngStrike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trike="sngStrike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i="1" strike="sngStrike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 strike="sngStrike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=</m:t>
                        </m:r>
                        <m:r>
                          <a:rPr lang="en-US" i="1" strike="sngStrike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𝜎</m:t>
                        </m:r>
                        <m:r>
                          <a:rPr lang="en-US" i="1" strike="sngStrike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(</m:t>
                        </m:r>
                        <m:sSup>
                          <m:sSupPr>
                            <m:ctrlPr>
                              <a:rPr lang="en-US" i="1" strike="sngStrike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strike="sngStrike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𝐰</m:t>
                            </m:r>
                          </m:e>
                          <m:sup>
                            <m:r>
                              <a:rPr lang="en-US" i="1" strike="sngStrike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strike="sngStrike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𝐱</m:t>
                        </m:r>
                        <m:r>
                          <a:rPr lang="en-US" i="1" strike="sngStrike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US" strike="sngStrike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952CE7D6-67D0-CF40-8BFE-CD1EF255A36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5842" y="1606477"/>
                  <a:ext cx="1351075" cy="276999"/>
                </a:xfrm>
                <a:prstGeom prst="rect">
                  <a:avLst/>
                </a:prstGeom>
                <a:blipFill>
                  <a:blip r:embed="rId17"/>
                  <a:stretch>
                    <a:fillRect l="-3704" t="-4348" r="-4630" b="-3043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E5DEF437-4F44-C647-9C54-9C14A4962D64}"/>
                  </a:ext>
                </a:extLst>
              </p:cNvPr>
              <p:cNvSpPr txBox="1"/>
              <p:nvPr/>
            </p:nvSpPr>
            <p:spPr>
              <a:xfrm>
                <a:off x="1911023" y="5433874"/>
                <a:ext cx="8369953" cy="738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400" dirty="0">
                    <a:latin typeface="+mj-lt"/>
                  </a:rPr>
                  <a:t>No additional trainable parameters introduced</a:t>
                </a:r>
              </a:p>
              <a:p>
                <a:r>
                  <a:rPr lang="en-US" sz="2400" dirty="0">
                    <a:latin typeface="+mj-lt"/>
                  </a:rPr>
                  <a:t>Hyperparameter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𝜌</m:t>
                    </m:r>
                    <m:r>
                      <a:rPr lang="en-US" sz="2400" i="1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2400" dirty="0">
                    <a:latin typeface="+mj-lt"/>
                  </a:rPr>
                  <a:t>controls how strongly the constraint is enforced</a:t>
                </a: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E5DEF437-4F44-C647-9C54-9C14A4962D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1023" y="5433874"/>
                <a:ext cx="8369953" cy="738664"/>
              </a:xfrm>
              <a:prstGeom prst="rect">
                <a:avLst/>
              </a:prstGeom>
              <a:blipFill>
                <a:blip r:embed="rId18"/>
                <a:stretch>
                  <a:fillRect l="-2273" t="-11667" b="-2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01365BE3-96BF-B44A-9231-88C799AB6E4E}"/>
                  </a:ext>
                </a:extLst>
              </p:cNvPr>
              <p:cNvSpPr/>
              <p:nvPr/>
            </p:nvSpPr>
            <p:spPr>
              <a:xfrm>
                <a:off x="6269828" y="2323861"/>
                <a:ext cx="4693902" cy="26776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i="1" dirty="0">
                    <a:latin typeface="+mj-lt"/>
                    <a:ea typeface="Roboto"/>
                    <a:cs typeface="Roboto"/>
                    <a:sym typeface="Roboto"/>
                  </a:rPr>
                  <a:t>Step 1</a:t>
                </a:r>
                <a:r>
                  <a:rPr lang="en-US" sz="2400" dirty="0">
                    <a:latin typeface="+mj-lt"/>
                    <a:ea typeface="Roboto"/>
                    <a:cs typeface="Roboto"/>
                    <a:sym typeface="Roboto"/>
                  </a:rPr>
                  <a:t>: LHS in </a:t>
                </a:r>
                <a:r>
                  <a:rPr lang="en-US" sz="2400" dirty="0" err="1">
                    <a:latin typeface="+mj-lt"/>
                  </a:rPr>
                  <a:t>Łukasiewicz</a:t>
                </a:r>
                <a:r>
                  <a:rPr lang="en-US" sz="2400" dirty="0">
                    <a:latin typeface="+mj-lt"/>
                  </a:rPr>
                  <a:t> </a:t>
                </a:r>
                <a:r>
                  <a:rPr lang="en-US" sz="2400" dirty="0">
                    <a:latin typeface="+mj-lt"/>
                    <a:ea typeface="Roboto"/>
                    <a:cs typeface="Roboto"/>
                    <a:sym typeface="Roboto"/>
                  </a:rPr>
                  <a:t>logic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d>
                        <m:dPr>
                          <m:ctrlPr>
                            <a:rPr lang="ar-AE" sz="2400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ar-AE" sz="2400" i="1" dirty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sz="2400" i="1" dirty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ar-AE" sz="2400" i="1" dirty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ar-AE" sz="2400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ar-AE" sz="2400" i="1" dirty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sz="2400" i="1" dirty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ar-AE" sz="2400" i="1" dirty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ar-AE" sz="2400" i="1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400" i="1" dirty="0">
                          <a:latin typeface="Cambria Math" panose="02040503050406030204" pitchFamily="18" charset="0"/>
                        </a:rPr>
                        <m:t>max</m:t>
                      </m:r>
                      <m:r>
                        <a:rPr lang="en-US" sz="2400" i="1" dirty="0">
                          <a:latin typeface="Cambria Math" panose="02040503050406030204" pitchFamily="18" charset="0"/>
                        </a:rPr>
                        <m:t>⁡(0, </m:t>
                      </m:r>
                      <m:sSub>
                        <m:sSubPr>
                          <m:ctrlPr>
                            <a:rPr lang="ar-AE" sz="24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400" i="1" dirty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ar-AE" sz="2400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ar-AE" sz="2400" i="1" dirty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ar-AE" sz="24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400" i="1" dirty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ar-AE" sz="2400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ar-AE" sz="2400" i="1" dirty="0">
                          <a:latin typeface="Cambria Math" panose="02040503050406030204" pitchFamily="18" charset="0"/>
                        </a:rPr>
                        <m:t>−1)</m:t>
                      </m:r>
                    </m:oMath>
                  </m:oMathPara>
                </a14:m>
                <a:endParaRPr lang="ar-AE" sz="2400" dirty="0">
                  <a:latin typeface="+mj-lt"/>
                </a:endParaRPr>
              </a:p>
              <a:p>
                <a:endParaRPr lang="en-US" sz="2400" dirty="0">
                  <a:latin typeface="+mj-lt"/>
                  <a:ea typeface="Roboto"/>
                  <a:cs typeface="Roboto"/>
                  <a:sym typeface="Roboto"/>
                </a:endParaRPr>
              </a:p>
              <a:p>
                <a:r>
                  <a:rPr lang="en-US" sz="2400" i="1" dirty="0">
                    <a:latin typeface="+mj-lt"/>
                    <a:ea typeface="Roboto"/>
                    <a:cs typeface="Roboto"/>
                    <a:sym typeface="Roboto"/>
                  </a:rPr>
                  <a:t>Step 2</a:t>
                </a:r>
                <a:r>
                  <a:rPr lang="en-US" sz="2400" dirty="0">
                    <a:latin typeface="+mj-lt"/>
                    <a:ea typeface="Roboto"/>
                    <a:cs typeface="Roboto"/>
                    <a:sym typeface="Roboto"/>
                  </a:rPr>
                  <a:t>: Define constrained </a:t>
                </a:r>
                <a:r>
                  <a:rPr lang="en" sz="2400" dirty="0">
                    <a:latin typeface="+mj-lt"/>
                    <a:ea typeface="Roboto"/>
                    <a:cs typeface="Roboto"/>
                    <a:sym typeface="Roboto"/>
                  </a:rPr>
                  <a:t>node</a:t>
                </a:r>
                <a:r>
                  <a:rPr lang="en-US" sz="2400" dirty="0">
                    <a:latin typeface="+mj-lt"/>
                    <a:ea typeface="Roboto"/>
                    <a:cs typeface="Roboto"/>
                    <a:sym typeface="Roboto"/>
                  </a:rPr>
                  <a:t>: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′=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>
                              <a:latin typeface="Cambria Math" panose="02040503050406030204" pitchFamily="18" charset="0"/>
                            </a:rPr>
                            <m:t>𝐰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sz="2400" b="1"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24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latin typeface="+mj-lt"/>
                </a:endParaRPr>
              </a:p>
              <a:p>
                <a:endParaRPr lang="en-US" sz="2400" dirty="0">
                  <a:latin typeface="+mj-lt"/>
                </a:endParaRPr>
              </a:p>
              <a:p>
                <a:r>
                  <a:rPr lang="en-US" sz="2400" i="1" dirty="0">
                    <a:latin typeface="+mj-lt"/>
                  </a:rPr>
                  <a:t>Step 3</a:t>
                </a:r>
                <a:r>
                  <a:rPr lang="en-US" sz="2400" dirty="0">
                    <a:latin typeface="+mj-lt"/>
                  </a:rPr>
                  <a:t>: Replace original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>
                    <a:latin typeface="+mj-lt"/>
                  </a:rPr>
                  <a:t>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endParaRPr lang="en-US" sz="2400" dirty="0">
                  <a:latin typeface="+mj-lt"/>
                </a:endParaRPr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01365BE3-96BF-B44A-9231-88C799AB6E4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9828" y="2323861"/>
                <a:ext cx="4693902" cy="2677656"/>
              </a:xfrm>
              <a:prstGeom prst="rect">
                <a:avLst/>
              </a:prstGeom>
              <a:blipFill>
                <a:blip r:embed="rId19"/>
                <a:stretch>
                  <a:fillRect l="-1887" t="-1415" b="-42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1916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09600" y="3863182"/>
            <a:ext cx="8193024" cy="123917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What logic can do for neural networks?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Introduce inductive bias by</a:t>
            </a:r>
            <a:r>
              <a:rPr lang="mr-IN" dirty="0"/>
              <a:t>…</a:t>
            </a:r>
            <a:endParaRPr lang="en-US" dirty="0"/>
          </a:p>
          <a:p>
            <a:r>
              <a:rPr lang="mr-IN" dirty="0"/>
              <a:t>…</a:t>
            </a:r>
            <a:r>
              <a:rPr lang="en-US" dirty="0"/>
              <a:t>changing network architecture</a:t>
            </a:r>
          </a:p>
          <a:p>
            <a:pPr marL="457200" lvl="1" indent="0">
              <a:buNone/>
            </a:pPr>
            <a:r>
              <a:rPr lang="en-US" dirty="0"/>
              <a:t>to networks that prefer satisfying the constraints</a:t>
            </a:r>
          </a:p>
          <a:p>
            <a:endParaRPr lang="en-US" dirty="0"/>
          </a:p>
          <a:p>
            <a:r>
              <a:rPr lang="mr-IN" dirty="0"/>
              <a:t>…</a:t>
            </a:r>
            <a:r>
              <a:rPr lang="en-US" dirty="0"/>
              <a:t>by regularizing learning</a:t>
            </a:r>
          </a:p>
          <a:p>
            <a:pPr marL="457200" lvl="1" indent="0">
              <a:buNone/>
            </a:pPr>
            <a:r>
              <a:rPr lang="en-US" dirty="0"/>
              <a:t>to penalize models that violate the constraints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07474" y="5657671"/>
            <a:ext cx="79770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A Logic-Driven Framework for Consistency of Neural Models. </a:t>
            </a:r>
          </a:p>
          <a:p>
            <a:r>
              <a:rPr lang="en-US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	Tao Li, Vivek Gupta, </a:t>
            </a:r>
            <a:r>
              <a:rPr lang="en-US" i="1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Maitrey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Mehta and Vivek Srikumar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. EMNLP, 2019.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Structured Tuning for Semantic Role Labeling. </a:t>
            </a:r>
          </a:p>
          <a:p>
            <a:r>
              <a:rPr lang="en-US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	Tao Li, </a:t>
            </a:r>
            <a:r>
              <a:rPr lang="en-US" i="1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Parth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Anand </a:t>
            </a:r>
            <a:r>
              <a:rPr lang="en-US" i="1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Jawale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, Martha Palmer and Vivek Srikumar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. ACL, 2020.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AAF73F-5E93-464E-9747-BA22F0576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6327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Thales of Miletus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5612296" cy="4525963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dirty="0"/>
              <a:t>One of the earliest known successful eclipse predictions</a:t>
            </a:r>
          </a:p>
          <a:p>
            <a:pPr marL="400050" lvl="1" indent="0">
              <a:buNone/>
            </a:pPr>
            <a:endParaRPr lang="en-US" dirty="0"/>
          </a:p>
          <a:p>
            <a:pPr marL="400050" lvl="1" indent="0">
              <a:buNone/>
            </a:pPr>
            <a:r>
              <a:rPr lang="en-US" dirty="0"/>
              <a:t>Possibly learned how to do so from the Babylonian astronomers</a:t>
            </a:r>
          </a:p>
          <a:p>
            <a:pPr marL="0" lv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</a:rPr>
              <a:t>Did Thales (and Babylonians) understand how eclipses work?</a:t>
            </a:r>
          </a:p>
          <a:p>
            <a:pPr marL="0" indent="0">
              <a:buNone/>
            </a:pPr>
            <a:endParaRPr lang="en-US" dirty="0">
              <a:solidFill>
                <a:schemeClr val="accent1"/>
              </a:solidFill>
            </a:endParaRPr>
          </a:p>
          <a:p>
            <a:pPr marL="0" lvl="0" indent="0">
              <a:buNone/>
            </a:pPr>
            <a:endParaRPr lang="en-US" dirty="0"/>
          </a:p>
          <a:p>
            <a:pPr marL="0" lvl="0" indent="0">
              <a:buNone/>
            </a:pPr>
            <a:endParaRPr lang="en-US" dirty="0"/>
          </a:p>
        </p:txBody>
      </p:sp>
      <p:pic>
        <p:nvPicPr>
          <p:cNvPr id="3073" name="Picture 1" descr="https://upload.wikimedia.org/wikipedia/commons/thumb/b/ba/One_of_six_allegorical_statues_by_sculptor_Louis_St._Gaudens_that_stand_above_the_front_fa%C3%A7ade_of_Union_Station%2C_Washington%2C_D.C_LCCN2011634255.tif/lossy-page1-800px-One_of_six_allegorical_statues_by_sculptor_Louis_St._Gaudens_that_stand_above_the_front_fa%C3%A7ade_of_Union_Station%2C_Washington%2C_D.C_LCCN2011634255.tif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34" t="-1" r="-134"/>
          <a:stretch/>
        </p:blipFill>
        <p:spPr bwMode="auto">
          <a:xfrm>
            <a:off x="6221896" y="3671"/>
            <a:ext cx="5970104" cy="6854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09600" y="1048306"/>
            <a:ext cx="4017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/>
              <a:t>mathematician, astronomer, philosopher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E65E8A-F3B8-554A-850A-9FBC71497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27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Unifying data &amp; knowledge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pPr marL="0" indent="0">
                  <a:buNone/>
                </a:pPr>
                <a:r>
                  <a:rPr lang="en-US" sz="2500" dirty="0"/>
                  <a:t>Examples and constraints, together, a collection of rules of the form</a:t>
                </a:r>
                <a:endParaRPr lang="en-US" sz="2500" i="1" dirty="0">
                  <a:solidFill>
                    <a:schemeClr val="accent1"/>
                  </a:solidFill>
                  <a:latin typeface="Cambria Math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∀</m:t>
                      </m:r>
                      <m:r>
                        <a:rPr lang="en-US" sz="2800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sz="2800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, </m:t>
                      </m:r>
                      <m:r>
                        <a:rPr lang="en-US" sz="2800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𝐿</m:t>
                      </m:r>
                      <m:d>
                        <m:dPr>
                          <m:ctrlPr>
                            <a:rPr lang="en-US" sz="28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</m:d>
                      <m:r>
                        <a:rPr lang="en-US" sz="2800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→</m:t>
                      </m:r>
                      <m:r>
                        <a:rPr lang="en-US" sz="2800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𝑅</m:t>
                      </m:r>
                      <m:r>
                        <a:rPr lang="en-US" sz="2800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(</m:t>
                      </m:r>
                      <m:r>
                        <a:rPr lang="en-US" sz="2800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sz="2800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500" dirty="0"/>
              </a:p>
              <a:p>
                <a:pPr marL="0" indent="0">
                  <a:buNone/>
                </a:pPr>
                <a:endParaRPr lang="en-US" sz="2500" dirty="0"/>
              </a:p>
              <a:p>
                <a:pPr marL="0" indent="0">
                  <a:buNone/>
                </a:pPr>
                <a:r>
                  <a:rPr lang="en-US" sz="2500" dirty="0"/>
                  <a:t>Knowledge can be written as rules</a:t>
                </a:r>
              </a:p>
              <a:p>
                <a:pPr lvl="1"/>
                <a:r>
                  <a:rPr lang="en-US" sz="2500" dirty="0"/>
                  <a:t>e.g. 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∀ 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𝑍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5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500">
                        <a:latin typeface="Cambria Math" charset="0"/>
                      </a:rPr>
                      <m:t>Entail</m:t>
                    </m:r>
                    <m:d>
                      <m:dPr>
                        <m:ctrlPr>
                          <a:rPr lang="en-US" sz="25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500" i="1">
                            <a:latin typeface="Cambria Math" charset="0"/>
                          </a:rPr>
                          <m:t>𝑃</m:t>
                        </m:r>
                        <m:r>
                          <a:rPr lang="en-US" sz="2500" i="1">
                            <a:latin typeface="Cambria Math" charset="0"/>
                          </a:rPr>
                          <m:t>,</m:t>
                        </m:r>
                        <m:r>
                          <a:rPr lang="en-US" sz="2500" i="1">
                            <a:latin typeface="Cambria Math" charset="0"/>
                          </a:rPr>
                          <m:t>𝐻</m:t>
                        </m:r>
                      </m:e>
                    </m:d>
                    <m:r>
                      <a:rPr lang="en-US" sz="2500" i="1">
                        <a:latin typeface="Cambria Math" charset="0"/>
                      </a:rPr>
                      <m:t>∧</m:t>
                    </m:r>
                    <m:r>
                      <m:rPr>
                        <m:sty m:val="p"/>
                      </m:rPr>
                      <a:rPr lang="en-US" sz="2500">
                        <a:latin typeface="Cambria Math" charset="0"/>
                      </a:rPr>
                      <m:t>Entail</m:t>
                    </m:r>
                    <m:d>
                      <m:dPr>
                        <m:ctrlPr>
                          <a:rPr lang="en-US" sz="25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500" i="1">
                            <a:latin typeface="Cambria Math" charset="0"/>
                          </a:rPr>
                          <m:t>𝐻</m:t>
                        </m:r>
                        <m:r>
                          <a:rPr lang="en-US" sz="2500" i="1">
                            <a:latin typeface="Cambria Math" charset="0"/>
                          </a:rPr>
                          <m:t>, </m:t>
                        </m:r>
                        <m:r>
                          <a:rPr lang="en-US" sz="2500" i="1">
                            <a:latin typeface="Cambria Math" charset="0"/>
                          </a:rPr>
                          <m:t>𝑍</m:t>
                        </m:r>
                      </m:e>
                    </m:d>
                    <m:r>
                      <a:rPr lang="en-US" sz="2500" i="1">
                        <a:latin typeface="Cambria Math" charset="0"/>
                      </a:rPr>
                      <m:t>→</m:t>
                    </m:r>
                    <m:r>
                      <m:rPr>
                        <m:sty m:val="p"/>
                      </m:rPr>
                      <a:rPr lang="en-US" sz="2500">
                        <a:latin typeface="Cambria Math" charset="0"/>
                      </a:rPr>
                      <m:t>Entail</m:t>
                    </m:r>
                    <m:d>
                      <m:dPr>
                        <m:ctrlPr>
                          <a:rPr lang="en-US" sz="25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500" i="1">
                            <a:latin typeface="Cambria Math" charset="0"/>
                          </a:rPr>
                          <m:t>𝑃</m:t>
                        </m:r>
                        <m:r>
                          <a:rPr lang="en-US" sz="2500" i="1">
                            <a:latin typeface="Cambria Math" charset="0"/>
                          </a:rPr>
                          <m:t>, </m:t>
                        </m:r>
                        <m:r>
                          <a:rPr lang="en-US" sz="2500" i="1">
                            <a:latin typeface="Cambria Math" charset="0"/>
                          </a:rPr>
                          <m:t>𝑍</m:t>
                        </m:r>
                      </m:e>
                    </m:d>
                  </m:oMath>
                </a14:m>
                <a:endParaRPr lang="en-US" sz="2500" dirty="0"/>
              </a:p>
              <a:p>
                <a:pPr lvl="1"/>
                <a:r>
                  <a:rPr lang="en-US" sz="2500" dirty="0"/>
                  <a:t>e.g. “Some labels (core roles) cannot be repeated in semantic frames”</a:t>
                </a:r>
              </a:p>
              <a:p>
                <a:pPr lvl="1"/>
                <a:r>
                  <a:rPr lang="en-US" sz="2500" dirty="0"/>
                  <a:t>Universally quantified</a:t>
                </a:r>
              </a:p>
              <a:p>
                <a:pPr lvl="1"/>
                <a:endParaRPr lang="en-US" sz="2500" dirty="0"/>
              </a:p>
              <a:p>
                <a:pPr marL="0" indent="0">
                  <a:buNone/>
                </a:pPr>
                <a:r>
                  <a:rPr lang="en-US" sz="2500" dirty="0"/>
                  <a:t>Labeled examples are also predicates about examples</a:t>
                </a:r>
              </a:p>
              <a:p>
                <a:pPr lvl="1"/>
                <a:r>
                  <a:rPr lang="en-US" sz="2500" dirty="0"/>
                  <a:t>e.g. 	If a premise-hypothesis pair (P,H) is labeled as an entailment, then we have the predicate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500" dirty="0">
                        <a:latin typeface="Cambria Math" charset="0"/>
                        <a:ea typeface="Courier" charset="0"/>
                        <a:cs typeface="Courier" charset="0"/>
                      </a:rPr>
                      <m:t>Entail</m:t>
                    </m:r>
                    <m:d>
                      <m:dPr>
                        <m:ctrlPr>
                          <a:rPr lang="en-US" sz="2500" i="1" dirty="0">
                            <a:latin typeface="Cambria Math" panose="02040503050406030204" pitchFamily="18" charset="0"/>
                            <a:ea typeface="Courier" charset="0"/>
                            <a:cs typeface="Courier" charset="0"/>
                          </a:rPr>
                        </m:ctrlPr>
                      </m:dPr>
                      <m:e>
                        <m:r>
                          <a:rPr lang="en-US" sz="2500" i="1" dirty="0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𝑃</m:t>
                        </m:r>
                        <m:r>
                          <a:rPr lang="en-US" sz="2500" i="1" dirty="0">
                            <a:latin typeface="Cambria Math" charset="0"/>
                            <a:ea typeface="Courier" charset="0"/>
                            <a:cs typeface="Courier" charset="0"/>
                          </a:rPr>
                          <m:t>, </m:t>
                        </m:r>
                        <m:r>
                          <a:rPr lang="en-US" sz="2500" i="1" dirty="0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𝐻</m:t>
                        </m:r>
                      </m:e>
                    </m:d>
                  </m:oMath>
                </a14:m>
                <a:r>
                  <a:rPr lang="en-US" sz="2500" dirty="0"/>
                  <a:t> or, equivalently </a:t>
                </a:r>
                <a14:m>
                  <m:oMath xmlns:m="http://schemas.openxmlformats.org/officeDocument/2006/math">
                    <m:r>
                      <a:rPr lang="en-US" sz="2500" i="1" dirty="0">
                        <a:latin typeface="Cambria Math" charset="0"/>
                      </a:rPr>
                      <m:t>⊤→</m:t>
                    </m:r>
                    <m:r>
                      <m:rPr>
                        <m:sty m:val="p"/>
                      </m:rPr>
                      <a:rPr lang="en-US" sz="2500" dirty="0">
                        <a:latin typeface="Cambria Math" charset="0"/>
                      </a:rPr>
                      <m:t>Entail</m:t>
                    </m:r>
                    <m:r>
                      <a:rPr lang="en-US" sz="2500" i="1" dirty="0">
                        <a:latin typeface="Cambria Math" charset="0"/>
                      </a:rPr>
                      <m:t>(</m:t>
                    </m:r>
                    <m:r>
                      <a:rPr lang="en-US" sz="2500" i="1" dirty="0">
                        <a:latin typeface="Cambria Math" charset="0"/>
                      </a:rPr>
                      <m:t>𝑃</m:t>
                    </m:r>
                    <m:r>
                      <a:rPr lang="en-US" sz="2500" i="1" dirty="0">
                        <a:latin typeface="Cambria Math" charset="0"/>
                      </a:rPr>
                      <m:t>, </m:t>
                    </m:r>
                    <m:r>
                      <a:rPr lang="en-US" sz="2500" i="1" dirty="0">
                        <a:latin typeface="Cambria Math" charset="0"/>
                      </a:rPr>
                      <m:t>𝐻</m:t>
                    </m:r>
                    <m:r>
                      <a:rPr lang="en-US" sz="2500" i="1" dirty="0">
                        <a:latin typeface="Cambria Math" charset="0"/>
                      </a:rPr>
                      <m:t>)</m:t>
                    </m:r>
                  </m:oMath>
                </a14:m>
                <a:endParaRPr lang="en-US" sz="2500" dirty="0"/>
              </a:p>
              <a:p>
                <a:pPr lvl="1"/>
                <a:endParaRPr lang="en-US" sz="25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925" t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025DB6-C443-AD4E-9B00-88D23FF6F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17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Encouraging consistency of models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charset="0"/>
                        </a:rPr>
                        <m:t>∀</m:t>
                      </m:r>
                      <m:r>
                        <a:rPr lang="en-US" sz="3600" b="0" i="1" smtClean="0">
                          <a:latin typeface="Cambria Math" charset="0"/>
                        </a:rPr>
                        <m:t>𝑥</m:t>
                      </m:r>
                      <m:r>
                        <a:rPr lang="en-US" sz="3600" b="0" i="1" smtClean="0">
                          <a:latin typeface="Cambria Math" charset="0"/>
                        </a:rPr>
                        <m:t>, </m:t>
                      </m:r>
                      <m:r>
                        <a:rPr lang="en-US" sz="3600" i="1">
                          <a:latin typeface="Cambria Math" charset="0"/>
                        </a:rPr>
                        <m:t>𝐿</m:t>
                      </m:r>
                      <m:d>
                        <m:d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i="1">
                              <a:latin typeface="Cambria Math" charset="0"/>
                            </a:rPr>
                            <m:t>𝑥</m:t>
                          </m:r>
                        </m:e>
                      </m:d>
                      <m:r>
                        <a:rPr lang="en-US" sz="3600" i="1">
                          <a:latin typeface="Cambria Math" charset="0"/>
                        </a:rPr>
                        <m:t>→</m:t>
                      </m:r>
                      <m:r>
                        <a:rPr lang="en-US" sz="3600" i="1">
                          <a:latin typeface="Cambria Math" charset="0"/>
                        </a:rPr>
                        <m:t>𝑅</m:t>
                      </m:r>
                      <m:r>
                        <a:rPr lang="en-US" sz="3600" i="1">
                          <a:latin typeface="Cambria Math" charset="0"/>
                        </a:rPr>
                        <m:t>(</m:t>
                      </m:r>
                      <m:r>
                        <a:rPr lang="en-US" sz="3600" i="1">
                          <a:latin typeface="Cambria Math" charset="0"/>
                        </a:rPr>
                        <m:t>𝑥</m:t>
                      </m:r>
                      <m:r>
                        <a:rPr lang="en-US" sz="3600" b="0" i="1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accent1"/>
                  </a:solidFill>
                </a:endParaRPr>
              </a:p>
              <a:p>
                <a:pPr marL="0" indent="0">
                  <a:buNone/>
                </a:pPr>
                <a:endParaRPr lang="en-US" dirty="0">
                  <a:solidFill>
                    <a:schemeClr val="accent1"/>
                  </a:solidFill>
                </a:endParaRP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accent1"/>
                    </a:solidFill>
                  </a:rPr>
                  <a:t>Learning goal</a:t>
                </a:r>
                <a:r>
                  <a:rPr lang="en-US" dirty="0"/>
                  <a:t>:  Prefer models that set all the rules of this form to be true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accent1"/>
                    </a:solidFill>
                  </a:rPr>
                  <a:t>Or alternatively</a:t>
                </a:r>
                <a:r>
                  <a:rPr lang="en-US" dirty="0"/>
                  <a:t>: Find models maximize a t-norm relaxation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4336142" y="5158647"/>
            <a:ext cx="3050002" cy="52322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i="1" dirty="0">
                <a:solidFill>
                  <a:schemeClr val="accent1"/>
                </a:solidFill>
                <a:latin typeface="+mj-lt"/>
              </a:rPr>
              <a:t>Inconsistency losses</a:t>
            </a:r>
          </a:p>
        </p:txBody>
      </p:sp>
      <p:sp>
        <p:nvSpPr>
          <p:cNvPr id="6" name="Rectangle 5"/>
          <p:cNvSpPr/>
          <p:nvPr/>
        </p:nvSpPr>
        <p:spPr>
          <a:xfrm>
            <a:off x="2450431" y="5802998"/>
            <a:ext cx="68214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+mj-lt"/>
              </a:rPr>
              <a:t>Use any neural model, any library and any optimizer</a:t>
            </a:r>
          </a:p>
          <a:p>
            <a:pPr algn="ctr"/>
            <a:r>
              <a:rPr lang="en-US" dirty="0">
                <a:latin typeface="+mj-lt"/>
              </a:rPr>
              <a:t>Product t-norm + labeled examples gives cross entropy loss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69A752-5EC9-6E43-B1A2-DF5EA1B5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40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34E6F9-BE8C-5941-90A5-A7448C07EB3C}"/>
              </a:ext>
            </a:extLst>
          </p:cNvPr>
          <p:cNvSpPr txBox="1"/>
          <p:nvPr/>
        </p:nvSpPr>
        <p:spPr>
          <a:xfrm>
            <a:off x="4778844" y="2174240"/>
            <a:ext cx="2634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Labeled data + knowledge</a:t>
            </a:r>
          </a:p>
        </p:txBody>
      </p:sp>
    </p:spTree>
    <p:extLst>
      <p:ext uri="{BB962C8B-B14F-4D97-AF65-F5344CB8AC3E}">
        <p14:creationId xmlns:p14="http://schemas.microsoft.com/office/powerpoint/2010/main" val="35245757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35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 rules help neural networks?</a:t>
            </a:r>
            <a:endParaRPr lang="en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D0DB9EA-FE51-DB4D-81EF-43DAB4BE7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7853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2"/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Natural Language Inference</a:t>
            </a:r>
            <a:endParaRPr lang="en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ym typeface="Roboto"/>
              </a:rPr>
              <a:t>SNLI dataset, decomposable attention model </a:t>
            </a:r>
            <a:r>
              <a:rPr lang="en-US" sz="2300" dirty="0">
                <a:sym typeface="Roboto"/>
              </a:rPr>
              <a:t>[Parikh et al 2016]</a:t>
            </a:r>
            <a:endParaRPr lang="en-US" dirty="0">
              <a:sym typeface="Roboto"/>
            </a:endParaRPr>
          </a:p>
          <a:p>
            <a:pPr marL="0" indent="0">
              <a:buNone/>
            </a:pPr>
            <a:endParaRPr lang="en-US" dirty="0">
              <a:sym typeface="Roboto"/>
            </a:endParaRPr>
          </a:p>
          <a:p>
            <a:pPr marL="0" indent="0">
              <a:buNone/>
            </a:pPr>
            <a:r>
              <a:rPr lang="en-US" dirty="0">
                <a:sym typeface="Roboto"/>
              </a:rPr>
              <a:t>Two constraints (formalized in first order logic):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>
                <a:ea typeface="Courier" charset="0"/>
                <a:cs typeface="Courier" charset="0"/>
              </a:rPr>
              <a:t>If two words are related, they should be aligned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>
                <a:ea typeface="Courier" charset="0"/>
                <a:cs typeface="Courier" charset="0"/>
              </a:rPr>
              <a:t>If no content word in the hypothesis is aligned, then the label cannot be </a:t>
            </a:r>
            <a:r>
              <a:rPr lang="en-US" dirty="0">
                <a:solidFill>
                  <a:schemeClr val="accent1"/>
                </a:solidFill>
                <a:ea typeface="Courier" charset="0"/>
                <a:cs typeface="Courier" charset="0"/>
              </a:rPr>
              <a:t>Entail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-1309"/>
            <a:ext cx="47559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dirty="0">
                <a:latin typeface="+mj-lt"/>
              </a:rPr>
              <a:t>Case Study</a:t>
            </a:r>
            <a:r>
              <a:rPr lang="en-US" dirty="0">
                <a:latin typeface="+mj-lt"/>
              </a:rPr>
              <a:t> 1</a:t>
            </a:r>
            <a:r>
              <a:rPr lang="en" dirty="0">
                <a:latin typeface="+mj-lt"/>
              </a:rPr>
              <a:t>: </a:t>
            </a:r>
            <a:r>
              <a:rPr lang="en-US" dirty="0">
                <a:latin typeface="+mj-lt"/>
              </a:rPr>
              <a:t> Augmenting a network [ACL 2019]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EF9290-F593-E247-9901-2315C462B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5054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Results: </a:t>
            </a:r>
            <a:r>
              <a:rPr lang="en-US" dirty="0"/>
              <a:t>Natural Language Inference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1981200" y="1884424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2442476" y="2233990"/>
            <a:ext cx="5484871" cy="1449087"/>
            <a:chOff x="918475" y="1794735"/>
            <a:chExt cx="5484871" cy="1449087"/>
          </a:xfrm>
        </p:grpSpPr>
        <p:cxnSp>
          <p:nvCxnSpPr>
            <p:cNvPr id="6" name="Google Shape;298;p34"/>
            <p:cNvCxnSpPr/>
            <p:nvPr/>
          </p:nvCxnSpPr>
          <p:spPr>
            <a:xfrm rot="10800000" flipH="1">
              <a:off x="918475" y="2984622"/>
              <a:ext cx="650700" cy="259200"/>
            </a:xfrm>
            <a:prstGeom prst="straightConnector1">
              <a:avLst/>
            </a:prstGeom>
            <a:ln w="31750">
              <a:headEnd type="none" w="med" len="med"/>
              <a:tailEnd type="arrow" w="lg" len="lg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7" name="Google Shape;298;p34"/>
            <p:cNvCxnSpPr/>
            <p:nvPr/>
          </p:nvCxnSpPr>
          <p:spPr>
            <a:xfrm rot="10800000" flipH="1">
              <a:off x="2670734" y="2540918"/>
              <a:ext cx="650700" cy="259200"/>
            </a:xfrm>
            <a:prstGeom prst="straightConnector1">
              <a:avLst/>
            </a:prstGeom>
            <a:ln w="31750">
              <a:headEnd type="none" w="med" len="med"/>
              <a:tailEnd type="arrow" w="lg" len="lg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8" name="Google Shape;298;p34"/>
            <p:cNvCxnSpPr/>
            <p:nvPr/>
          </p:nvCxnSpPr>
          <p:spPr>
            <a:xfrm rot="10800000" flipH="1">
              <a:off x="4179797" y="2053935"/>
              <a:ext cx="650700" cy="259200"/>
            </a:xfrm>
            <a:prstGeom prst="straightConnector1">
              <a:avLst/>
            </a:prstGeom>
            <a:ln w="31750">
              <a:headEnd type="none" w="med" len="med"/>
              <a:tailEnd type="arrow" w="lg" len="lg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9" name="Google Shape;298;p34"/>
            <p:cNvCxnSpPr/>
            <p:nvPr/>
          </p:nvCxnSpPr>
          <p:spPr>
            <a:xfrm rot="10800000" flipH="1">
              <a:off x="5752646" y="1794735"/>
              <a:ext cx="650700" cy="259200"/>
            </a:xfrm>
            <a:prstGeom prst="straightConnector1">
              <a:avLst/>
            </a:prstGeom>
            <a:ln w="31750">
              <a:headEnd type="none" w="med" len="med"/>
              <a:tailEnd type="arrow" w="lg" len="lg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</p:grpSp>
      <p:sp>
        <p:nvSpPr>
          <p:cNvPr id="11" name="Google Shape;294;p34"/>
          <p:cNvSpPr txBox="1"/>
          <p:nvPr/>
        </p:nvSpPr>
        <p:spPr>
          <a:xfrm>
            <a:off x="1955178" y="1420500"/>
            <a:ext cx="2879796" cy="41256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000" dirty="0">
                <a:latin typeface="+mj-lt"/>
                <a:ea typeface="Roboto"/>
                <a:cs typeface="Roboto"/>
                <a:sym typeface="Roboto"/>
              </a:rPr>
              <a:t>1. Constraints help</a:t>
            </a:r>
            <a:endParaRPr sz="2000" dirty="0">
              <a:latin typeface="+mj-lt"/>
              <a:ea typeface="Roboto"/>
              <a:cs typeface="Roboto"/>
              <a:sym typeface="Roboto"/>
            </a:endParaRPr>
          </a:p>
        </p:txBody>
      </p:sp>
      <p:sp>
        <p:nvSpPr>
          <p:cNvPr id="12" name="Google Shape;295;p34"/>
          <p:cNvSpPr txBox="1"/>
          <p:nvPr/>
        </p:nvSpPr>
        <p:spPr>
          <a:xfrm>
            <a:off x="1981201" y="1901589"/>
            <a:ext cx="3210229" cy="664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000" dirty="0">
                <a:latin typeface="+mj-lt"/>
                <a:ea typeface="Roboto"/>
                <a:cs typeface="Roboto"/>
                <a:sym typeface="Roboto"/>
              </a:rPr>
              <a:t>2. </a:t>
            </a:r>
            <a:r>
              <a:rPr lang="en" sz="2000" dirty="0">
                <a:latin typeface="+mj-lt"/>
                <a:ea typeface="Roboto"/>
                <a:cs typeface="Roboto"/>
                <a:sym typeface="Roboto"/>
              </a:rPr>
              <a:t>Large</a:t>
            </a:r>
            <a:r>
              <a:rPr lang="en-US" sz="2000" dirty="0">
                <a:latin typeface="+mj-lt"/>
                <a:ea typeface="Roboto"/>
                <a:cs typeface="Roboto"/>
                <a:sym typeface="Roboto"/>
              </a:rPr>
              <a:t>r</a:t>
            </a:r>
            <a:r>
              <a:rPr lang="en" sz="2000" dirty="0">
                <a:latin typeface="+mj-lt"/>
                <a:ea typeface="Roboto"/>
                <a:cs typeface="Roboto"/>
                <a:sym typeface="Roboto"/>
              </a:rPr>
              <a:t> improvement</a:t>
            </a:r>
            <a:r>
              <a:rPr lang="en-US" sz="2000" dirty="0">
                <a:latin typeface="+mj-lt"/>
                <a:ea typeface="Roboto"/>
                <a:cs typeface="Roboto"/>
                <a:sym typeface="Roboto"/>
              </a:rPr>
              <a:t>s</a:t>
            </a:r>
            <a:r>
              <a:rPr lang="en" sz="2000" dirty="0">
                <a:latin typeface="+mj-lt"/>
                <a:ea typeface="Roboto"/>
                <a:cs typeface="Roboto"/>
                <a:sym typeface="Roboto"/>
              </a:rPr>
              <a:t> if training data is limited (~</a:t>
            </a:r>
            <a:r>
              <a:rPr lang="en-US" sz="2000" dirty="0">
                <a:latin typeface="+mj-lt"/>
                <a:ea typeface="Roboto"/>
                <a:cs typeface="Roboto"/>
                <a:sym typeface="Roboto"/>
              </a:rPr>
              <a:t>3</a:t>
            </a:r>
            <a:r>
              <a:rPr lang="en" sz="2000" dirty="0">
                <a:latin typeface="+mj-lt"/>
                <a:ea typeface="Roboto"/>
                <a:cs typeface="Roboto"/>
                <a:sym typeface="Roboto"/>
              </a:rPr>
              <a:t>%)</a:t>
            </a:r>
            <a:endParaRPr lang="en-US" sz="2000" dirty="0">
              <a:latin typeface="+mj-lt"/>
              <a:ea typeface="Roboto"/>
              <a:cs typeface="Roboto"/>
              <a:sym typeface="Roboto"/>
            </a:endParaRPr>
          </a:p>
        </p:txBody>
      </p:sp>
      <p:sp>
        <p:nvSpPr>
          <p:cNvPr id="13" name="Oval 12"/>
          <p:cNvSpPr/>
          <p:nvPr/>
        </p:nvSpPr>
        <p:spPr>
          <a:xfrm rot="20545449">
            <a:off x="2068486" y="3473845"/>
            <a:ext cx="1574582" cy="821526"/>
          </a:xfrm>
          <a:prstGeom prst="ellipse">
            <a:avLst/>
          </a:prstGeom>
          <a:noFill/>
          <a:ln w="88900"/>
          <a:effectLst>
            <a:softEdge rad="254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008297" y="1371520"/>
            <a:ext cx="34718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+mj-lt"/>
                <a:ea typeface="Roboto"/>
                <a:cs typeface="Roboto"/>
                <a:sym typeface="Roboto"/>
              </a:rPr>
              <a:t>3. </a:t>
            </a:r>
            <a:r>
              <a:rPr lang="en" sz="2000" dirty="0">
                <a:latin typeface="+mj-lt"/>
                <a:ea typeface="Roboto"/>
                <a:cs typeface="Roboto"/>
                <a:sym typeface="Roboto"/>
              </a:rPr>
              <a:t>With 0.5M data, constraints don’t help, or even slightly hurt</a:t>
            </a:r>
          </a:p>
        </p:txBody>
      </p:sp>
      <p:sp>
        <p:nvSpPr>
          <p:cNvPr id="16" name="Oval 15"/>
          <p:cNvSpPr/>
          <p:nvPr/>
        </p:nvSpPr>
        <p:spPr>
          <a:xfrm rot="21314120">
            <a:off x="8471113" y="1771102"/>
            <a:ext cx="1574582" cy="821526"/>
          </a:xfrm>
          <a:prstGeom prst="ellipse">
            <a:avLst/>
          </a:prstGeom>
          <a:noFill/>
          <a:ln w="88900"/>
          <a:effectLst>
            <a:softEdge rad="254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Google Shape;356;p38"/>
          <p:cNvSpPr txBox="1"/>
          <p:nvPr/>
        </p:nvSpPr>
        <p:spPr>
          <a:xfrm>
            <a:off x="8389828" y="3148930"/>
            <a:ext cx="2139562" cy="998475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2000" dirty="0">
                <a:latin typeface="+mj-lt"/>
                <a:ea typeface="Roboto"/>
                <a:cs typeface="Roboto"/>
                <a:sym typeface="Roboto"/>
              </a:rPr>
              <a:t>Have very large dataset? Just believe the data.</a:t>
            </a:r>
            <a:endParaRPr sz="2000" dirty="0">
              <a:latin typeface="+mj-lt"/>
              <a:ea typeface="Roboto"/>
              <a:cs typeface="Roboto"/>
              <a:sym typeface="Roboto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-1309"/>
            <a:ext cx="47559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dirty="0">
                <a:latin typeface="+mj-lt"/>
              </a:rPr>
              <a:t>Case Study</a:t>
            </a:r>
            <a:r>
              <a:rPr lang="en-US" dirty="0">
                <a:latin typeface="+mj-lt"/>
              </a:rPr>
              <a:t> 1</a:t>
            </a:r>
            <a:r>
              <a:rPr lang="en" dirty="0">
                <a:latin typeface="+mj-lt"/>
              </a:rPr>
              <a:t>: </a:t>
            </a:r>
            <a:r>
              <a:rPr lang="en-US" dirty="0">
                <a:latin typeface="+mj-lt"/>
              </a:rPr>
              <a:t> Augmenting a network [ACL 2019]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A57F954-AFBC-5243-8942-32339B43D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316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4" grpId="0"/>
      <p:bldP spid="16" grpId="0" animBg="1"/>
      <p:bldP spid="16" grpId="1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Inconsistency of NLI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pPr marL="0" indent="0" defTabSz="914400">
                  <a:spcBef>
                    <a:spcPts val="0"/>
                  </a:spcBef>
                  <a:buNone/>
                  <a:defRPr/>
                </a:pPr>
                <a:r>
                  <a:rPr lang="en-US" sz="2600" dirty="0"/>
                  <a:t>BERT based models for SNLI &amp; </a:t>
                </a:r>
                <a:r>
                  <a:rPr lang="en-US" sz="2600" dirty="0" err="1"/>
                  <a:t>MultiNLI</a:t>
                </a:r>
                <a:r>
                  <a:rPr lang="en-US" sz="2600" dirty="0"/>
                  <a:t> datasets</a:t>
                </a:r>
              </a:p>
              <a:p>
                <a:pPr marL="0" indent="0" defTabSz="914400">
                  <a:spcBef>
                    <a:spcPts val="0"/>
                  </a:spcBef>
                  <a:buNone/>
                  <a:defRPr/>
                </a:pPr>
                <a:endParaRPr lang="en-US" sz="2600" dirty="0"/>
              </a:p>
              <a:p>
                <a:pPr marL="0" indent="0" defTabSz="914400">
                  <a:spcBef>
                    <a:spcPts val="0"/>
                  </a:spcBef>
                  <a:buNone/>
                  <a:defRPr/>
                </a:pPr>
                <a:r>
                  <a:rPr lang="en-US" sz="2600" dirty="0"/>
                  <a:t>Two kinds of </a:t>
                </a:r>
                <a:r>
                  <a:rPr lang="en-US" sz="2600" dirty="0" err="1"/>
                  <a:t>regularizers</a:t>
                </a:r>
                <a:r>
                  <a:rPr lang="en-US" sz="2600" dirty="0"/>
                  <a:t> from constraints</a:t>
                </a:r>
              </a:p>
              <a:p>
                <a:pPr marL="514350" indent="-514350" defTabSz="914400">
                  <a:spcBef>
                    <a:spcPts val="0"/>
                  </a:spcBef>
                  <a:buAutoNum type="arabicPeriod"/>
                </a:pPr>
                <a:r>
                  <a:rPr lang="en-US" sz="2600" dirty="0"/>
                  <a:t>Symmetry constraint: </a:t>
                </a:r>
                <a:endParaRPr lang="en-US" sz="2600" i="1" dirty="0">
                  <a:latin typeface="Cambria Math" charset="0"/>
                </a:endParaRPr>
              </a:p>
              <a:p>
                <a:pPr marL="400050" lvl="1" indent="0" defTabSz="914400"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i="1">
                          <a:latin typeface="Cambria Math" charset="0"/>
                        </a:rPr>
                        <m:t>∀</m:t>
                      </m:r>
                      <m:r>
                        <a:rPr lang="en-US" sz="2600" i="1">
                          <a:latin typeface="Cambria Math" charset="0"/>
                        </a:rPr>
                        <m:t>𝑃</m:t>
                      </m:r>
                      <m:r>
                        <a:rPr lang="en-US" sz="2600" i="1">
                          <a:latin typeface="Cambria Math" charset="0"/>
                        </a:rPr>
                        <m:t>, </m:t>
                      </m:r>
                      <m:r>
                        <a:rPr lang="en-US" sz="2600" i="1">
                          <a:latin typeface="Cambria Math" charset="0"/>
                        </a:rPr>
                        <m:t>𝐻</m:t>
                      </m:r>
                      <m:r>
                        <a:rPr lang="en-US" sz="2600" i="1">
                          <a:latin typeface="Cambria Math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n-US" sz="2600">
                          <a:latin typeface="Cambria Math" charset="0"/>
                        </a:rPr>
                        <m:t>Contradict</m:t>
                      </m:r>
                      <m:d>
                        <m:dPr>
                          <m:ctrlPr>
                            <a:rPr lang="en-US" sz="2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600" i="1">
                              <a:latin typeface="Cambria Math" charset="0"/>
                            </a:rPr>
                            <m:t>𝑃</m:t>
                          </m:r>
                          <m:r>
                            <a:rPr lang="en-US" sz="2600" i="1">
                              <a:latin typeface="Cambria Math" charset="0"/>
                            </a:rPr>
                            <m:t>,</m:t>
                          </m:r>
                          <m:r>
                            <a:rPr lang="en-US" sz="2600" i="1">
                              <a:latin typeface="Cambria Math" charset="0"/>
                            </a:rPr>
                            <m:t>𝐻</m:t>
                          </m:r>
                        </m:e>
                      </m:d>
                      <m:r>
                        <a:rPr lang="en-US" sz="2600" i="1">
                          <a:latin typeface="Cambria Math" charset="0"/>
                        </a:rPr>
                        <m:t>↔</m:t>
                      </m:r>
                      <m:r>
                        <m:rPr>
                          <m:sty m:val="p"/>
                        </m:rPr>
                        <a:rPr lang="en-US" sz="2600">
                          <a:latin typeface="Cambria Math" charset="0"/>
                        </a:rPr>
                        <m:t>Contradict</m:t>
                      </m:r>
                      <m:r>
                        <a:rPr lang="en-US" sz="2600" i="1">
                          <a:latin typeface="Cambria Math" charset="0"/>
                        </a:rPr>
                        <m:t>(</m:t>
                      </m:r>
                      <m:r>
                        <a:rPr lang="en-US" sz="2600" i="1">
                          <a:latin typeface="Cambria Math" charset="0"/>
                        </a:rPr>
                        <m:t>𝐻</m:t>
                      </m:r>
                      <m:r>
                        <a:rPr lang="en-US" sz="2600" i="1">
                          <a:latin typeface="Cambria Math" charset="0"/>
                        </a:rPr>
                        <m:t>, </m:t>
                      </m:r>
                      <m:r>
                        <a:rPr lang="en-US" sz="2600" i="1">
                          <a:latin typeface="Cambria Math" charset="0"/>
                        </a:rPr>
                        <m:t>𝑃</m:t>
                      </m:r>
                      <m:r>
                        <a:rPr lang="en-US" sz="2600" i="1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600" dirty="0"/>
              </a:p>
              <a:p>
                <a:pPr marL="514350" indent="-514350" defTabSz="914400">
                  <a:spcBef>
                    <a:spcPts val="0"/>
                  </a:spcBef>
                  <a:buAutoNum type="arabicPeriod"/>
                </a:pPr>
                <a:endParaRPr lang="en-US" sz="2600" dirty="0"/>
              </a:p>
              <a:p>
                <a:pPr marL="514350" indent="-514350" defTabSz="914400">
                  <a:spcBef>
                    <a:spcPts val="0"/>
                  </a:spcBef>
                  <a:buAutoNum type="arabicPeriod"/>
                </a:pPr>
                <a:r>
                  <a:rPr lang="en-US" sz="2600" dirty="0"/>
                  <a:t>Four transitivity constraints of the form</a:t>
                </a:r>
              </a:p>
              <a:p>
                <a:pPr marL="400050" lvl="1" indent="0" defTabSz="914400"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600">
                          <a:latin typeface="Cambria Math" charset="0"/>
                        </a:rPr>
                        <m:t>Entail</m:t>
                      </m:r>
                      <m:d>
                        <m:dPr>
                          <m:ctrlPr>
                            <a:rPr lang="en-US" sz="2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600" i="1">
                              <a:latin typeface="Cambria Math" charset="0"/>
                            </a:rPr>
                            <m:t>𝑃</m:t>
                          </m:r>
                          <m:r>
                            <a:rPr lang="en-US" sz="2600" i="1">
                              <a:latin typeface="Cambria Math" charset="0"/>
                            </a:rPr>
                            <m:t>,</m:t>
                          </m:r>
                          <m:r>
                            <a:rPr lang="en-US" sz="2600" i="1">
                              <a:latin typeface="Cambria Math" charset="0"/>
                            </a:rPr>
                            <m:t>𝐻</m:t>
                          </m:r>
                        </m:e>
                      </m:d>
                      <m:r>
                        <a:rPr lang="en-US" sz="2600" i="1">
                          <a:latin typeface="Cambria Math" charset="0"/>
                        </a:rPr>
                        <m:t>∧</m:t>
                      </m:r>
                      <m:r>
                        <m:rPr>
                          <m:sty m:val="p"/>
                        </m:rPr>
                        <a:rPr lang="en-US" sz="2600">
                          <a:latin typeface="Cambria Math" charset="0"/>
                        </a:rPr>
                        <m:t>Entail</m:t>
                      </m:r>
                      <m:d>
                        <m:dPr>
                          <m:ctrlPr>
                            <a:rPr lang="en-US" sz="2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600" i="1">
                              <a:latin typeface="Cambria Math" charset="0"/>
                            </a:rPr>
                            <m:t>𝐻</m:t>
                          </m:r>
                          <m:r>
                            <a:rPr lang="en-US" sz="2600" i="1">
                              <a:latin typeface="Cambria Math" charset="0"/>
                            </a:rPr>
                            <m:t>, </m:t>
                          </m:r>
                          <m:r>
                            <a:rPr lang="en-US" sz="2600" i="1">
                              <a:latin typeface="Cambria Math" charset="0"/>
                            </a:rPr>
                            <m:t>𝑍</m:t>
                          </m:r>
                        </m:e>
                      </m:d>
                      <m:r>
                        <a:rPr lang="en-US" sz="2600" i="1">
                          <a:latin typeface="Cambria Math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en-US" sz="2600">
                          <a:latin typeface="Cambria Math" charset="0"/>
                        </a:rPr>
                        <m:t>Entail</m:t>
                      </m:r>
                      <m:d>
                        <m:dPr>
                          <m:ctrlPr>
                            <a:rPr lang="en-US" sz="2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600" i="1">
                              <a:latin typeface="Cambria Math" charset="0"/>
                            </a:rPr>
                            <m:t>𝑃</m:t>
                          </m:r>
                          <m:r>
                            <a:rPr lang="en-US" sz="2600" i="1">
                              <a:latin typeface="Cambria Math" charset="0"/>
                            </a:rPr>
                            <m:t>, </m:t>
                          </m:r>
                          <m:r>
                            <a:rPr lang="en-US" sz="2600" i="1">
                              <a:latin typeface="Cambria Math" charset="0"/>
                            </a:rPr>
                            <m:t>𝑍</m:t>
                          </m:r>
                        </m:e>
                      </m:d>
                    </m:oMath>
                  </m:oMathPara>
                </a14:m>
                <a:endParaRPr lang="en-US" sz="2600" dirty="0"/>
              </a:p>
              <a:p>
                <a:pPr marL="400050" lvl="1" indent="0" defTabSz="914400">
                  <a:spcBef>
                    <a:spcPts val="0"/>
                  </a:spcBef>
                  <a:buNone/>
                </a:pPr>
                <a:endParaRPr lang="en-US" sz="26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156" t="-14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0" y="0"/>
            <a:ext cx="4820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+mj-lt"/>
              </a:rPr>
              <a:t>Case study 2: Regularizing learning [EMNLP 2019]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05134B-D321-244F-BB0C-74E80153E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5086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Results: Inconsistency of NLI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1"/>
          </p:nvPr>
        </p:nvGraphicFramePr>
        <p:xfrm>
          <a:off x="1981200" y="1600201"/>
          <a:ext cx="4038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ontent Placeholder 9"/>
          <p:cNvGraphicFramePr>
            <a:graphicFrameLocks noGrp="1"/>
          </p:cNvGraphicFramePr>
          <p:nvPr>
            <p:ph sz="half" idx="2"/>
          </p:nvPr>
        </p:nvGraphicFramePr>
        <p:xfrm>
          <a:off x="6172200" y="1600201"/>
          <a:ext cx="4038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489553" y="4275813"/>
            <a:ext cx="9060494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dirty="0">
                <a:latin typeface="+mj-lt"/>
              </a:rPr>
              <a:t>1. Merely adding more data does not make models consistent</a:t>
            </a:r>
          </a:p>
          <a:p>
            <a:r>
              <a:rPr lang="en-US" sz="2800" dirty="0">
                <a:latin typeface="+mj-lt"/>
              </a:rPr>
              <a:t>2. Logic-based </a:t>
            </a:r>
            <a:r>
              <a:rPr lang="en-US" sz="2800" dirty="0" err="1">
                <a:latin typeface="+mj-lt"/>
              </a:rPr>
              <a:t>regularizers</a:t>
            </a:r>
            <a:r>
              <a:rPr lang="en-US" sz="2800" dirty="0">
                <a:latin typeface="+mj-lt"/>
              </a:rPr>
              <a:t> help with consistency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4820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+mj-lt"/>
              </a:rPr>
              <a:t>Case study 2: Regularizing learning [EMNLP 2019]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90983" y="1139588"/>
            <a:ext cx="6210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Inconsistency represents violation of constraints. Lower is better.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63FB58-E3DB-B248-9DA4-BCC135469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26104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98310FA-B6AB-7944-BFA6-02BEE1A5C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Experiments: Semantic Role Labeling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9A02A9D-763F-184F-978B-2824A1402E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Well studied task, large datasets in English</a:t>
            </a:r>
          </a:p>
          <a:p>
            <a:pPr lvl="1"/>
            <a:r>
              <a:rPr lang="en-US" sz="2400" dirty="0"/>
              <a:t>Creating datasets is not easy though</a:t>
            </a:r>
          </a:p>
          <a:p>
            <a:pPr lvl="1"/>
            <a:endParaRPr lang="en-US" sz="2400" dirty="0"/>
          </a:p>
          <a:p>
            <a:r>
              <a:rPr lang="en-US" sz="2800" dirty="0"/>
              <a:t>Models for SRL have seen two distinct regimes</a:t>
            </a:r>
          </a:p>
          <a:p>
            <a:pPr lvl="1"/>
            <a:endParaRPr lang="en-US" sz="2400" dirty="0"/>
          </a:p>
          <a:p>
            <a:pPr marL="457200" lvl="1" indent="0">
              <a:buNone/>
            </a:pPr>
            <a:r>
              <a:rPr lang="en-US" sz="2400" dirty="0"/>
              <a:t>	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A49519-931C-9C44-9304-66ABC81FC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46</a:t>
            </a:fld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2ED7796-D108-F24F-B035-2A309CC2E78F}"/>
              </a:ext>
            </a:extLst>
          </p:cNvPr>
          <p:cNvGrpSpPr/>
          <p:nvPr/>
        </p:nvGrpSpPr>
        <p:grpSpPr>
          <a:xfrm>
            <a:off x="1299411" y="3429000"/>
            <a:ext cx="8694308" cy="1919346"/>
            <a:chOff x="1299411" y="3429000"/>
            <a:chExt cx="8694308" cy="1919346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9B04F23A-BD71-6F4D-951B-4A84D4F33654}"/>
                </a:ext>
              </a:extLst>
            </p:cNvPr>
            <p:cNvGrpSpPr/>
            <p:nvPr/>
          </p:nvGrpSpPr>
          <p:grpSpPr>
            <a:xfrm>
              <a:off x="1299411" y="3429000"/>
              <a:ext cx="8694308" cy="752901"/>
              <a:chOff x="1299411" y="3429000"/>
              <a:chExt cx="8694308" cy="752901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1A8B7FA-E323-4E4F-A252-A90EB4C8F3A9}"/>
                  </a:ext>
                </a:extLst>
              </p:cNvPr>
              <p:cNvSpPr/>
              <p:nvPr/>
            </p:nvSpPr>
            <p:spPr>
              <a:xfrm>
                <a:off x="1467852" y="3893143"/>
                <a:ext cx="5486400" cy="288758"/>
              </a:xfrm>
              <a:prstGeom prst="rect">
                <a:avLst/>
              </a:prstGeom>
              <a:ln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EF120E0-235F-1F4F-8476-A4C521BA51F2}"/>
                  </a:ext>
                </a:extLst>
              </p:cNvPr>
              <p:cNvSpPr txBox="1"/>
              <p:nvPr/>
            </p:nvSpPr>
            <p:spPr>
              <a:xfrm>
                <a:off x="1299411" y="3429000"/>
                <a:ext cx="6527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+mj-lt"/>
                  </a:rPr>
                  <a:t>2005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8AB1D58-601C-FD4C-8C2A-10A731D9FF88}"/>
                  </a:ext>
                </a:extLst>
              </p:cNvPr>
              <p:cNvSpPr txBox="1"/>
              <p:nvPr/>
            </p:nvSpPr>
            <p:spPr>
              <a:xfrm>
                <a:off x="6570172" y="3436061"/>
                <a:ext cx="76815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+mj-lt"/>
                  </a:rPr>
                  <a:t>~2015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C5A4F6E-6287-3847-AF82-C09F96679A66}"/>
                  </a:ext>
                </a:extLst>
              </p:cNvPr>
              <p:cNvSpPr txBox="1"/>
              <p:nvPr/>
            </p:nvSpPr>
            <p:spPr>
              <a:xfrm>
                <a:off x="9401184" y="3481821"/>
                <a:ext cx="59253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+mj-lt"/>
                  </a:rPr>
                  <a:t>now</a:t>
                </a: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4AACA452-D595-1846-A9F6-101826144C98}"/>
                  </a:ext>
                </a:extLst>
              </p:cNvPr>
              <p:cNvSpPr/>
              <p:nvPr/>
            </p:nvSpPr>
            <p:spPr>
              <a:xfrm>
                <a:off x="6954251" y="3893143"/>
                <a:ext cx="2743200" cy="288758"/>
              </a:xfrm>
              <a:prstGeom prst="rect">
                <a:avLst/>
              </a:prstGeom>
              <a:ln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CDEE8A6-1BC5-B549-AEF2-115CEC9D409D}"/>
                </a:ext>
              </a:extLst>
            </p:cNvPr>
            <p:cNvSpPr txBox="1"/>
            <p:nvPr/>
          </p:nvSpPr>
          <p:spPr>
            <a:xfrm>
              <a:off x="2175710" y="4425016"/>
              <a:ext cx="407068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+mj-lt"/>
                </a:rPr>
                <a:t>Mostly linear models with structural </a:t>
              </a:r>
              <a:r>
                <a:rPr lang="en-US" dirty="0">
                  <a:solidFill>
                    <a:schemeClr val="accent1"/>
                  </a:solidFill>
                  <a:latin typeface="+mj-lt"/>
                </a:rPr>
                <a:t>decoding with constraints</a:t>
              </a:r>
              <a:r>
                <a:rPr lang="en-US" dirty="0">
                  <a:latin typeface="+mj-lt"/>
                </a:rPr>
                <a:t>. </a:t>
              </a:r>
            </a:p>
            <a:p>
              <a:r>
                <a:rPr lang="en-US" dirty="0">
                  <a:latin typeface="+mj-lt"/>
                </a:rPr>
                <a:t>E.g. </a:t>
              </a:r>
              <a:r>
                <a:rPr lang="en-US" dirty="0" err="1">
                  <a:latin typeface="+mj-lt"/>
                </a:rPr>
                <a:t>Punyakanok</a:t>
              </a:r>
              <a:r>
                <a:rPr lang="en-US" dirty="0">
                  <a:latin typeface="+mj-lt"/>
                </a:rPr>
                <a:t> et al, Toutanova et al, </a:t>
              </a:r>
              <a:r>
                <a:rPr lang="en-US" dirty="0" err="1">
                  <a:latin typeface="+mj-lt"/>
                </a:rPr>
                <a:t>etc</a:t>
              </a:r>
              <a:endParaRPr lang="en-US" dirty="0">
                <a:latin typeface="+mj-lt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A98F26C-0F0C-EF40-A79B-C6B24736C685}"/>
                </a:ext>
              </a:extLst>
            </p:cNvPr>
            <p:cNvSpPr txBox="1"/>
            <p:nvPr/>
          </p:nvSpPr>
          <p:spPr>
            <a:xfrm>
              <a:off x="6954252" y="4425016"/>
              <a:ext cx="27432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+mj-lt"/>
                </a:rPr>
                <a:t>Deep neural models, </a:t>
              </a:r>
              <a:r>
                <a:rPr lang="en-US" dirty="0">
                  <a:solidFill>
                    <a:schemeClr val="accent2"/>
                  </a:solidFill>
                  <a:latin typeface="+mj-lt"/>
                </a:rPr>
                <a:t>no constraints</a:t>
              </a:r>
              <a:r>
                <a:rPr lang="en-US" dirty="0">
                  <a:latin typeface="+mj-lt"/>
                </a:rPr>
                <a:t>. E.g. He et al 2017, </a:t>
              </a:r>
              <a:r>
                <a:rPr lang="en-US" dirty="0" err="1">
                  <a:latin typeface="+mj-lt"/>
                </a:rPr>
                <a:t>Strubell</a:t>
              </a:r>
              <a:r>
                <a:rPr lang="en-US" dirty="0">
                  <a:latin typeface="+mj-lt"/>
                </a:rPr>
                <a:t> et al 2018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474DEFBB-3632-B745-A93A-7D6836392B95}"/>
              </a:ext>
            </a:extLst>
          </p:cNvPr>
          <p:cNvSpPr txBox="1"/>
          <p:nvPr/>
        </p:nvSpPr>
        <p:spPr>
          <a:xfrm>
            <a:off x="9493081" y="917476"/>
            <a:ext cx="1689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 ate cake today.</a:t>
            </a:r>
          </a:p>
        </p:txBody>
      </p:sp>
      <p:graphicFrame>
        <p:nvGraphicFramePr>
          <p:cNvPr id="20" name="Table 20">
            <a:extLst>
              <a:ext uri="{FF2B5EF4-FFF2-40B4-BE49-F238E27FC236}">
                <a16:creationId xmlns:a16="http://schemas.microsoft.com/office/drawing/2014/main" id="{6108039D-21D2-4442-BE03-FA32B825C7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4098556"/>
              </p:ext>
            </p:extLst>
          </p:nvPr>
        </p:nvGraphicFramePr>
        <p:xfrm>
          <a:off x="8966200" y="1600201"/>
          <a:ext cx="2743200" cy="1483360"/>
        </p:xfrm>
        <a:graphic>
          <a:graphicData uri="http://schemas.openxmlformats.org/drawingml/2006/table">
            <a:tbl>
              <a:tblPr firstRow="1">
                <a:tableStyleId>{9D7B26C5-4107-4FEC-AEDC-1716B250A1EF}</a:tableStyleId>
              </a:tblPr>
              <a:tblGrid>
                <a:gridCol w="1757947">
                  <a:extLst>
                    <a:ext uri="{9D8B030D-6E8A-4147-A177-3AD203B41FA5}">
                      <a16:colId xmlns:a16="http://schemas.microsoft.com/office/drawing/2014/main" val="3184776158"/>
                    </a:ext>
                  </a:extLst>
                </a:gridCol>
                <a:gridCol w="985253">
                  <a:extLst>
                    <a:ext uri="{9D8B030D-6E8A-4147-A177-3AD203B41FA5}">
                      <a16:colId xmlns:a16="http://schemas.microsoft.com/office/drawing/2014/main" val="12072956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Predicate</a:t>
                      </a:r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eat</a:t>
                      </a:r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59382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Agent (</a:t>
                      </a:r>
                      <a:r>
                        <a:rPr lang="en-US" b="1" dirty="0">
                          <a:solidFill>
                            <a:schemeClr val="accent1"/>
                          </a:solidFill>
                          <a:latin typeface="Courier" pitchFamily="2" charset="0"/>
                        </a:rPr>
                        <a:t>A0</a:t>
                      </a:r>
                      <a:r>
                        <a:rPr lang="en-US" dirty="0"/>
                        <a:t>)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477892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Thing eaten (</a:t>
                      </a:r>
                      <a:r>
                        <a:rPr lang="en-US" b="1" dirty="0">
                          <a:solidFill>
                            <a:schemeClr val="accent1"/>
                          </a:solidFill>
                          <a:latin typeface="Courier" pitchFamily="2" charset="0"/>
                        </a:rPr>
                        <a:t>A1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cake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88091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Time (</a:t>
                      </a:r>
                      <a:r>
                        <a:rPr lang="en-US" b="1" dirty="0">
                          <a:solidFill>
                            <a:schemeClr val="accent1"/>
                          </a:solidFill>
                          <a:latin typeface="Courier" pitchFamily="2" charset="0"/>
                        </a:rPr>
                        <a:t>AM-TMP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today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2728563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6A924BD4-1BC8-9F48-974A-EC8CA98F58E7}"/>
              </a:ext>
            </a:extLst>
          </p:cNvPr>
          <p:cNvSpPr txBox="1"/>
          <p:nvPr/>
        </p:nvSpPr>
        <p:spPr>
          <a:xfrm>
            <a:off x="1857727" y="5410325"/>
            <a:ext cx="830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Example constraint: Core roles </a:t>
            </a:r>
            <a:r>
              <a:rPr lang="en-US" dirty="0"/>
              <a:t>(</a:t>
            </a:r>
            <a:r>
              <a:rPr lang="en-US" b="1" dirty="0">
                <a:solidFill>
                  <a:schemeClr val="accent1"/>
                </a:solidFill>
                <a:latin typeface="Courier" pitchFamily="2" charset="0"/>
              </a:rPr>
              <a:t>A0, A1</a:t>
            </a:r>
            <a:r>
              <a:rPr lang="en-US" dirty="0">
                <a:latin typeface="+mj-lt"/>
              </a:rPr>
              <a:t>) cannot repeat, but modifiers (</a:t>
            </a:r>
            <a:r>
              <a:rPr lang="en-US" b="1" dirty="0">
                <a:solidFill>
                  <a:schemeClr val="accent1"/>
                </a:solidFill>
                <a:latin typeface="Courier" pitchFamily="2" charset="0"/>
              </a:rPr>
              <a:t>AM-TMP</a:t>
            </a:r>
            <a:r>
              <a:rPr lang="en-US" dirty="0">
                <a:latin typeface="+mj-lt"/>
              </a:rPr>
              <a:t>) can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05B8102-E4CC-894A-ABB0-72D45012DBE5}"/>
              </a:ext>
            </a:extLst>
          </p:cNvPr>
          <p:cNvSpPr txBox="1"/>
          <p:nvPr/>
        </p:nvSpPr>
        <p:spPr>
          <a:xfrm>
            <a:off x="2508351" y="5929643"/>
            <a:ext cx="71752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chemeClr val="accent1"/>
                </a:solidFill>
                <a:latin typeface="+mj-lt"/>
              </a:rPr>
              <a:t>Is there room for such constraints in neural SRL models?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538637B-871B-7340-8969-203DFF6A3561}"/>
              </a:ext>
            </a:extLst>
          </p:cNvPr>
          <p:cNvCxnSpPr>
            <a:stCxn id="18" idx="2"/>
            <a:endCxn id="20" idx="0"/>
          </p:cNvCxnSpPr>
          <p:nvPr/>
        </p:nvCxnSpPr>
        <p:spPr>
          <a:xfrm>
            <a:off x="10337800" y="1286808"/>
            <a:ext cx="0" cy="31339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9CBDFC79-B3F5-3946-9E00-6231A62491E1}"/>
              </a:ext>
            </a:extLst>
          </p:cNvPr>
          <p:cNvSpPr/>
          <p:nvPr/>
        </p:nvSpPr>
        <p:spPr>
          <a:xfrm>
            <a:off x="0" y="0"/>
            <a:ext cx="44546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+mj-lt"/>
              </a:rPr>
              <a:t>Case study 3: Regularizing learning [ACL 2020]</a:t>
            </a:r>
          </a:p>
        </p:txBody>
      </p:sp>
    </p:spTree>
    <p:extLst>
      <p:ext uri="{BB962C8B-B14F-4D97-AF65-F5344CB8AC3E}">
        <p14:creationId xmlns:p14="http://schemas.microsoft.com/office/powerpoint/2010/main" val="4111102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655C5-E158-DE45-B68F-279A8A7C6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overview: Semantic Role Labeling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0899D7-0537-5843-BDFD-367882403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47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13CB896-5018-8041-932E-13BAAD99FC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/>
              <a:t>Training with soft constraints (“</a:t>
            </a:r>
            <a:r>
              <a:rPr lang="en-US" i="1" dirty="0">
                <a:solidFill>
                  <a:schemeClr val="accent1"/>
                </a:solidFill>
              </a:rPr>
              <a:t>structured tuning</a:t>
            </a:r>
            <a:r>
              <a:rPr lang="en-US" dirty="0"/>
              <a:t>”) is helpful</a:t>
            </a:r>
          </a:p>
          <a:p>
            <a:pPr marL="0" indent="0">
              <a:buNone/>
            </a:pPr>
            <a:r>
              <a:rPr lang="en-US" dirty="0"/>
              <a:t>	Constraints as </a:t>
            </a:r>
            <a:r>
              <a:rPr lang="en-US" dirty="0" err="1"/>
              <a:t>regularizers</a:t>
            </a:r>
            <a:r>
              <a:rPr lang="en-US" dirty="0"/>
              <a:t> at training time, unconstrained prediction</a:t>
            </a:r>
          </a:p>
          <a:p>
            <a:pPr marL="0" indent="0">
              <a:buNone/>
            </a:pPr>
            <a:endParaRPr lang="en-US" dirty="0"/>
          </a:p>
          <a:p>
            <a:pPr marL="514350" indent="-514350">
              <a:buAutoNum type="arabicPeriod"/>
            </a:pPr>
            <a:r>
              <a:rPr lang="en-US" dirty="0"/>
              <a:t>Neural models may be accurate, but do not produce structurally self-consistent outputs</a:t>
            </a:r>
          </a:p>
          <a:p>
            <a:pPr marL="514350" indent="-514350">
              <a:buAutoNum type="arabicPeriod"/>
            </a:pPr>
            <a:endParaRPr lang="en-US" dirty="0"/>
          </a:p>
          <a:p>
            <a:pPr marL="514350" indent="-514350">
              <a:buAutoNum type="arabicPeriod"/>
            </a:pPr>
            <a:r>
              <a:rPr lang="en-US" dirty="0"/>
              <a:t>Structured tuning </a:t>
            </a:r>
          </a:p>
          <a:p>
            <a:pPr marL="914400" lvl="1" indent="-514350">
              <a:buAutoNum type="arabicPeriod"/>
            </a:pPr>
            <a:r>
              <a:rPr lang="en-US" dirty="0"/>
              <a:t>Gives big improvements in output structural consistency</a:t>
            </a:r>
          </a:p>
          <a:p>
            <a:pPr marL="914400" lvl="1" indent="-514350">
              <a:buAutoNum type="arabicPeriod"/>
            </a:pPr>
            <a:r>
              <a:rPr lang="en-US" dirty="0"/>
              <a:t>Also improves accuracy, especially when we have less training data (even over strong </a:t>
            </a:r>
            <a:r>
              <a:rPr lang="en-US" dirty="0" err="1"/>
              <a:t>RoBERTa</a:t>
            </a:r>
            <a:r>
              <a:rPr lang="en-US" dirty="0"/>
              <a:t> baselines)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E00ADB2-663A-3145-B1FC-3B500F9E214F}"/>
              </a:ext>
            </a:extLst>
          </p:cNvPr>
          <p:cNvSpPr/>
          <p:nvPr/>
        </p:nvSpPr>
        <p:spPr>
          <a:xfrm>
            <a:off x="2826883" y="1048306"/>
            <a:ext cx="50463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+mj-lt"/>
              </a:rPr>
              <a:t>Experiments with </a:t>
            </a:r>
            <a:r>
              <a:rPr lang="en-US" dirty="0" err="1">
                <a:latin typeface="+mj-lt"/>
              </a:rPr>
              <a:t>CoNLL</a:t>
            </a:r>
            <a:r>
              <a:rPr lang="en-US" dirty="0">
                <a:latin typeface="+mj-lt"/>
              </a:rPr>
              <a:t> 2005, </a:t>
            </a:r>
            <a:r>
              <a:rPr lang="en-US" dirty="0" err="1">
                <a:latin typeface="+mj-lt"/>
              </a:rPr>
              <a:t>CoNLL</a:t>
            </a:r>
            <a:r>
              <a:rPr lang="en-US" dirty="0">
                <a:latin typeface="+mj-lt"/>
              </a:rPr>
              <a:t> 2012 datasets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C77327-585E-F940-9FBE-3B729D536EE9}"/>
              </a:ext>
            </a:extLst>
          </p:cNvPr>
          <p:cNvSpPr/>
          <p:nvPr/>
        </p:nvSpPr>
        <p:spPr>
          <a:xfrm>
            <a:off x="0" y="0"/>
            <a:ext cx="44546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+mj-lt"/>
              </a:rPr>
              <a:t>Case study 3: Regularizing learning [ACL 2020]</a:t>
            </a:r>
          </a:p>
        </p:txBody>
      </p:sp>
    </p:spTree>
    <p:extLst>
      <p:ext uri="{BB962C8B-B14F-4D97-AF65-F5344CB8AC3E}">
        <p14:creationId xmlns:p14="http://schemas.microsoft.com/office/powerpoint/2010/main" val="189086851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and deep learning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lvl="0" indent="0" defTabSz="914400">
                  <a:spcBef>
                    <a:spcPts val="0"/>
                  </a:spcBef>
                  <a:buNone/>
                  <a:defRPr/>
                </a:pPr>
                <a:r>
                  <a:rPr lang="en-US" dirty="0"/>
                  <a:t>Knowledge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extra inductive bias </a:t>
                </a:r>
              </a:p>
              <a:p>
                <a:pPr marL="1890713" lvl="0" indent="0" defTabSz="914400">
                  <a:spcBef>
                    <a:spcPts val="0"/>
                  </a:spcBef>
                  <a:buNone/>
                  <a:defRPr/>
                </a:pP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better models </a:t>
                </a:r>
                <a:r>
                  <a:rPr lang="en-US" i="1" dirty="0"/>
                  <a:t>especially</a:t>
                </a:r>
                <a:r>
                  <a:rPr lang="en-US" dirty="0"/>
                  <a:t> in the low data regime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dirty="0"/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Successful experiments across many different tasks </a:t>
                </a:r>
              </a:p>
              <a:p>
                <a:pPr lvl="1" defTabSz="914400">
                  <a:spcBef>
                    <a:spcPts val="0"/>
                  </a:spcBef>
                  <a:buFont typeface="Arial" charset="0"/>
                  <a:buChar char="•"/>
                </a:pPr>
                <a:r>
                  <a:rPr lang="en-US" dirty="0"/>
                  <a:t>Natural language inference</a:t>
                </a:r>
              </a:p>
              <a:p>
                <a:pPr lvl="1" defTabSz="914400">
                  <a:spcBef>
                    <a:spcPts val="0"/>
                  </a:spcBef>
                  <a:buFont typeface="Arial" charset="0"/>
                  <a:buChar char="•"/>
                </a:pPr>
                <a:r>
                  <a:rPr lang="en-US" dirty="0"/>
                  <a:t>Question answering</a:t>
                </a:r>
                <a:endParaRPr lang="en-US" sz="2000" dirty="0"/>
              </a:p>
              <a:p>
                <a:pPr lvl="1" defTabSz="914400">
                  <a:spcBef>
                    <a:spcPts val="0"/>
                  </a:spcBef>
                  <a:buFont typeface="Arial" charset="0"/>
                  <a:buChar char="•"/>
                </a:pPr>
                <a:r>
                  <a:rPr lang="en-US" dirty="0"/>
                  <a:t>Text chunking</a:t>
                </a:r>
                <a:endParaRPr lang="en-US" sz="2000" dirty="0"/>
              </a:p>
              <a:p>
                <a:pPr lvl="1" defTabSz="914400">
                  <a:spcBef>
                    <a:spcPts val="0"/>
                  </a:spcBef>
                  <a:buFont typeface="Arial" charset="0"/>
                  <a:buChar char="•"/>
                </a:pPr>
                <a:r>
                  <a:rPr lang="en-US" dirty="0"/>
                  <a:t>Semantic role labeling</a:t>
                </a:r>
              </a:p>
              <a:p>
                <a:pPr lvl="1" defTabSz="914400">
                  <a:spcBef>
                    <a:spcPts val="0"/>
                  </a:spcBef>
                  <a:buFont typeface="Arial" charset="0"/>
                  <a:buChar char="•"/>
                </a:pPr>
                <a:endParaRPr lang="en-US" dirty="0"/>
              </a:p>
              <a:p>
                <a:pPr lvl="1" defTabSz="914400">
                  <a:spcBef>
                    <a:spcPts val="0"/>
                  </a:spcBef>
                  <a:buFont typeface="Arial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87" t="-16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B35E22-E064-3C49-817C-45EBAFF18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6177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/>
              <a:t>“The recognition that solar eclipses are caused by the Moon coming between the Earth and the Sun did not actually come until over a century [after Thales].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accent1"/>
              </a:solidFill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>
                <a:solidFill>
                  <a:schemeClr val="accent1"/>
                </a:solidFill>
              </a:rPr>
              <a:t>Thus Thales </a:t>
            </a:r>
            <a:r>
              <a:rPr lang="en-US" i="1" dirty="0">
                <a:solidFill>
                  <a:schemeClr val="accent2"/>
                </a:solidFill>
              </a:rPr>
              <a:t>cannot</a:t>
            </a:r>
            <a:r>
              <a:rPr lang="en-US" i="1" dirty="0">
                <a:solidFill>
                  <a:schemeClr val="accent1"/>
                </a:solidFill>
              </a:rPr>
              <a:t> have predicted an eclipse in any modern sense.</a:t>
            </a:r>
            <a:r>
              <a:rPr lang="en-US" i="1" dirty="0"/>
              <a:t>”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dirty="0"/>
          </a:p>
          <a:p>
            <a:pPr marL="0" indent="0" defTabSz="914400">
              <a:spcBef>
                <a:spcPts val="0"/>
              </a:spcBef>
              <a:buNone/>
              <a:defRPr/>
            </a:pPr>
            <a:endParaRPr lang="en-US" sz="2800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443457" y="6488668"/>
            <a:ext cx="11101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Westfall, John, and William Sheehan. </a:t>
            </a:r>
            <a:r>
              <a:rPr lang="en-US" i="1" dirty="0"/>
              <a:t>Celestial Shadows: Eclipses, Transits, and </a:t>
            </a:r>
            <a:r>
              <a:rPr lang="en-US" i="1" dirty="0" err="1"/>
              <a:t>Occultations</a:t>
            </a:r>
            <a:r>
              <a:rPr lang="en-US" dirty="0"/>
              <a:t>. Vol. 410. Springer, 2014.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096C961A-B3D7-6B48-8328-DAF83976B1E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487" y="1600200"/>
            <a:ext cx="3055025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66AF183-98C0-5D4D-B185-D2DBACFF8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5073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words</a:t>
            </a:r>
          </a:p>
        </p:txBody>
      </p:sp>
      <p:sp>
        <p:nvSpPr>
          <p:cNvPr id="272" name="Google Shape;272;p36"/>
          <p:cNvSpPr txBox="1"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Does successful prediction imply understanding? Not necessarily</a:t>
            </a:r>
          </a:p>
          <a:p>
            <a:pPr lvl="1"/>
            <a:r>
              <a:rPr lang="en-US" i="1" dirty="0"/>
              <a:t>Remember Thales</a:t>
            </a:r>
          </a:p>
          <a:p>
            <a:endParaRPr lang="en-US" b="1" i="1" dirty="0"/>
          </a:p>
          <a:p>
            <a:r>
              <a:rPr lang="en-US" b="1" i="1" dirty="0"/>
              <a:t>Prediction sans understanding: A recipe for failure</a:t>
            </a:r>
          </a:p>
          <a:p>
            <a:pPr lvl="1"/>
            <a:r>
              <a:rPr lang="en-US" dirty="0">
                <a:sym typeface="Ubuntu"/>
              </a:rPr>
              <a:t>Current models demonstrate such failures</a:t>
            </a:r>
          </a:p>
          <a:p>
            <a:endParaRPr lang="en-US" dirty="0">
              <a:sym typeface="Ubuntu"/>
            </a:endParaRPr>
          </a:p>
          <a:p>
            <a:r>
              <a:rPr lang="en-US" dirty="0">
                <a:sym typeface="Ubuntu"/>
              </a:rPr>
              <a:t>Need new testbeds that force models to reason about data</a:t>
            </a:r>
          </a:p>
          <a:p>
            <a:pPr lvl="1"/>
            <a:r>
              <a:rPr lang="en-US" dirty="0">
                <a:sym typeface="Ubuntu"/>
              </a:rPr>
              <a:t>Check out </a:t>
            </a:r>
            <a:r>
              <a:rPr lang="en-GB" sz="3600" b="1" dirty="0">
                <a:solidFill>
                  <a:srgbClr val="4472C4"/>
                </a:solidFill>
              </a:rPr>
              <a:t>I</a:t>
            </a:r>
            <a:r>
              <a:rPr lang="en-GB" b="1" dirty="0">
                <a:solidFill>
                  <a:srgbClr val="4472C4"/>
                </a:solidFill>
              </a:rPr>
              <a:t>NFO</a:t>
            </a:r>
            <a:r>
              <a:rPr lang="en-GB" sz="3600" b="1" dirty="0">
                <a:solidFill>
                  <a:srgbClr val="4472C4"/>
                </a:solidFill>
              </a:rPr>
              <a:t>T</a:t>
            </a:r>
            <a:r>
              <a:rPr lang="en-GB" b="1" dirty="0">
                <a:solidFill>
                  <a:srgbClr val="4472C4"/>
                </a:solidFill>
              </a:rPr>
              <a:t>AB</a:t>
            </a:r>
            <a:r>
              <a:rPr lang="en-GB" sz="3600" b="1" dirty="0">
                <a:solidFill>
                  <a:srgbClr val="4472C4"/>
                </a:solidFill>
              </a:rPr>
              <a:t>S </a:t>
            </a:r>
            <a:r>
              <a:rPr lang="en-GB" sz="3600" dirty="0"/>
              <a:t>at </a:t>
            </a:r>
            <a:r>
              <a:rPr lang="en-GB" dirty="0">
                <a:solidFill>
                  <a:schemeClr val="accent1"/>
                </a:solidFill>
              </a:rPr>
              <a:t>https://</a:t>
            </a:r>
            <a:r>
              <a:rPr lang="en-GB" dirty="0" err="1">
                <a:solidFill>
                  <a:schemeClr val="accent1"/>
                </a:solidFill>
              </a:rPr>
              <a:t>infotabs.github.io</a:t>
            </a:r>
            <a:endParaRPr lang="en-US" dirty="0">
              <a:sym typeface="Ubuntu"/>
            </a:endParaRPr>
          </a:p>
          <a:p>
            <a:pPr lvl="1"/>
            <a:endParaRPr lang="en-US" dirty="0">
              <a:sym typeface="Ubuntu"/>
            </a:endParaRPr>
          </a:p>
          <a:p>
            <a:r>
              <a:rPr lang="en-US" dirty="0">
                <a:sym typeface="Ubuntu"/>
              </a:rPr>
              <a:t>Need systematic approaches for integrating symbolic knowledge with neural models</a:t>
            </a:r>
          </a:p>
          <a:p>
            <a:pPr lvl="1"/>
            <a:r>
              <a:rPr lang="en-US" dirty="0">
                <a:sym typeface="Ubuntu"/>
              </a:rPr>
              <a:t>Relaxed logic seems promising</a:t>
            </a:r>
          </a:p>
          <a:p>
            <a:pPr marL="457200" lvl="1" indent="0">
              <a:buNone/>
            </a:pPr>
            <a:endParaRPr lang="en-US" dirty="0">
              <a:sym typeface="Ubuntu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370303" y="6126164"/>
            <a:ext cx="34513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  <a:latin typeface="+mj-lt"/>
              </a:rPr>
              <a:t>Thanks! Questions?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FEB229-FE68-4E45-B484-B37421A27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913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le:Nova-totius-terrarum-orbis-geographica-ac-hydrographica-tabula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0960" y="-1"/>
            <a:ext cx="1225295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2807-2D0F-A548-8989-AA337FEC929A}" type="slidenum">
              <a:rPr lang="en-US" smtClean="0"/>
              <a:t>50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idx="4294967295"/>
          </p:nvPr>
        </p:nvSpPr>
        <p:spPr>
          <a:xfrm>
            <a:off x="4236996" y="4952047"/>
            <a:ext cx="3718009" cy="1188404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Extra slides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Here be dragons</a:t>
            </a:r>
          </a:p>
        </p:txBody>
      </p:sp>
    </p:spTree>
    <p:extLst>
      <p:ext uri="{BB962C8B-B14F-4D97-AF65-F5344CB8AC3E}">
        <p14:creationId xmlns:p14="http://schemas.microsoft.com/office/powerpoint/2010/main" val="3622027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>
              <p:cTn id="2" repeatCount="indefinite" restart="whenNotActive" fill="hold" evtFilter="cancelBubble" nodeType="interactiveSeq">
                <p:stCondLst>
                  <p:cond delay="indefinite"/>
                  <p:cond evt="onBegin" delay="0">
                    <p:tn val="1"/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0 L 0.31718 -0.24861 " pathEditMode="relative" rAng="0" ptsTypes="AA">
                                      <p:cBhvr>
                                        <p:cTn id="6" dur="3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59" y="-124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0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31718 -0.24861 L -0.31719 -0.24861 " pathEditMode="relative" rAng="0" ptsTypes="AA">
                                      <p:cBhvr>
                                        <p:cTn id="11" dur="3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71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31719 -0.24861 L 3.95833E-6 0 " pathEditMode="relative" rAng="0" ptsTypes="AA">
                                      <p:cBhvr>
                                        <p:cTn id="14" dur="3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59" y="1243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" presetClass="emp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16" dur="30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00"/>
                            </p:stCondLst>
                            <p:childTnLst>
                              <p:par>
                                <p:cTn id="1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0 L 3.95833E-6 0.00023 " pathEditMode="relative" rAng="0" ptsTypes="AA">
                                      <p:cBhvr>
                                        <p:cTn id="19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sz="3200" dirty="0"/>
              <a:t>small</a:t>
            </a:r>
            <a:r>
              <a:rPr lang="en-US" dirty="0"/>
              <a:t> data problem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060443-75E1-DE47-BCF3-F2A4517BB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80742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interlude: </a:t>
            </a:r>
            <a:r>
              <a:rPr lang="en-US" i="1" dirty="0" err="1"/>
              <a:t>Bald’s</a:t>
            </a:r>
            <a:r>
              <a:rPr lang="en-US" i="1" dirty="0"/>
              <a:t> </a:t>
            </a:r>
            <a:r>
              <a:rPr lang="en-US" i="1" dirty="0" err="1"/>
              <a:t>Leechbook</a:t>
            </a:r>
            <a:endParaRPr lang="en-US" i="1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 large collection of medical remedies in Old English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Remedies against problems like</a:t>
            </a:r>
          </a:p>
          <a:p>
            <a:pPr lvl="1" defTabSz="914400">
              <a:spcBef>
                <a:spcPts val="0"/>
              </a:spcBef>
            </a:pPr>
            <a:r>
              <a:rPr lang="en-US" sz="2800" dirty="0"/>
              <a:t>Injuries </a:t>
            </a:r>
          </a:p>
          <a:p>
            <a:pPr lvl="1" defTabSz="914400">
              <a:spcBef>
                <a:spcPts val="0"/>
              </a:spcBef>
            </a:pPr>
            <a:r>
              <a:rPr lang="en-US" sz="2800" dirty="0"/>
              <a:t>Infections</a:t>
            </a:r>
          </a:p>
          <a:p>
            <a:pPr lvl="1" defTabSz="914400">
              <a:spcBef>
                <a:spcPts val="0"/>
              </a:spcBef>
            </a:pPr>
            <a:r>
              <a:rPr lang="en-US" sz="2800" dirty="0"/>
              <a:t>Elves</a:t>
            </a:r>
          </a:p>
          <a:p>
            <a:pPr lvl="1" defTabSz="914400">
              <a:spcBef>
                <a:spcPts val="0"/>
              </a:spcBef>
            </a:pPr>
            <a:r>
              <a:rPr lang="en-US" sz="2800" dirty="0"/>
              <a:t>Night goblins</a:t>
            </a:r>
          </a:p>
          <a:p>
            <a:pPr lvl="1" defTabSz="914400">
              <a:spcBef>
                <a:spcPts val="0"/>
              </a:spcBef>
            </a:pPr>
            <a:r>
              <a:rPr lang="en-US" sz="2800" dirty="0"/>
              <a:t>Devils</a:t>
            </a:r>
            <a:endParaRPr lang="en-US" dirty="0"/>
          </a:p>
        </p:txBody>
      </p:sp>
      <p:pic>
        <p:nvPicPr>
          <p:cNvPr id="7" name="Picture 2" descr="ttps://www.bl.uk/britishlibrary/~/media/bl/global/anglo%20saxons/collection%20items/balds-leechbook-roy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259" y="1600200"/>
            <a:ext cx="326548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0" y="6488668"/>
            <a:ext cx="4900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+mj-lt"/>
              </a:rPr>
              <a:t>Digitized by the British Library, Royal MS 12 D XVII </a:t>
            </a:r>
            <a:endParaRPr lang="en-US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89801" y="5795034"/>
            <a:ext cx="52003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2"/>
                </a:solidFill>
                <a:latin typeface="+mj-lt"/>
              </a:rPr>
              <a:t>What could this possibly teach us?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14481B-4397-2D44-A781-E89D8BD3E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52345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Bald’s</a:t>
            </a:r>
            <a:r>
              <a:rPr lang="en-US" dirty="0"/>
              <a:t> </a:t>
            </a:r>
            <a:r>
              <a:rPr lang="en-US" dirty="0" err="1"/>
              <a:t>Leechbook</a:t>
            </a:r>
            <a:endParaRPr lang="en-US" dirty="0"/>
          </a:p>
        </p:txBody>
      </p:sp>
      <p:pic>
        <p:nvPicPr>
          <p:cNvPr id="7" name="Picture 2" descr="ttps://www.bl.uk/britishlibrary/~/media/bl/global/anglo%20saxons/collection%20items/balds-leechbook-roya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259" y="1600200"/>
            <a:ext cx="326548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ttps://www.bl.uk/britishlibrary/~/media/bl/global/anglo%20saxons/collection%20items/balds-leechbook-roya"/>
          <p:cNvPicPr>
            <a:picLocks noChangeAspect="1" noChangeArrowheads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58" t="34251" b="39548"/>
          <a:stretch/>
        </p:blipFill>
        <p:spPr bwMode="auto">
          <a:xfrm>
            <a:off x="2490787" y="3153545"/>
            <a:ext cx="2443954" cy="1185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5564862" y="3169856"/>
            <a:ext cx="6096000" cy="1384995"/>
          </a:xfrm>
          <a:prstGeom prst="rect">
            <a:avLst/>
          </a:prstGeom>
          <a:solidFill>
            <a:srgbClr val="CABFAD"/>
          </a:solidFill>
        </p:spPr>
        <p:txBody>
          <a:bodyPr>
            <a:spAutoFit/>
          </a:bodyPr>
          <a:lstStyle/>
          <a:p>
            <a:r>
              <a:rPr lang="en-US" sz="1400" dirty="0">
                <a:solidFill>
                  <a:srgbClr val="634533"/>
                </a:solidFill>
                <a:latin typeface="Century Gothic" charset="0"/>
                <a:ea typeface="Century Gothic" charset="0"/>
                <a:cs typeface="Century Gothic" charset="0"/>
              </a:rPr>
              <a:t>“Make an </a:t>
            </a:r>
            <a:r>
              <a:rPr lang="en-US" sz="1400" dirty="0" err="1">
                <a:solidFill>
                  <a:srgbClr val="634533"/>
                </a:solidFill>
                <a:latin typeface="Century Gothic" charset="0"/>
                <a:ea typeface="Century Gothic" charset="0"/>
                <a:cs typeface="Century Gothic" charset="0"/>
              </a:rPr>
              <a:t>eyesalve</a:t>
            </a:r>
            <a:r>
              <a:rPr lang="en-US" sz="1400" dirty="0">
                <a:solidFill>
                  <a:srgbClr val="634533"/>
                </a:solidFill>
                <a:latin typeface="Century Gothic" charset="0"/>
                <a:ea typeface="Century Gothic" charset="0"/>
                <a:cs typeface="Century Gothic" charset="0"/>
              </a:rPr>
              <a:t> against a wen: take equal amounts of [an Allium species] and garlic, pound well together, take equal amounts of wine and </a:t>
            </a:r>
            <a:r>
              <a:rPr lang="en-US" sz="1400" dirty="0" err="1">
                <a:solidFill>
                  <a:srgbClr val="634533"/>
                </a:solidFill>
                <a:latin typeface="Century Gothic" charset="0"/>
                <a:ea typeface="Century Gothic" charset="0"/>
                <a:cs typeface="Century Gothic" charset="0"/>
              </a:rPr>
              <a:t>oxgall</a:t>
            </a:r>
            <a:r>
              <a:rPr lang="en-US" sz="1400" dirty="0">
                <a:solidFill>
                  <a:srgbClr val="634533"/>
                </a:solidFill>
                <a:latin typeface="Century Gothic" charset="0"/>
                <a:ea typeface="Century Gothic" charset="0"/>
                <a:cs typeface="Century Gothic" charset="0"/>
              </a:rPr>
              <a:t>, mix with the alliums, put this in a brass vessel, let [the mixture] stand for nine nights in the brass vessel, wring through a cloth and clarify well, put in a horn and at night apply to the eye with a feather; the best medicine.”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6334780"/>
            <a:ext cx="12192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+mj-lt"/>
              </a:rPr>
              <a:t>Freya Harrison and Erin Connelly. 2018. Could Medieval Medicine Help the Fight Against Antimicrobial Resistance. </a:t>
            </a:r>
            <a:r>
              <a:rPr lang="en-US" sz="1400" i="1" dirty="0">
                <a:latin typeface="+mj-lt"/>
              </a:rPr>
              <a:t>Making the Medieval Relevant</a:t>
            </a:r>
            <a:r>
              <a:rPr lang="en-US" sz="1400" dirty="0">
                <a:latin typeface="+mj-lt"/>
              </a:rPr>
              <a:t>:113–134.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564862" y="2795426"/>
            <a:ext cx="609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accent1"/>
                </a:solidFill>
                <a:latin typeface="+mj-lt"/>
              </a:rPr>
              <a:t>Bald’s</a:t>
            </a:r>
            <a:r>
              <a:rPr lang="en-US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+mj-lt"/>
              </a:rPr>
              <a:t>eyesalve</a:t>
            </a:r>
            <a:r>
              <a:rPr lang="en-US" dirty="0">
                <a:solidFill>
                  <a:schemeClr val="accent1"/>
                </a:solidFill>
                <a:latin typeface="+mj-lt"/>
              </a:rPr>
              <a:t> kills an antibiotic-resistant ‘superbug’ S. aureus (also known as MRSA)!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486400" y="3461291"/>
            <a:ext cx="6096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Are there other such recipes in this book?</a:t>
            </a:r>
          </a:p>
          <a:p>
            <a:pPr lvl="1"/>
            <a:r>
              <a:rPr lang="mr-IN" dirty="0">
                <a:latin typeface="+mj-lt"/>
              </a:rPr>
              <a:t>…</a:t>
            </a:r>
            <a:r>
              <a:rPr lang="en-US" dirty="0">
                <a:latin typeface="+mj-lt"/>
              </a:rPr>
              <a:t>in other Old English books? </a:t>
            </a:r>
          </a:p>
          <a:p>
            <a:pPr lvl="1"/>
            <a:r>
              <a:rPr lang="mr-IN" dirty="0">
                <a:latin typeface="+mj-lt"/>
              </a:rPr>
              <a:t>…</a:t>
            </a:r>
            <a:r>
              <a:rPr lang="en-US" dirty="0">
                <a:latin typeface="+mj-lt"/>
              </a:rPr>
              <a:t>in other ancient books in other languages?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Are there novel principles of medicine and drug development that we could learn?</a:t>
            </a:r>
          </a:p>
          <a:p>
            <a:endParaRPr lang="en-US" dirty="0">
              <a:latin typeface="+mj-lt"/>
            </a:endParaRPr>
          </a:p>
          <a:p>
            <a:pPr algn="ctr"/>
            <a:r>
              <a:rPr lang="en-US" i="1" dirty="0">
                <a:solidFill>
                  <a:schemeClr val="accent1"/>
                </a:solidFill>
                <a:latin typeface="+mj-lt"/>
              </a:rPr>
              <a:t>Can we build statistical models that can scour old books to help drug discovery?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0" y="6550223"/>
            <a:ext cx="22334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>
                <a:latin typeface="+mj-lt"/>
              </a:rPr>
              <a:t>Translation by Christina Lee.</a:t>
            </a:r>
            <a:endParaRPr lang="en-US" sz="1400" dirty="0">
              <a:latin typeface="+mj-l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332009-96B2-0B41-B5AE-F5A6E8B64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01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accel="50000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08333E-7 -4.44444E-6 L -2.08333E-7 -0.26504 " pathEditMode="relative" rAng="0" ptsTypes="AA" p14:bounceEnd="50000">
                                          <p:cBhvr>
                                            <p:cTn id="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326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12" grpId="0"/>
          <p:bldP spid="13" grpId="0"/>
          <p:bldP spid="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ac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08333E-7 -4.44444E-6 L -2.08333E-7 -0.26504 " pathEditMode="relative" rAng="0" ptsTypes="AA">
                                          <p:cBhvr>
                                            <p:cTn id="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326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12" grpId="0"/>
          <p:bldP spid="13" grpId="0"/>
          <p:bldP spid="14" grpId="0"/>
        </p:bldLst>
      </p:timing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Bald’s</a:t>
            </a:r>
            <a:r>
              <a:rPr lang="en-US" dirty="0"/>
              <a:t> </a:t>
            </a:r>
            <a:r>
              <a:rPr lang="en-US" dirty="0" err="1"/>
              <a:t>Leechbook</a:t>
            </a:r>
            <a:endParaRPr lang="en-US" dirty="0"/>
          </a:p>
        </p:txBody>
      </p:sp>
      <p:pic>
        <p:nvPicPr>
          <p:cNvPr id="7" name="Picture 2" descr="ttps://www.bl.uk/britishlibrary/~/media/bl/global/anglo%20saxons/collection%20items/balds-leechbook-roy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259" y="1600200"/>
            <a:ext cx="326548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ttps://www.bl.uk/britishlibrary/~/media/bl/global/anglo%20saxons/collection%20items/balds-leechbook-roya"/>
          <p:cNvPicPr>
            <a:picLocks noChangeAspect="1" noChangeArrowheads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58" t="34251" b="39548"/>
          <a:stretch/>
        </p:blipFill>
        <p:spPr bwMode="auto">
          <a:xfrm>
            <a:off x="2490787" y="3153545"/>
            <a:ext cx="2443954" cy="1185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5486400" y="1600200"/>
            <a:ext cx="6096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chemeClr val="accent1"/>
                </a:solidFill>
                <a:latin typeface="+mj-lt"/>
              </a:rPr>
              <a:t>Can we build statistical models that can scour old books to help drug discovery?</a:t>
            </a:r>
          </a:p>
          <a:p>
            <a:endParaRPr lang="en-US" dirty="0">
              <a:solidFill>
                <a:schemeClr val="accent1"/>
              </a:solidFill>
              <a:latin typeface="+mj-lt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+mj-lt"/>
              </a:rPr>
              <a:t>Medieval/ancient languages and scripts</a:t>
            </a:r>
          </a:p>
          <a:p>
            <a:pPr marL="285750" indent="-285750">
              <a:buFont typeface="Arial" charset="0"/>
              <a:buChar char="•"/>
            </a:pPr>
            <a:endParaRPr lang="en-US" dirty="0">
              <a:latin typeface="+mj-lt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+mj-lt"/>
              </a:rPr>
              <a:t>Unknown or ambiguous words, even for familiar ingredients</a:t>
            </a:r>
          </a:p>
          <a:p>
            <a:pPr marL="285750" indent="-285750">
              <a:buFont typeface="Arial" charset="0"/>
              <a:buChar char="•"/>
            </a:pPr>
            <a:endParaRPr lang="en-US" dirty="0">
              <a:latin typeface="+mj-lt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+mj-lt"/>
              </a:rPr>
              <a:t>Lots of placebo or simply strange recipes and conditions</a:t>
            </a:r>
          </a:p>
          <a:p>
            <a:pPr lvl="1"/>
            <a:r>
              <a:rPr lang="en-US" dirty="0">
                <a:latin typeface="+mj-lt"/>
              </a:rPr>
              <a:t>(e.g., protection from elves!)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4934742" y="3746477"/>
            <a:ext cx="5591556" cy="1703643"/>
            <a:chOff x="4934742" y="3746477"/>
            <a:chExt cx="5591556" cy="1703643"/>
          </a:xfrm>
        </p:grpSpPr>
        <p:sp>
          <p:nvSpPr>
            <p:cNvPr id="3" name="TextBox 2"/>
            <p:cNvSpPr txBox="1"/>
            <p:nvPr/>
          </p:nvSpPr>
          <p:spPr>
            <a:xfrm>
              <a:off x="6075336" y="5050010"/>
              <a:ext cx="445096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accent1"/>
                  </a:solidFill>
                  <a:latin typeface="+mj-lt"/>
                </a:rPr>
                <a:t>But clearly </a:t>
              </a:r>
              <a:r>
                <a:rPr lang="en-US" sz="2000">
                  <a:solidFill>
                    <a:schemeClr val="accent1"/>
                  </a:solidFill>
                  <a:latin typeface="+mj-lt"/>
                </a:rPr>
                <a:t>there is something useful here</a:t>
              </a:r>
            </a:p>
          </p:txBody>
        </p:sp>
        <p:cxnSp>
          <p:nvCxnSpPr>
            <p:cNvPr id="5" name="Curved Connector 4"/>
            <p:cNvCxnSpPr>
              <a:cxnSpLocks/>
              <a:stCxn id="3" idx="1"/>
              <a:endCxn id="11" idx="3"/>
            </p:cNvCxnSpPr>
            <p:nvPr/>
          </p:nvCxnSpPr>
          <p:spPr>
            <a:xfrm rot="10800000">
              <a:off x="4934742" y="3746477"/>
              <a:ext cx="1140595" cy="1503589"/>
            </a:xfrm>
            <a:prstGeom prst="curvedConnector3">
              <a:avLst>
                <a:gd name="adj1" fmla="val 27925"/>
              </a:avLst>
            </a:prstGeom>
            <a:ln>
              <a:headEnd type="none" w="med" len="med"/>
              <a:tailEnd type="arrow" w="lg" len="lg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FE8A4C-A0D7-AF4A-9990-635E8E876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312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There are many other such questions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55354" y="1417638"/>
            <a:ext cx="3127136" cy="4367403"/>
            <a:chOff x="755354" y="1417638"/>
            <a:chExt cx="3127136" cy="4367403"/>
          </a:xfrm>
        </p:grpSpPr>
        <p:pic>
          <p:nvPicPr>
            <p:cNvPr id="5121" name="Picture 1" descr="066370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6003" y="1417638"/>
              <a:ext cx="2265838" cy="34440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755354" y="4861711"/>
              <a:ext cx="312713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+mj-lt"/>
                </a:rPr>
                <a:t>Can we read old recipes </a:t>
              </a:r>
              <a:r>
                <a:rPr lang="en-US">
                  <a:latin typeface="+mj-lt"/>
                </a:rPr>
                <a:t>to trace the spread </a:t>
              </a:r>
              <a:r>
                <a:rPr lang="en-US" dirty="0">
                  <a:latin typeface="+mj-lt"/>
                </a:rPr>
                <a:t>of the cuisine, culture and language? 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611756" y="2486710"/>
            <a:ext cx="2967607" cy="1884581"/>
            <a:chOff x="4781549" y="2520549"/>
            <a:chExt cx="2967607" cy="1884581"/>
          </a:xfrm>
        </p:grpSpPr>
        <p:pic>
          <p:nvPicPr>
            <p:cNvPr id="5123" name="Picture 3" descr="ndus seal impression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1549" y="2520549"/>
              <a:ext cx="2628900" cy="1238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4781549" y="3758799"/>
              <a:ext cx="296760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+mj-lt"/>
                </a:rPr>
                <a:t>What do these Indus valley symbols mean?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8379573" y="2236355"/>
            <a:ext cx="2985247" cy="3383480"/>
            <a:chOff x="8379573" y="2236355"/>
            <a:chExt cx="2985247" cy="3383480"/>
          </a:xfrm>
        </p:grpSpPr>
        <p:pic>
          <p:nvPicPr>
            <p:cNvPr id="5126" name="Picture 6" descr="oreign &amp; Commonwealth Office main building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20831" y="2236355"/>
              <a:ext cx="2702730" cy="18066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8379573" y="4142507"/>
              <a:ext cx="2985247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+mj-lt"/>
                </a:rPr>
                <a:t>Do the records stored in the Foreign and Commonwealth Office migrated archives contain evidence of colonial brutality?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381961" y="1925054"/>
            <a:ext cx="9427196" cy="830997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accent2"/>
                </a:solidFill>
                <a:latin typeface="+mj-lt"/>
              </a:rPr>
              <a:t>All these have a “</a:t>
            </a:r>
            <a:r>
              <a:rPr lang="en-US" sz="3600" dirty="0">
                <a:solidFill>
                  <a:schemeClr val="accent2"/>
                </a:solidFill>
                <a:latin typeface="+mj-lt"/>
              </a:rPr>
              <a:t>small</a:t>
            </a:r>
            <a:r>
              <a:rPr lang="en-US" sz="4800" dirty="0">
                <a:solidFill>
                  <a:schemeClr val="accent2"/>
                </a:solidFill>
                <a:latin typeface="+mj-lt"/>
              </a:rPr>
              <a:t> data problem”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243F3A4-C1D2-D146-9D3A-73EA456D6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711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</a:t>
            </a:r>
            <a:r>
              <a:rPr lang="en-US" sz="3200" dirty="0"/>
              <a:t>Small</a:t>
            </a:r>
            <a:r>
              <a:rPr lang="en-US" dirty="0"/>
              <a:t> data” domains and problems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1" indent="0" defTabSz="914400">
              <a:spcBef>
                <a:spcPts val="0"/>
              </a:spcBef>
              <a:buNone/>
              <a:defRPr/>
            </a:pPr>
            <a:endParaRPr lang="en-US" dirty="0"/>
          </a:p>
          <a:p>
            <a:pPr lvl="1" defTabSz="914400">
              <a:spcBef>
                <a:spcPts val="0"/>
              </a:spcBef>
              <a:defRPr/>
            </a:pPr>
            <a:r>
              <a:rPr lang="en-US" dirty="0"/>
              <a:t>We don’t even have examples to label</a:t>
            </a:r>
          </a:p>
          <a:p>
            <a:pPr marL="914400" lvl="2" indent="0" defTabSz="914400">
              <a:spcBef>
                <a:spcPts val="0"/>
              </a:spcBef>
              <a:buNone/>
              <a:defRPr/>
            </a:pPr>
            <a:r>
              <a:rPr lang="mr-IN" dirty="0"/>
              <a:t>…</a:t>
            </a:r>
            <a:r>
              <a:rPr lang="en-US" dirty="0"/>
              <a:t> because they are hard to find. e.g. archaeology </a:t>
            </a:r>
          </a:p>
          <a:p>
            <a:pPr marL="914400" lvl="2" indent="0" defTabSz="914400">
              <a:spcBef>
                <a:spcPts val="0"/>
              </a:spcBef>
              <a:buNone/>
              <a:defRPr/>
            </a:pPr>
            <a:r>
              <a:rPr lang="mr-IN" dirty="0"/>
              <a:t>…</a:t>
            </a:r>
            <a:r>
              <a:rPr lang="en-US" dirty="0"/>
              <a:t> because they are protected. e.g. psychotherapy</a:t>
            </a:r>
          </a:p>
          <a:p>
            <a:pPr lvl="1" defTabSz="914400">
              <a:spcBef>
                <a:spcPts val="0"/>
              </a:spcBef>
              <a:defRPr/>
            </a:pPr>
            <a:endParaRPr lang="en-US" dirty="0"/>
          </a:p>
          <a:p>
            <a:pPr lvl="1" defTabSz="914400">
              <a:spcBef>
                <a:spcPts val="0"/>
              </a:spcBef>
              <a:defRPr/>
            </a:pPr>
            <a:endParaRPr lang="en-US" dirty="0"/>
          </a:p>
          <a:p>
            <a:pPr lvl="1" defTabSz="914400">
              <a:spcBef>
                <a:spcPts val="0"/>
              </a:spcBef>
              <a:defRPr/>
            </a:pPr>
            <a:endParaRPr lang="en-US" dirty="0"/>
          </a:p>
          <a:p>
            <a:pPr lvl="1" defTabSz="914400">
              <a:spcBef>
                <a:spcPts val="0"/>
              </a:spcBef>
              <a:defRPr/>
            </a:pPr>
            <a:r>
              <a:rPr lang="en-US" dirty="0"/>
              <a:t>Even if we found the data to label, each example needs expertise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lvl="1" defTabSz="914400">
              <a:spcBef>
                <a:spcPts val="0"/>
              </a:spcBef>
              <a:defRPr/>
            </a:pP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8091252" y="2239244"/>
            <a:ext cx="3248859" cy="830997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>
              <a:defRPr/>
            </a:pPr>
            <a:r>
              <a:rPr lang="en-US" sz="2400" dirty="0">
                <a:solidFill>
                  <a:schemeClr val="accent2"/>
                </a:solidFill>
                <a:latin typeface="+mj-lt"/>
              </a:rPr>
              <a:t>No unsupervised or semi-supervised learning</a:t>
            </a:r>
          </a:p>
        </p:txBody>
      </p:sp>
      <p:sp>
        <p:nvSpPr>
          <p:cNvPr id="3" name="Rectangle 2"/>
          <p:cNvSpPr/>
          <p:nvPr/>
        </p:nvSpPr>
        <p:spPr>
          <a:xfrm>
            <a:off x="8091252" y="4961757"/>
            <a:ext cx="3197554" cy="830997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>
              <a:defRPr/>
            </a:pPr>
            <a:r>
              <a:rPr lang="en-US" sz="2400" dirty="0">
                <a:solidFill>
                  <a:schemeClr val="accent2"/>
                </a:solidFill>
                <a:latin typeface="+mj-lt"/>
              </a:rPr>
              <a:t>No crowd sourced annotation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DC089E-3076-0945-ABFC-0D85238CFEC4}"/>
              </a:ext>
            </a:extLst>
          </p:cNvPr>
          <p:cNvSpPr txBox="1"/>
          <p:nvPr/>
        </p:nvSpPr>
        <p:spPr>
          <a:xfrm>
            <a:off x="922116" y="5937031"/>
            <a:ext cx="10090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Example: Our work on mental health + NLP—with Tanana, </a:t>
            </a:r>
            <a:r>
              <a:rPr lang="en-US" dirty="0" err="1">
                <a:latin typeface="+mj-lt"/>
              </a:rPr>
              <a:t>Imel</a:t>
            </a:r>
            <a:r>
              <a:rPr lang="en-US" dirty="0">
                <a:latin typeface="+mj-lt"/>
              </a:rPr>
              <a:t>, and collaborators, 2015-now—involves painstakingly collecting data from counseling centers and training counselors to annotate data.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DD1FA9-2B4B-E64C-849E-98608F2FA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859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 #2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Addressing small data problems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lvl="1" defTabSz="914400">
              <a:spcBef>
                <a:spcPts val="0"/>
              </a:spcBef>
            </a:pPr>
            <a:r>
              <a:rPr lang="en-US" dirty="0"/>
              <a:t>How do we incorporate the strong inductive bias needed?</a:t>
            </a:r>
          </a:p>
          <a:p>
            <a:pPr lvl="1" defTabSz="914400">
              <a:spcBef>
                <a:spcPts val="0"/>
              </a:spcBef>
            </a:pPr>
            <a:endParaRPr lang="en-US" dirty="0"/>
          </a:p>
          <a:p>
            <a:pPr lvl="1" defTabSz="914400">
              <a:spcBef>
                <a:spcPts val="0"/>
              </a:spcBef>
            </a:pPr>
            <a:r>
              <a:rPr lang="en-US" dirty="0"/>
              <a:t>Can we transfer solutions, or theories across problems?</a:t>
            </a:r>
          </a:p>
          <a:p>
            <a:pPr lvl="1" defTabSz="914400">
              <a:spcBef>
                <a:spcPts val="0"/>
              </a:spcBef>
            </a:pPr>
            <a:endParaRPr lang="en-US" dirty="0"/>
          </a:p>
          <a:p>
            <a:pPr lvl="1" defTabSz="914400">
              <a:spcBef>
                <a:spcPts val="0"/>
              </a:spcBef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B0464E-B41B-3A4A-B6CE-56ED971C9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5261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our models compose inferences like we do?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335D26-0043-2B42-9348-E9DC7C443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2364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Prediction sans understanding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382921" y="1608144"/>
            <a:ext cx="4983163" cy="1304925"/>
          </a:xfrm>
        </p:spPr>
        <p:txBody>
          <a:bodyPr anchor="t">
            <a:noAutofit/>
          </a:bodyPr>
          <a:lstStyle/>
          <a:p>
            <a:pPr marL="0" lvl="1" indent="0">
              <a:buNone/>
            </a:pPr>
            <a:r>
              <a:rPr lang="en-US" sz="2600" dirty="0">
                <a:solidFill>
                  <a:schemeClr val="accent1"/>
                </a:solidFill>
                <a:latin typeface="+mj-lt"/>
              </a:rPr>
              <a:t>Thales &amp; co “data mined” celestial observations to find cycles in lunar and solar eclipses</a:t>
            </a:r>
            <a:r>
              <a:rPr lang="mr-IN" sz="2600" dirty="0">
                <a:solidFill>
                  <a:schemeClr val="accent1"/>
                </a:solidFill>
                <a:latin typeface="+mj-lt"/>
              </a:rPr>
              <a:t>…</a:t>
            </a:r>
            <a:endParaRPr lang="en-US" sz="2600" dirty="0">
              <a:latin typeface="+mj-lt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4294967295"/>
          </p:nvPr>
        </p:nvSpPr>
        <p:spPr>
          <a:xfrm>
            <a:off x="6436894" y="1608144"/>
            <a:ext cx="5145506" cy="1304925"/>
          </a:xfrm>
        </p:spPr>
        <p:txBody>
          <a:bodyPr anchor="t">
            <a:normAutofit/>
          </a:bodyPr>
          <a:lstStyle/>
          <a:p>
            <a:pPr marL="0" lvl="1" indent="0">
              <a:buNone/>
            </a:pPr>
            <a:r>
              <a:rPr lang="mr-IN" sz="2600" dirty="0">
                <a:solidFill>
                  <a:schemeClr val="accent1"/>
                </a:solidFill>
                <a:latin typeface="+mj-lt"/>
              </a:rPr>
              <a:t>…</a:t>
            </a:r>
            <a:r>
              <a:rPr lang="en-US" sz="2600" dirty="0">
                <a:solidFill>
                  <a:schemeClr val="accent1"/>
                </a:solidFill>
                <a:latin typeface="+mj-lt"/>
              </a:rPr>
              <a:t>they had no clue about the positions of the earth, the moon and the sun!</a:t>
            </a:r>
            <a:endParaRPr lang="en-US" sz="2600" dirty="0">
              <a:latin typeface="+mj-lt"/>
            </a:endParaRPr>
          </a:p>
          <a:p>
            <a:endParaRPr lang="en-US" sz="26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589417" y="5485945"/>
                <a:ext cx="901316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latin typeface="+mj-lt"/>
                  </a:rPr>
                  <a:t>Spurious patterns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atin typeface="Cambria Math" charset="0"/>
                      </a:rPr>
                      <m:t>→ </m:t>
                    </m:r>
                  </m:oMath>
                </a14:m>
                <a:r>
                  <a:rPr lang="en-US" sz="3200" dirty="0">
                    <a:latin typeface="+mj-lt"/>
                  </a:rPr>
                  <a:t>A recipe for pathological failures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9417" y="5485945"/>
                <a:ext cx="9013166" cy="584775"/>
              </a:xfrm>
              <a:prstGeom prst="rect">
                <a:avLst/>
              </a:prstGeom>
              <a:blipFill rotWithShape="0">
                <a:blip r:embed="rId3"/>
                <a:stretch>
                  <a:fillRect l="-880" t="-12500" r="-812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5366083" y="1998996"/>
            <a:ext cx="6751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+mj-lt"/>
              </a:rPr>
              <a:t>but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83209" y="3639286"/>
            <a:ext cx="11199190" cy="1569660"/>
            <a:chOff x="383209" y="3639286"/>
            <a:chExt cx="11199190" cy="1569660"/>
          </a:xfrm>
        </p:grpSpPr>
        <p:sp>
          <p:nvSpPr>
            <p:cNvPr id="7" name="TextBox 6"/>
            <p:cNvSpPr txBox="1"/>
            <p:nvPr/>
          </p:nvSpPr>
          <p:spPr>
            <a:xfrm>
              <a:off x="383209" y="3639286"/>
              <a:ext cx="511522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+mj-lt"/>
                </a:rPr>
                <a:t>Finding patterns in data can lead to seemingly accurate predictions</a:t>
              </a:r>
              <a:r>
                <a:rPr lang="mr-IN" sz="3200" dirty="0">
                  <a:latin typeface="+mj-lt"/>
                </a:rPr>
                <a:t>…</a:t>
              </a:r>
              <a:endParaRPr lang="en-US" sz="3200" dirty="0">
                <a:latin typeface="+mj-lt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436894" y="3639286"/>
              <a:ext cx="514550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mr-IN" sz="3200" dirty="0">
                  <a:latin typeface="+mj-lt"/>
                </a:rPr>
                <a:t>…</a:t>
              </a:r>
              <a:r>
                <a:rPr lang="en-US" sz="3200" dirty="0">
                  <a:latin typeface="+mj-lt"/>
                </a:rPr>
                <a:t>accuracy in prediction does not signal understanding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366084" y="3916285"/>
              <a:ext cx="67518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+mj-lt"/>
                </a:rPr>
                <a:t>but</a:t>
              </a:r>
            </a:p>
          </p:txBody>
        </p:sp>
      </p:grp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99DC09D-AD6F-C24D-B9E9-9FD284DA0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256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Can our models compose inferences like we do?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09600" y="1417637"/>
          <a:ext cx="4816642" cy="5481175"/>
        </p:xfrm>
        <a:graphic>
          <a:graphicData uri="http://schemas.openxmlformats.org/drawingml/2006/table">
            <a:tbl>
              <a:tblPr/>
              <a:tblGrid>
                <a:gridCol w="24083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083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0889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Dressage</a:t>
                      </a:r>
                      <a:endParaRPr lang="en-US" sz="1600" b="1" dirty="0"/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4164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Highest governing body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  <a:prstDash val="soli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International Federation for Equestrian Sports (FEI)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889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</a:rPr>
                        <a:t>Characteristics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0889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Contact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No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4164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Team members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Individual and team at international levels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0889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Mixed gender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Yes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4033"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Equipment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Horse, appropriate horse tack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0889"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Venue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Arena, indoor or outdoor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0889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Presence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0889"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Country or region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Worldwide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0889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Olympic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s-IS" sz="1600" dirty="0">
                          <a:effectLst/>
                        </a:rPr>
                        <a:t>1912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90889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Paralympic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1996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035842" y="1713905"/>
            <a:ext cx="554655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When phrases/numbers are placed in a tabular layout, we almost always automatically know how to interpret them correctly</a:t>
            </a:r>
          </a:p>
          <a:p>
            <a:endParaRPr lang="en-US" sz="2400" dirty="0">
              <a:latin typeface="+mj-lt"/>
            </a:endParaRPr>
          </a:p>
          <a:p>
            <a:endParaRPr lang="en-US" sz="2400" dirty="0">
              <a:latin typeface="+mj-lt"/>
            </a:endParaRPr>
          </a:p>
          <a:p>
            <a:r>
              <a:rPr lang="en-US" sz="2400" dirty="0">
                <a:latin typeface="+mj-lt"/>
              </a:rPr>
              <a:t>We call upon prior knowledge about the world and common sense to understand such data</a:t>
            </a:r>
          </a:p>
          <a:p>
            <a:endParaRPr lang="en-US" sz="2400" dirty="0">
              <a:latin typeface="+mj-lt"/>
            </a:endParaRPr>
          </a:p>
          <a:p>
            <a:endParaRPr lang="en-US" sz="2400" b="1" dirty="0">
              <a:solidFill>
                <a:schemeClr val="accent1"/>
              </a:solidFill>
              <a:latin typeface="+mj-lt"/>
            </a:endParaRPr>
          </a:p>
          <a:p>
            <a:r>
              <a:rPr lang="en-US" sz="2400" b="1" dirty="0">
                <a:solidFill>
                  <a:schemeClr val="accent1"/>
                </a:solidFill>
                <a:latin typeface="+mj-lt"/>
              </a:rPr>
              <a:t>May compose multiple kinds of inferences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D4B572B-EE5B-2E45-8BD8-3D3A3D979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95476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can reason about tabular information easily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09600" y="1417637"/>
          <a:ext cx="4816642" cy="5481175"/>
        </p:xfrm>
        <a:graphic>
          <a:graphicData uri="http://schemas.openxmlformats.org/drawingml/2006/table">
            <a:tbl>
              <a:tblPr/>
              <a:tblGrid>
                <a:gridCol w="24083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083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0889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Dressage</a:t>
                      </a:r>
                      <a:endParaRPr lang="en-US" sz="1600" b="1" dirty="0"/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4164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Highest governing body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  <a:prstDash val="soli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International Federation for Equestrian Sports (FEI)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889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Characteristics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0889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Contact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No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4164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Team members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Individual and team at international levels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0889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Mixed gender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Yes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4033"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Equipment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Horse, appropriate horse tack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0889"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Venue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Arena, indoor or outdoor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0889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Presence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0889"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Country or region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Worldwide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0889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Olympic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s-IS" sz="1600" dirty="0">
                          <a:effectLst/>
                        </a:rPr>
                        <a:t>1912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90889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Paralympic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1996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787188" y="1588168"/>
            <a:ext cx="631657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From this table, what can we say about the following sentences?</a:t>
            </a:r>
          </a:p>
          <a:p>
            <a:endParaRPr lang="en-US" dirty="0">
              <a:latin typeface="+mj-lt"/>
            </a:endParaRPr>
          </a:p>
          <a:p>
            <a:pPr marL="342900" indent="-342900">
              <a:buAutoNum type="arabicPeriod"/>
            </a:pPr>
            <a:r>
              <a:rPr lang="en-GB" dirty="0">
                <a:solidFill>
                  <a:srgbClr val="000000"/>
                </a:solidFill>
                <a:latin typeface="+mj-lt"/>
              </a:rPr>
              <a:t>“</a:t>
            </a:r>
            <a:r>
              <a:rPr lang="en-GB" i="1" dirty="0">
                <a:solidFill>
                  <a:srgbClr val="000000"/>
                </a:solidFill>
                <a:latin typeface="+mj-lt"/>
              </a:rPr>
              <a:t>Both men and women compete in the sport of Dressage.”</a:t>
            </a:r>
          </a:p>
          <a:p>
            <a:pPr lvl="1"/>
            <a:endParaRPr lang="en-GB" dirty="0">
              <a:solidFill>
                <a:srgbClr val="000000"/>
              </a:solidFill>
              <a:latin typeface="+mj-lt"/>
            </a:endParaRPr>
          </a:p>
          <a:p>
            <a:pPr marL="800100" lvl="1" indent="-342900">
              <a:buFont typeface="+mj-lt"/>
              <a:buAutoNum type="alphaLcPeriod"/>
            </a:pPr>
            <a:r>
              <a:rPr lang="en-GB" dirty="0">
                <a:solidFill>
                  <a:srgbClr val="000000"/>
                </a:solidFill>
                <a:latin typeface="+mj-lt"/>
              </a:rPr>
              <a:t>The sentence is true 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GB" dirty="0">
                <a:solidFill>
                  <a:srgbClr val="000000"/>
                </a:solidFill>
                <a:latin typeface="+mj-lt"/>
              </a:rPr>
              <a:t>The sentence is not true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GB" dirty="0">
                <a:solidFill>
                  <a:srgbClr val="000000"/>
                </a:solidFill>
                <a:latin typeface="+mj-lt"/>
              </a:rPr>
              <a:t>We can’t say one way or another</a:t>
            </a:r>
          </a:p>
          <a:p>
            <a:pPr marL="342900" indent="-342900">
              <a:buFont typeface="+mj-lt"/>
              <a:buAutoNum type="arabicPeriod"/>
            </a:pPr>
            <a:endParaRPr lang="en-GB" dirty="0">
              <a:solidFill>
                <a:srgbClr val="000000"/>
              </a:solidFill>
              <a:latin typeface="+mj-lt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rgbClr val="000000"/>
                </a:solidFill>
                <a:latin typeface="+mj-lt"/>
              </a:rPr>
              <a:t>“FEI governs dressage only in the  U.S.</a:t>
            </a:r>
            <a:r>
              <a:rPr lang="en-GB" i="1" dirty="0">
                <a:solidFill>
                  <a:srgbClr val="000000"/>
                </a:solidFill>
                <a:latin typeface="+mj-lt"/>
              </a:rPr>
              <a:t>”</a:t>
            </a:r>
          </a:p>
          <a:p>
            <a:pPr marL="342900" indent="-342900">
              <a:buFont typeface="+mj-lt"/>
              <a:buAutoNum type="arabicPeriod"/>
            </a:pPr>
            <a:endParaRPr lang="en-GB" dirty="0">
              <a:solidFill>
                <a:srgbClr val="000000"/>
              </a:solidFill>
              <a:latin typeface="+mj-lt"/>
            </a:endParaRPr>
          </a:p>
          <a:p>
            <a:pPr marL="800100" lvl="1" indent="-342900">
              <a:buFont typeface="+mj-lt"/>
              <a:buAutoNum type="alphaLcPeriod"/>
            </a:pPr>
            <a:r>
              <a:rPr lang="en-GB" dirty="0">
                <a:solidFill>
                  <a:srgbClr val="000000"/>
                </a:solidFill>
                <a:latin typeface="+mj-lt"/>
              </a:rPr>
              <a:t>The sentence is true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GB" dirty="0">
                <a:solidFill>
                  <a:srgbClr val="000000"/>
                </a:solidFill>
                <a:latin typeface="+mj-lt"/>
              </a:rPr>
              <a:t>The sentence is not true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GB" dirty="0">
                <a:solidFill>
                  <a:srgbClr val="000000"/>
                </a:solidFill>
                <a:latin typeface="+mj-lt"/>
              </a:rPr>
              <a:t>We can’t say one way or another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ECDAC1-7A4A-3B46-9CE4-F94BD4B39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70776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Idea: Test for reasoning using such tables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09600" y="1417637"/>
          <a:ext cx="4816642" cy="5481175"/>
        </p:xfrm>
        <a:graphic>
          <a:graphicData uri="http://schemas.openxmlformats.org/drawingml/2006/table">
            <a:tbl>
              <a:tblPr/>
              <a:tblGrid>
                <a:gridCol w="24083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083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0889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Dressage</a:t>
                      </a:r>
                      <a:endParaRPr lang="en-US" sz="1600" b="1" dirty="0"/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4164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Highest governing body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  <a:prstDash val="soli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International Federation for Equestrian Sports (FEI)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889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</a:rPr>
                        <a:t>Characteristics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0889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Contact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No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4164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Team members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Individual and team at international levels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0889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Mixed gender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Yes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4033"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Equipment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Horse, appropriate horse tack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0889"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Venue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Arena, indoor or outdoor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0889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Presence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0889"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Country or region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Worldwide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0889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Olympic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s-IS" sz="1600" dirty="0">
                          <a:effectLst/>
                        </a:rPr>
                        <a:t>1912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90889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Paralympic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1996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787188" y="1588168"/>
            <a:ext cx="631657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From this table, what can we say about the following sentences?</a:t>
            </a:r>
          </a:p>
          <a:p>
            <a:endParaRPr lang="en-US" dirty="0">
              <a:latin typeface="+mj-lt"/>
            </a:endParaRPr>
          </a:p>
          <a:p>
            <a:pPr marL="342900" indent="-342900">
              <a:buAutoNum type="arabicPeriod"/>
            </a:pPr>
            <a:r>
              <a:rPr lang="en-GB" dirty="0">
                <a:solidFill>
                  <a:srgbClr val="000000"/>
                </a:solidFill>
                <a:latin typeface="+mj-lt"/>
              </a:rPr>
              <a:t>“</a:t>
            </a:r>
            <a:r>
              <a:rPr lang="en-GB" i="1" dirty="0">
                <a:solidFill>
                  <a:srgbClr val="000000"/>
                </a:solidFill>
                <a:latin typeface="+mj-lt"/>
              </a:rPr>
              <a:t>Both men and women compete in the sport of Dressage.”</a:t>
            </a:r>
          </a:p>
          <a:p>
            <a:pPr lvl="1"/>
            <a:endParaRPr lang="en-GB" dirty="0">
              <a:solidFill>
                <a:srgbClr val="000000"/>
              </a:solidFill>
              <a:latin typeface="+mj-lt"/>
            </a:endParaRPr>
          </a:p>
          <a:p>
            <a:pPr marL="800100" lvl="1" indent="-342900">
              <a:buFont typeface="Wingdings" charset="2"/>
              <a:buChar char="ü"/>
            </a:pPr>
            <a:r>
              <a:rPr lang="en-GB" b="1" dirty="0">
                <a:solidFill>
                  <a:schemeClr val="accent1"/>
                </a:solidFill>
                <a:latin typeface="+mj-lt"/>
              </a:rPr>
              <a:t>The sentence is true</a:t>
            </a:r>
          </a:p>
          <a:p>
            <a:pPr marL="800100" lvl="1" indent="-342900">
              <a:buFont typeface="+mj-lt"/>
              <a:buAutoNum type="alphaLcPeriod" startAt="2"/>
            </a:pPr>
            <a:r>
              <a:rPr lang="en-GB" dirty="0">
                <a:solidFill>
                  <a:srgbClr val="000000"/>
                </a:solidFill>
                <a:latin typeface="+mj-lt"/>
              </a:rPr>
              <a:t>The sentence is not true</a:t>
            </a:r>
          </a:p>
          <a:p>
            <a:pPr marL="800100" lvl="1" indent="-342900">
              <a:buFont typeface="+mj-lt"/>
              <a:buAutoNum type="alphaLcPeriod" startAt="2"/>
            </a:pPr>
            <a:r>
              <a:rPr lang="en-GB" dirty="0">
                <a:solidFill>
                  <a:srgbClr val="000000"/>
                </a:solidFill>
                <a:latin typeface="+mj-lt"/>
              </a:rPr>
              <a:t>We can’t say one way or another</a:t>
            </a:r>
          </a:p>
          <a:p>
            <a:pPr marL="342900" indent="-342900">
              <a:buFont typeface="+mj-lt"/>
              <a:buAutoNum type="arabicPeriod"/>
            </a:pPr>
            <a:endParaRPr lang="en-GB" dirty="0">
              <a:solidFill>
                <a:srgbClr val="000000"/>
              </a:solidFill>
              <a:latin typeface="+mj-lt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rgbClr val="000000"/>
                </a:solidFill>
                <a:latin typeface="+mj-lt"/>
              </a:rPr>
              <a:t>“FEI governs dressage only in the  U.S.</a:t>
            </a:r>
            <a:r>
              <a:rPr lang="en-GB" i="1" dirty="0">
                <a:solidFill>
                  <a:srgbClr val="000000"/>
                </a:solidFill>
                <a:latin typeface="+mj-lt"/>
              </a:rPr>
              <a:t>”</a:t>
            </a:r>
          </a:p>
          <a:p>
            <a:pPr marL="342900" indent="-342900">
              <a:buFont typeface="+mj-lt"/>
              <a:buAutoNum type="arabicPeriod"/>
            </a:pPr>
            <a:endParaRPr lang="en-GB" dirty="0">
              <a:solidFill>
                <a:srgbClr val="000000"/>
              </a:solidFill>
              <a:latin typeface="+mj-lt"/>
            </a:endParaRPr>
          </a:p>
          <a:p>
            <a:pPr marL="800100" lvl="1" indent="-342900">
              <a:buFont typeface="+mj-lt"/>
              <a:buAutoNum type="alphaLcPeriod"/>
            </a:pPr>
            <a:r>
              <a:rPr lang="en-GB" dirty="0">
                <a:solidFill>
                  <a:srgbClr val="000000"/>
                </a:solidFill>
                <a:latin typeface="+mj-lt"/>
              </a:rPr>
              <a:t>The sentence is true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GB" dirty="0">
                <a:solidFill>
                  <a:srgbClr val="000000"/>
                </a:solidFill>
                <a:latin typeface="+mj-lt"/>
              </a:rPr>
              <a:t>The sentence is not true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GB" dirty="0">
                <a:solidFill>
                  <a:srgbClr val="000000"/>
                </a:solidFill>
                <a:latin typeface="+mj-lt"/>
              </a:rPr>
              <a:t>We can’t say one way or another</a:t>
            </a:r>
          </a:p>
        </p:txBody>
      </p:sp>
      <p:cxnSp>
        <p:nvCxnSpPr>
          <p:cNvPr id="3" name="Straight Arrow Connector 2"/>
          <p:cNvCxnSpPr>
            <a:stCxn id="6" idx="3"/>
          </p:cNvCxnSpPr>
          <p:nvPr/>
        </p:nvCxnSpPr>
        <p:spPr>
          <a:xfrm flipV="1">
            <a:off x="5426242" y="3200400"/>
            <a:ext cx="745958" cy="957824"/>
          </a:xfrm>
          <a:prstGeom prst="straightConnector1">
            <a:avLst/>
          </a:prstGeom>
          <a:ln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713337-AA15-B242-941D-5291BC82E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75864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Idea: Test for reasoning using such tables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5152280"/>
              </p:ext>
            </p:extLst>
          </p:nvPr>
        </p:nvGraphicFramePr>
        <p:xfrm>
          <a:off x="609600" y="1417637"/>
          <a:ext cx="4816642" cy="5481175"/>
        </p:xfrm>
        <a:graphic>
          <a:graphicData uri="http://schemas.openxmlformats.org/drawingml/2006/table">
            <a:tbl>
              <a:tblPr/>
              <a:tblGrid>
                <a:gridCol w="24083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083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0889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Dressage</a:t>
                      </a:r>
                      <a:endParaRPr lang="en-US" sz="1600" b="1" dirty="0"/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4164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Highest governing body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International Federation for Equestrian Sports (</a:t>
                      </a:r>
                      <a:r>
                        <a:rPr lang="en-US" sz="1600" b="1" dirty="0">
                          <a:effectLst/>
                        </a:rPr>
                        <a:t>FEI</a:t>
                      </a:r>
                      <a:r>
                        <a:rPr lang="en-US" sz="1600" dirty="0">
                          <a:effectLst/>
                        </a:rPr>
                        <a:t>)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889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</a:rPr>
                        <a:t>Characteristics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0889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Contact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No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4164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Team members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Individual and team at international levels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0889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Mixed gender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Yes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4033"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Equipment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Horse, appropriate horse tack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0889"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Venue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Arena, indoor or outdoor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0889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Presence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0889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Country or region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effectLst/>
                        </a:rPr>
                        <a:t>Worldwide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0889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Olympic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s-IS" sz="1600" dirty="0">
                          <a:effectLst/>
                        </a:rPr>
                        <a:t>1912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90889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Paralympic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1996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787188" y="1588168"/>
            <a:ext cx="631657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From this table, what can we say about the following sentences?</a:t>
            </a:r>
          </a:p>
          <a:p>
            <a:endParaRPr lang="en-US" dirty="0">
              <a:latin typeface="+mj-lt"/>
            </a:endParaRPr>
          </a:p>
          <a:p>
            <a:pPr marL="342900" indent="-342900">
              <a:buAutoNum type="arabicPeriod"/>
            </a:pPr>
            <a:r>
              <a:rPr lang="en-GB" dirty="0">
                <a:solidFill>
                  <a:srgbClr val="000000"/>
                </a:solidFill>
                <a:latin typeface="+mj-lt"/>
              </a:rPr>
              <a:t>“</a:t>
            </a:r>
            <a:r>
              <a:rPr lang="en-GB" i="1" dirty="0">
                <a:solidFill>
                  <a:srgbClr val="000000"/>
                </a:solidFill>
                <a:latin typeface="+mj-lt"/>
              </a:rPr>
              <a:t>Both men and women compete in the sport of Dressage.”</a:t>
            </a:r>
          </a:p>
          <a:p>
            <a:pPr lvl="1"/>
            <a:endParaRPr lang="en-GB" dirty="0">
              <a:solidFill>
                <a:srgbClr val="000000"/>
              </a:solidFill>
              <a:latin typeface="+mj-lt"/>
            </a:endParaRPr>
          </a:p>
          <a:p>
            <a:pPr marL="800100" lvl="1" indent="-342900">
              <a:buFont typeface="Wingdings" charset="2"/>
              <a:buChar char="ü"/>
            </a:pPr>
            <a:r>
              <a:rPr lang="en-GB" b="1" dirty="0">
                <a:solidFill>
                  <a:schemeClr val="accent1"/>
                </a:solidFill>
                <a:latin typeface="+mj-lt"/>
              </a:rPr>
              <a:t>The sentence is true </a:t>
            </a:r>
          </a:p>
          <a:p>
            <a:pPr marL="800100" lvl="1" indent="-342900">
              <a:buFont typeface="+mj-lt"/>
              <a:buAutoNum type="alphaLcPeriod" startAt="2"/>
            </a:pPr>
            <a:r>
              <a:rPr lang="en-GB" dirty="0">
                <a:solidFill>
                  <a:srgbClr val="000000"/>
                </a:solidFill>
                <a:latin typeface="+mj-lt"/>
              </a:rPr>
              <a:t>The sentence is not true</a:t>
            </a:r>
          </a:p>
          <a:p>
            <a:pPr marL="800100" lvl="1" indent="-342900">
              <a:buFont typeface="+mj-lt"/>
              <a:buAutoNum type="alphaLcPeriod" startAt="2"/>
            </a:pPr>
            <a:r>
              <a:rPr lang="en-GB" dirty="0">
                <a:solidFill>
                  <a:srgbClr val="000000"/>
                </a:solidFill>
                <a:latin typeface="+mj-lt"/>
              </a:rPr>
              <a:t>We can’t say one way or another</a:t>
            </a:r>
          </a:p>
          <a:p>
            <a:pPr marL="342900" indent="-342900">
              <a:buFont typeface="+mj-lt"/>
              <a:buAutoNum type="arabicPeriod"/>
            </a:pPr>
            <a:endParaRPr lang="en-GB" dirty="0">
              <a:solidFill>
                <a:srgbClr val="000000"/>
              </a:solidFill>
              <a:latin typeface="+mj-lt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rgbClr val="000000"/>
                </a:solidFill>
                <a:latin typeface="+mj-lt"/>
              </a:rPr>
              <a:t>“FEI governs dressage only in the  U.S.</a:t>
            </a:r>
            <a:r>
              <a:rPr lang="en-GB" i="1" dirty="0">
                <a:solidFill>
                  <a:srgbClr val="000000"/>
                </a:solidFill>
                <a:latin typeface="+mj-lt"/>
              </a:rPr>
              <a:t>”</a:t>
            </a:r>
          </a:p>
          <a:p>
            <a:pPr marL="342900" indent="-342900">
              <a:buFont typeface="+mj-lt"/>
              <a:buAutoNum type="arabicPeriod"/>
            </a:pPr>
            <a:endParaRPr lang="en-GB" dirty="0">
              <a:solidFill>
                <a:srgbClr val="000000"/>
              </a:solidFill>
              <a:latin typeface="+mj-lt"/>
            </a:endParaRPr>
          </a:p>
          <a:p>
            <a:pPr marL="800100" lvl="1" indent="-342900">
              <a:buFont typeface="+mj-lt"/>
              <a:buAutoNum type="alphaLcPeriod"/>
            </a:pPr>
            <a:r>
              <a:rPr lang="en-GB" dirty="0">
                <a:solidFill>
                  <a:srgbClr val="000000"/>
                </a:solidFill>
                <a:latin typeface="+mj-lt"/>
              </a:rPr>
              <a:t>The sentence is true</a:t>
            </a:r>
          </a:p>
          <a:p>
            <a:pPr marL="800100" lvl="1" indent="-342900">
              <a:buFont typeface="Wingdings" charset="2"/>
              <a:buChar char="ü"/>
            </a:pPr>
            <a:r>
              <a:rPr lang="en-GB" b="1" dirty="0">
                <a:solidFill>
                  <a:schemeClr val="accent2"/>
                </a:solidFill>
                <a:latin typeface="+mj-lt"/>
              </a:rPr>
              <a:t>The sentence is not true</a:t>
            </a:r>
          </a:p>
          <a:p>
            <a:pPr marL="800100" lvl="1" indent="-342900">
              <a:buFont typeface="+mj-lt"/>
              <a:buAutoNum type="alphaLcPeriod" startAt="3"/>
            </a:pPr>
            <a:r>
              <a:rPr lang="en-GB" dirty="0">
                <a:solidFill>
                  <a:srgbClr val="000000"/>
                </a:solidFill>
                <a:latin typeface="+mj-lt"/>
              </a:rPr>
              <a:t>We can’t say one way or another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5426242" y="2141621"/>
            <a:ext cx="782053" cy="1732547"/>
          </a:xfrm>
          <a:prstGeom prst="straightConnector1">
            <a:avLst/>
          </a:prstGeom>
          <a:ln>
            <a:solidFill>
              <a:schemeClr val="accent2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5426242" y="4114800"/>
            <a:ext cx="782053" cy="1888959"/>
          </a:xfrm>
          <a:prstGeom prst="straightConnector1">
            <a:avLst/>
          </a:prstGeom>
          <a:ln>
            <a:solidFill>
              <a:schemeClr val="accent2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2208DFF-790B-8A4B-AE3C-5EFD607D3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58645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5400" b="1" dirty="0">
                <a:solidFill>
                  <a:srgbClr val="4472C4"/>
                </a:solidFill>
              </a:rPr>
              <a:t>I</a:t>
            </a:r>
            <a:r>
              <a:rPr lang="en-GB" b="1" dirty="0">
                <a:solidFill>
                  <a:srgbClr val="4472C4"/>
                </a:solidFill>
              </a:rPr>
              <a:t>NFO</a:t>
            </a:r>
            <a:r>
              <a:rPr lang="en-GB" sz="5400" b="1" dirty="0">
                <a:solidFill>
                  <a:srgbClr val="4472C4"/>
                </a:solidFill>
              </a:rPr>
              <a:t>T</a:t>
            </a:r>
            <a:r>
              <a:rPr lang="en-GB" b="1" dirty="0">
                <a:solidFill>
                  <a:srgbClr val="4472C4"/>
                </a:solidFill>
              </a:rPr>
              <a:t>AB</a:t>
            </a:r>
            <a:r>
              <a:rPr lang="en-GB" sz="5400" b="1" dirty="0">
                <a:solidFill>
                  <a:srgbClr val="4472C4"/>
                </a:solidFill>
              </a:rPr>
              <a:t>S</a:t>
            </a:r>
            <a:r>
              <a:rPr lang="en-GB" sz="5400" dirty="0"/>
              <a:t>: A one slide summary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lvl="0" indent="0" defTabSz="914400">
              <a:spcBef>
                <a:spcPts val="0"/>
              </a:spcBef>
              <a:buNone/>
            </a:pPr>
            <a:r>
              <a:rPr lang="en-US" sz="2600" b="1" dirty="0">
                <a:solidFill>
                  <a:schemeClr val="accent1"/>
                </a:solidFill>
              </a:rPr>
              <a:t>Goal</a:t>
            </a:r>
            <a:r>
              <a:rPr lang="en-US" sz="2600" dirty="0"/>
              <a:t>: To study reasoning about semi-structured, heterogeneous data</a:t>
            </a:r>
          </a:p>
          <a:p>
            <a:pPr marL="0" lvl="0" indent="0" defTabSz="914400">
              <a:spcBef>
                <a:spcPts val="0"/>
              </a:spcBef>
              <a:buNone/>
            </a:pPr>
            <a:endParaRPr lang="en-US" sz="2600" dirty="0"/>
          </a:p>
          <a:p>
            <a:pPr marL="0" lvl="0" indent="0" defTabSz="914400">
              <a:spcBef>
                <a:spcPts val="0"/>
              </a:spcBef>
              <a:buNone/>
            </a:pPr>
            <a:r>
              <a:rPr lang="en-US" sz="2600" dirty="0"/>
              <a:t>A new dataset styled after natural language inference</a:t>
            </a:r>
          </a:p>
          <a:p>
            <a:pPr marL="690563" lvl="0" indent="-336550" defTabSz="914400">
              <a:spcBef>
                <a:spcPts val="0"/>
              </a:spcBef>
              <a:buFont typeface="Arial" charset="0"/>
              <a:buChar char="•"/>
            </a:pPr>
            <a:r>
              <a:rPr lang="en-US" sz="2600" dirty="0"/>
              <a:t>Premises are </a:t>
            </a:r>
            <a:r>
              <a:rPr lang="en-US" sz="2600" dirty="0" err="1"/>
              <a:t>infoboxes</a:t>
            </a:r>
            <a:endParaRPr lang="en-US" sz="2600" dirty="0"/>
          </a:p>
          <a:p>
            <a:pPr marL="690563" lvl="0" indent="-336550" defTabSz="914400">
              <a:spcBef>
                <a:spcPts val="0"/>
              </a:spcBef>
              <a:buFont typeface="Arial" charset="0"/>
              <a:buChar char="•"/>
            </a:pPr>
            <a:r>
              <a:rPr lang="en-US" sz="2600" dirty="0"/>
              <a:t>Hypotheses are sentences</a:t>
            </a:r>
          </a:p>
          <a:p>
            <a:pPr defTabSz="914400">
              <a:spcBef>
                <a:spcPts val="0"/>
              </a:spcBef>
              <a:buFont typeface="Arial" charset="0"/>
              <a:buChar char="•"/>
            </a:pPr>
            <a:endParaRPr lang="en-US" sz="2600" dirty="0"/>
          </a:p>
          <a:p>
            <a:pPr defTabSz="914400">
              <a:spcBef>
                <a:spcPts val="0"/>
              </a:spcBef>
              <a:buFont typeface="Arial" charset="0"/>
              <a:buChar char="•"/>
            </a:pPr>
            <a:r>
              <a:rPr lang="en-US" sz="2600" dirty="0"/>
              <a:t>Collected using Mechanical Turk</a:t>
            </a:r>
          </a:p>
          <a:p>
            <a:pPr lvl="0" defTabSz="914400">
              <a:spcBef>
                <a:spcPts val="0"/>
              </a:spcBef>
              <a:buFont typeface="Arial" charset="0"/>
              <a:buChar char="•"/>
            </a:pPr>
            <a:endParaRPr lang="en-US" sz="2600" dirty="0"/>
          </a:p>
          <a:p>
            <a:pPr marL="0" lvl="0" indent="0" defTabSz="914400">
              <a:spcBef>
                <a:spcPts val="0"/>
              </a:spcBef>
              <a:buNone/>
            </a:pPr>
            <a:r>
              <a:rPr lang="en-US" sz="2600" b="1" dirty="0">
                <a:solidFill>
                  <a:schemeClr val="accent1"/>
                </a:solidFill>
              </a:rPr>
              <a:t>The task</a:t>
            </a:r>
            <a:r>
              <a:rPr lang="en-US" sz="2600" dirty="0"/>
              <a:t>: Decide whether the hypothesis is true (</a:t>
            </a:r>
            <a:r>
              <a:rPr lang="en-US" sz="2600" dirty="0">
                <a:solidFill>
                  <a:schemeClr val="accent1"/>
                </a:solidFill>
              </a:rPr>
              <a:t>entailed</a:t>
            </a:r>
            <a:r>
              <a:rPr lang="en-US" sz="2600" dirty="0"/>
              <a:t>), false (</a:t>
            </a:r>
            <a:r>
              <a:rPr lang="en-US" sz="2600" dirty="0">
                <a:solidFill>
                  <a:schemeClr val="accent2"/>
                </a:solidFill>
              </a:rPr>
              <a:t>contradicted</a:t>
            </a:r>
            <a:r>
              <a:rPr lang="en-US" sz="2600" dirty="0"/>
              <a:t>) or undetermined (</a:t>
            </a:r>
            <a:r>
              <a:rPr lang="en-US" sz="2600" dirty="0">
                <a:solidFill>
                  <a:schemeClr val="accent4"/>
                </a:solidFill>
              </a:rPr>
              <a:t>neutral</a:t>
            </a:r>
            <a:r>
              <a:rPr lang="en-US" sz="2600" dirty="0"/>
              <a:t>) given a premise table</a:t>
            </a:r>
          </a:p>
          <a:p>
            <a:pPr marL="0" lvl="0" indent="0" defTabSz="914400">
              <a:spcBef>
                <a:spcPts val="0"/>
              </a:spcBef>
              <a:buNone/>
            </a:pPr>
            <a:endParaRPr lang="en-US" sz="2600" dirty="0"/>
          </a:p>
        </p:txBody>
      </p:sp>
      <p:sp>
        <p:nvSpPr>
          <p:cNvPr id="3" name="Rectangle 2"/>
          <p:cNvSpPr/>
          <p:nvPr/>
        </p:nvSpPr>
        <p:spPr>
          <a:xfrm>
            <a:off x="332874" y="6126164"/>
            <a:ext cx="112495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InfoTabS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: Inference on Tables as Semi-structured Data. </a:t>
            </a:r>
          </a:p>
          <a:p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	Vivek Gupta, </a:t>
            </a:r>
            <a:r>
              <a:rPr lang="en-US" i="1" dirty="0" err="1">
                <a:solidFill>
                  <a:schemeClr val="bg1">
                    <a:lumMod val="50000"/>
                  </a:schemeClr>
                </a:solidFill>
              </a:rPr>
              <a:t>Pegah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i="1" dirty="0" err="1">
                <a:solidFill>
                  <a:schemeClr val="bg1">
                    <a:lumMod val="50000"/>
                  </a:schemeClr>
                </a:solidFill>
              </a:rPr>
              <a:t>Nokhiz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i="1" dirty="0" err="1">
                <a:solidFill>
                  <a:schemeClr val="bg1">
                    <a:lumMod val="50000"/>
                  </a:schemeClr>
                </a:solidFill>
              </a:rPr>
              <a:t>Maitrey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 Mehta and Vivek Srikumar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. ACL, 2020.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56BD93-2F5F-D242-AAFC-E97F8E97C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08157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5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Evaluating on a single test set is not enough</a:t>
            </a:r>
          </a:p>
        </p:txBody>
      </p:sp>
      <p:sp>
        <p:nvSpPr>
          <p:cNvPr id="150" name="Google Shape;150;p25"/>
          <p:cNvSpPr txBox="1"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 dirty="0"/>
              <a:t>Models may learn “easy” heuristics using artifacts</a:t>
            </a:r>
          </a:p>
          <a:p>
            <a:endParaRPr lang="en-GB" sz="2800" dirty="0"/>
          </a:p>
          <a:p>
            <a:pPr marL="0" indent="0">
              <a:buNone/>
            </a:pPr>
            <a:r>
              <a:rPr lang="en-GB" sz="2800" dirty="0"/>
              <a:t>Multiple test sets (of similar sizes) with controlled differences</a:t>
            </a:r>
          </a:p>
          <a:p>
            <a:endParaRPr lang="en-GB" sz="2800" dirty="0"/>
          </a:p>
        </p:txBody>
      </p:sp>
      <p:graphicFrame>
        <p:nvGraphicFramePr>
          <p:cNvPr id="151" name="Google Shape;151;p25"/>
          <p:cNvGraphicFramePr/>
          <p:nvPr/>
        </p:nvGraphicFramePr>
        <p:xfrm>
          <a:off x="1431010" y="3648641"/>
          <a:ext cx="9329979" cy="3080060"/>
        </p:xfrm>
        <a:graphic>
          <a:graphicData uri="http://schemas.openxmlformats.org/drawingml/2006/table">
            <a:tbl>
              <a:tblPr firstCol="1">
                <a:tableStyleId>{2D5ABB26-0587-4C30-8999-92F81FD0307C}</a:tableStyleId>
              </a:tblPr>
              <a:tblGrid>
                <a:gridCol w="10253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046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8001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200" dirty="0">
                          <a:solidFill>
                            <a:schemeClr val="accent1"/>
                          </a:solidFill>
                          <a:latin typeface="+mj-lt"/>
                        </a:rPr>
                        <a:t>𝛼</a:t>
                      </a:r>
                      <a:r>
                        <a:rPr lang="en-GB" sz="2400" dirty="0">
                          <a:solidFill>
                            <a:schemeClr val="accent1"/>
                          </a:solidFill>
                          <a:latin typeface="+mj-lt"/>
                        </a:rPr>
                        <a:t>1</a:t>
                      </a:r>
                      <a:endParaRPr sz="3200" dirty="0">
                        <a:solidFill>
                          <a:schemeClr val="accent1"/>
                        </a:solidFill>
                        <a:latin typeface="+mj-lt"/>
                      </a:endParaRPr>
                    </a:p>
                  </a:txBody>
                  <a:tcPr marL="121900" marR="121900" marT="121900" marB="121900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latin typeface="+mj-lt"/>
                        </a:rPr>
                        <a:t>Similar lexical</a:t>
                      </a:r>
                      <a:r>
                        <a:rPr lang="en-GB" sz="2400" baseline="0" dirty="0">
                          <a:latin typeface="+mj-lt"/>
                        </a:rPr>
                        <a:t> makeup and domains </a:t>
                      </a:r>
                      <a:r>
                        <a:rPr lang="en-GB" sz="2400" dirty="0">
                          <a:latin typeface="+mj-lt"/>
                        </a:rPr>
                        <a:t>as the training data.</a:t>
                      </a:r>
                      <a:endParaRPr sz="2400" dirty="0">
                        <a:latin typeface="+mj-lt"/>
                      </a:endParaRPr>
                    </a:p>
                  </a:txBody>
                  <a:tcPr marL="121900" marR="121900" marT="121900" marB="12190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20036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200" dirty="0">
                          <a:solidFill>
                            <a:schemeClr val="accent1"/>
                          </a:solidFill>
                          <a:latin typeface="+mj-lt"/>
                        </a:rPr>
                        <a:t>𝛼</a:t>
                      </a:r>
                      <a:r>
                        <a:rPr lang="en-GB" sz="2400" dirty="0">
                          <a:solidFill>
                            <a:schemeClr val="accent1"/>
                          </a:solidFill>
                          <a:latin typeface="+mj-lt"/>
                        </a:rPr>
                        <a:t>2</a:t>
                      </a:r>
                      <a:endParaRPr sz="2400" dirty="0">
                        <a:solidFill>
                          <a:schemeClr val="accent1"/>
                        </a:solidFill>
                        <a:latin typeface="+mj-lt"/>
                      </a:endParaRPr>
                    </a:p>
                  </a:txBody>
                  <a:tcPr marL="121900" marR="121900" marT="121900" marB="121900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latin typeface="+mj-lt"/>
                        </a:rPr>
                        <a:t>Hypotheses from similar domains as </a:t>
                      </a:r>
                      <a:r>
                        <a:rPr lang="en-GB" sz="3200" dirty="0">
                          <a:latin typeface="+mj-lt"/>
                        </a:rPr>
                        <a:t>𝛼</a:t>
                      </a:r>
                      <a:r>
                        <a:rPr lang="en-GB" sz="2400" dirty="0">
                          <a:latin typeface="+mj-lt"/>
                        </a:rPr>
                        <a:t>1, but with controlled lexical changes:</a:t>
                      </a:r>
                      <a:r>
                        <a:rPr lang="en-GB" sz="2400" baseline="0" dirty="0">
                          <a:latin typeface="+mj-lt"/>
                        </a:rPr>
                        <a:t> </a:t>
                      </a:r>
                      <a:r>
                        <a:rPr lang="en-GB" sz="2400" dirty="0">
                          <a:latin typeface="+mj-lt"/>
                        </a:rPr>
                        <a:t>entails become contradicts and vice-versa. </a:t>
                      </a:r>
                      <a:endParaRPr sz="2400" dirty="0">
                        <a:latin typeface="+mj-lt"/>
                      </a:endParaRPr>
                    </a:p>
                  </a:txBody>
                  <a:tcPr marL="121900" marR="121900" marT="121900" marB="12190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001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200" dirty="0">
                          <a:solidFill>
                            <a:schemeClr val="accent1"/>
                          </a:solidFill>
                          <a:latin typeface="+mj-lt"/>
                        </a:rPr>
                        <a:t>𝛼</a:t>
                      </a:r>
                      <a:r>
                        <a:rPr lang="en-GB" sz="2400" dirty="0">
                          <a:solidFill>
                            <a:schemeClr val="accent1"/>
                          </a:solidFill>
                          <a:latin typeface="+mj-lt"/>
                        </a:rPr>
                        <a:t>3</a:t>
                      </a:r>
                      <a:endParaRPr sz="3200" dirty="0">
                        <a:solidFill>
                          <a:schemeClr val="accent1"/>
                        </a:solidFill>
                        <a:latin typeface="+mj-lt"/>
                      </a:endParaRPr>
                    </a:p>
                  </a:txBody>
                  <a:tcPr marL="121900" marR="121900" marT="121900" marB="121900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latin typeface="+mj-lt"/>
                        </a:rPr>
                        <a:t>Different domains from the training data</a:t>
                      </a:r>
                      <a:endParaRPr sz="2400" dirty="0">
                        <a:latin typeface="+mj-lt"/>
                      </a:endParaRPr>
                    </a:p>
                  </a:txBody>
                  <a:tcPr marL="121900" marR="121900" marT="121900" marB="12190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D796484-AD09-084A-9041-9B16E20CB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70714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29"/>
          <p:cNvPicPr preferRelativeResize="0"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6096001" y="1768675"/>
            <a:ext cx="5794865" cy="3583159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9"/>
          <p:cNvSpPr txBox="1"/>
          <p:nvPr/>
        </p:nvSpPr>
        <p:spPr>
          <a:xfrm>
            <a:off x="8296667" y="1129025"/>
            <a:ext cx="1454800" cy="6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GB" sz="3200">
                <a:solidFill>
                  <a:schemeClr val="dk1"/>
                </a:solidFill>
              </a:rPr>
              <a:t>𝛼</a:t>
            </a:r>
            <a:r>
              <a:rPr lang="en-GB" sz="2400">
                <a:solidFill>
                  <a:schemeClr val="dk1"/>
                </a:solidFill>
              </a:rPr>
              <a:t>3 set</a:t>
            </a:r>
            <a:endParaRPr sz="2400" dirty="0"/>
          </a:p>
          <a:p>
            <a:pPr algn="ctr"/>
            <a:endParaRPr sz="2400" dirty="0">
              <a:solidFill>
                <a:schemeClr val="dk1"/>
              </a:solidFill>
            </a:endParaRPr>
          </a:p>
        </p:txBody>
      </p:sp>
      <p:pic>
        <p:nvPicPr>
          <p:cNvPr id="187" name="Google Shape;187;p29"/>
          <p:cNvPicPr preferRelativeResize="0"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415595" y="1918033"/>
            <a:ext cx="5475765" cy="3284435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9"/>
          <p:cNvSpPr txBox="1"/>
          <p:nvPr/>
        </p:nvSpPr>
        <p:spPr>
          <a:xfrm>
            <a:off x="2404867" y="1197726"/>
            <a:ext cx="1521600" cy="5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GB" sz="2400"/>
              <a:t>Dev set</a:t>
            </a:r>
            <a:endParaRPr sz="2400"/>
          </a:p>
        </p:txBody>
      </p:sp>
      <p:sp>
        <p:nvSpPr>
          <p:cNvPr id="189" name="Google Shape;189;p29"/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>
                <a:solidFill>
                  <a:srgbClr val="4472C4"/>
                </a:solidFill>
                <a:highlight>
                  <a:schemeClr val="lt1"/>
                </a:highlight>
              </a:rPr>
              <a:t>I</a:t>
            </a:r>
            <a:r>
              <a:rPr lang="en-GB" sz="3600" b="1" dirty="0">
                <a:solidFill>
                  <a:srgbClr val="4472C4"/>
                </a:solidFill>
                <a:highlight>
                  <a:schemeClr val="lt1"/>
                </a:highlight>
              </a:rPr>
              <a:t>NFO</a:t>
            </a:r>
            <a:r>
              <a:rPr lang="en-GB" b="1" dirty="0">
                <a:solidFill>
                  <a:srgbClr val="4472C4"/>
                </a:solidFill>
                <a:highlight>
                  <a:schemeClr val="lt1"/>
                </a:highlight>
              </a:rPr>
              <a:t>T</a:t>
            </a:r>
            <a:r>
              <a:rPr lang="en-GB" sz="3600" b="1" dirty="0">
                <a:solidFill>
                  <a:srgbClr val="4472C4"/>
                </a:solidFill>
                <a:highlight>
                  <a:schemeClr val="lt1"/>
                </a:highlight>
              </a:rPr>
              <a:t>AB</a:t>
            </a:r>
            <a:r>
              <a:rPr lang="en-GB" b="1" dirty="0">
                <a:solidFill>
                  <a:srgbClr val="4472C4"/>
                </a:solidFill>
                <a:highlight>
                  <a:schemeClr val="lt1"/>
                </a:highlight>
              </a:rPr>
              <a:t>S</a:t>
            </a:r>
            <a:r>
              <a:rPr lang="en-GB" dirty="0">
                <a:solidFill>
                  <a:srgbClr val="000000"/>
                </a:solidFill>
              </a:rPr>
              <a:t> requires different kinds of reasoning</a:t>
            </a:r>
            <a:endParaRPr lang="en-GB" dirty="0"/>
          </a:p>
        </p:txBody>
      </p:sp>
      <p:grpSp>
        <p:nvGrpSpPr>
          <p:cNvPr id="190" name="Google Shape;190;p29"/>
          <p:cNvGrpSpPr/>
          <p:nvPr/>
        </p:nvGrpSpPr>
        <p:grpSpPr>
          <a:xfrm>
            <a:off x="2180734" y="2215600"/>
            <a:ext cx="6372533" cy="4502867"/>
            <a:chOff x="1635550" y="1661700"/>
            <a:chExt cx="4779400" cy="3377150"/>
          </a:xfrm>
        </p:grpSpPr>
        <p:sp>
          <p:nvSpPr>
            <p:cNvPr id="191" name="Google Shape;191;p29"/>
            <p:cNvSpPr txBox="1"/>
            <p:nvPr/>
          </p:nvSpPr>
          <p:spPr>
            <a:xfrm>
              <a:off x="2944850" y="3901850"/>
              <a:ext cx="3000000" cy="113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>
                <a:spcAft>
                  <a:spcPts val="2133"/>
                </a:spcAft>
              </a:pPr>
              <a:r>
                <a:rPr lang="en-GB" sz="2000" dirty="0">
                  <a:solidFill>
                    <a:schemeClr val="dk1"/>
                  </a:solidFill>
                  <a:latin typeface="+mj-lt"/>
                </a:rPr>
                <a:t>Semi-structured premises force the annotators to call upon </a:t>
              </a:r>
              <a:r>
                <a:rPr lang="en-GB" sz="2000" b="1" dirty="0">
                  <a:solidFill>
                    <a:schemeClr val="accent1"/>
                  </a:solidFill>
                  <a:latin typeface="+mj-lt"/>
                  <a:ea typeface="Consolas"/>
                  <a:cs typeface="Consolas"/>
                  <a:sym typeface="Consolas"/>
                </a:rPr>
                <a:t>knowledge &amp; common sense</a:t>
              </a:r>
              <a:r>
                <a:rPr lang="en-GB" sz="2000" dirty="0">
                  <a:solidFill>
                    <a:schemeClr val="dk1"/>
                  </a:solidFill>
                  <a:latin typeface="+mj-lt"/>
                </a:rPr>
                <a:t> about the world </a:t>
              </a:r>
              <a:endParaRPr sz="2000" dirty="0">
                <a:solidFill>
                  <a:schemeClr val="dk1"/>
                </a:solidFill>
                <a:latin typeface="+mj-lt"/>
              </a:endParaRPr>
            </a:p>
          </p:txBody>
        </p:sp>
        <p:sp>
          <p:nvSpPr>
            <p:cNvPr id="192" name="Google Shape;192;p29"/>
            <p:cNvSpPr/>
            <p:nvPr/>
          </p:nvSpPr>
          <p:spPr>
            <a:xfrm>
              <a:off x="1635550" y="1661700"/>
              <a:ext cx="384900" cy="1617900"/>
            </a:xfrm>
            <a:prstGeom prst="roundRect">
              <a:avLst>
                <a:gd name="adj" fmla="val 16667"/>
              </a:avLst>
            </a:prstGeom>
            <a:solidFill>
              <a:srgbClr val="4472C4">
                <a:alpha val="39110"/>
              </a:srgbClr>
            </a:solidFill>
            <a:ln w="19050" cap="flat" cmpd="sng">
              <a:solidFill>
                <a:srgbClr val="4A86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+mj-lt"/>
              </a:endParaRPr>
            </a:p>
          </p:txBody>
        </p:sp>
        <p:sp>
          <p:nvSpPr>
            <p:cNvPr id="193" name="Google Shape;193;p29"/>
            <p:cNvSpPr/>
            <p:nvPr/>
          </p:nvSpPr>
          <p:spPr>
            <a:xfrm>
              <a:off x="6030050" y="1661700"/>
              <a:ext cx="384900" cy="1617900"/>
            </a:xfrm>
            <a:prstGeom prst="roundRect">
              <a:avLst>
                <a:gd name="adj" fmla="val 16667"/>
              </a:avLst>
            </a:prstGeom>
            <a:solidFill>
              <a:srgbClr val="4472C4">
                <a:alpha val="39110"/>
              </a:srgbClr>
            </a:solidFill>
            <a:ln w="19050" cap="flat" cmpd="sng">
              <a:solidFill>
                <a:srgbClr val="4A86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+mj-lt"/>
              </a:endParaRPr>
            </a:p>
          </p:txBody>
        </p:sp>
      </p:grpSp>
      <p:sp>
        <p:nvSpPr>
          <p:cNvPr id="194" name="Google Shape;194;p29"/>
          <p:cNvSpPr txBox="1"/>
          <p:nvPr/>
        </p:nvSpPr>
        <p:spPr>
          <a:xfrm>
            <a:off x="0" y="5202467"/>
            <a:ext cx="4000000" cy="8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spcAft>
                <a:spcPts val="2133"/>
              </a:spcAft>
            </a:pPr>
            <a:r>
              <a:rPr lang="en-GB" sz="2000" dirty="0">
                <a:solidFill>
                  <a:schemeClr val="dk1"/>
                </a:solidFill>
                <a:latin typeface="+mj-lt"/>
              </a:rPr>
              <a:t>Diverse collection of reasoning types in data</a:t>
            </a:r>
            <a:endParaRPr sz="2000" dirty="0">
              <a:solidFill>
                <a:schemeClr val="dk1"/>
              </a:solidFill>
              <a:latin typeface="+mj-lt"/>
            </a:endParaRPr>
          </a:p>
        </p:txBody>
      </p:sp>
      <p:grpSp>
        <p:nvGrpSpPr>
          <p:cNvPr id="195" name="Google Shape;195;p29"/>
          <p:cNvGrpSpPr/>
          <p:nvPr/>
        </p:nvGrpSpPr>
        <p:grpSpPr>
          <a:xfrm>
            <a:off x="4685200" y="2215601"/>
            <a:ext cx="7436467" cy="4652233"/>
            <a:chOff x="3513900" y="1661700"/>
            <a:chExt cx="5577350" cy="3489175"/>
          </a:xfrm>
        </p:grpSpPr>
        <p:sp>
          <p:nvSpPr>
            <p:cNvPr id="196" name="Google Shape;196;p29"/>
            <p:cNvSpPr txBox="1"/>
            <p:nvPr/>
          </p:nvSpPr>
          <p:spPr>
            <a:xfrm>
              <a:off x="6091250" y="4013875"/>
              <a:ext cx="3000000" cy="113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>
                <a:spcAft>
                  <a:spcPts val="2133"/>
                </a:spcAft>
              </a:pPr>
              <a:r>
                <a:rPr lang="en-GB" sz="2000" dirty="0">
                  <a:solidFill>
                    <a:schemeClr val="dk1"/>
                  </a:solidFill>
                  <a:latin typeface="+mj-lt"/>
                </a:rPr>
                <a:t>Neutrals tend to be more </a:t>
              </a:r>
              <a:r>
                <a:rPr lang="en-GB" sz="2000" dirty="0">
                  <a:solidFill>
                    <a:schemeClr val="dk1"/>
                  </a:solidFill>
                  <a:latin typeface="+mj-lt"/>
                  <a:ea typeface="Consolas"/>
                  <a:cs typeface="Consolas"/>
                  <a:sym typeface="Consolas"/>
                </a:rPr>
                <a:t>subjective</a:t>
              </a:r>
              <a:r>
                <a:rPr lang="en-GB" sz="2000" dirty="0">
                  <a:solidFill>
                    <a:schemeClr val="dk1"/>
                  </a:solidFill>
                  <a:latin typeface="+mj-lt"/>
                </a:rPr>
                <a:t> or include </a:t>
              </a:r>
              <a:r>
                <a:rPr lang="en-GB" sz="2000" dirty="0">
                  <a:solidFill>
                    <a:schemeClr val="dk1"/>
                  </a:solidFill>
                  <a:latin typeface="+mj-lt"/>
                  <a:ea typeface="Consolas"/>
                  <a:cs typeface="Consolas"/>
                  <a:sym typeface="Consolas"/>
                </a:rPr>
                <a:t>out of table</a:t>
              </a:r>
              <a:r>
                <a:rPr lang="en-GB" sz="2000" dirty="0">
                  <a:solidFill>
                    <a:schemeClr val="dk1"/>
                  </a:solidFill>
                  <a:latin typeface="+mj-lt"/>
                </a:rPr>
                <a:t> information (by definition of the label).</a:t>
              </a:r>
              <a:endParaRPr sz="2000" dirty="0">
                <a:solidFill>
                  <a:schemeClr val="dk1"/>
                </a:solidFill>
                <a:latin typeface="+mj-lt"/>
              </a:endParaRPr>
            </a:p>
          </p:txBody>
        </p:sp>
        <p:sp>
          <p:nvSpPr>
            <p:cNvPr id="197" name="Google Shape;197;p29"/>
            <p:cNvSpPr/>
            <p:nvPr/>
          </p:nvSpPr>
          <p:spPr>
            <a:xfrm>
              <a:off x="3513900" y="1661700"/>
              <a:ext cx="384900" cy="1617900"/>
            </a:xfrm>
            <a:prstGeom prst="roundRect">
              <a:avLst>
                <a:gd name="adj" fmla="val 16667"/>
              </a:avLst>
            </a:prstGeom>
            <a:solidFill>
              <a:srgbClr val="4472C4">
                <a:alpha val="39110"/>
              </a:srgbClr>
            </a:solidFill>
            <a:ln w="19050" cap="flat" cmpd="sng">
              <a:solidFill>
                <a:srgbClr val="4A86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+mj-lt"/>
              </a:endParaRPr>
            </a:p>
          </p:txBody>
        </p:sp>
        <p:sp>
          <p:nvSpPr>
            <p:cNvPr id="198" name="Google Shape;198;p29"/>
            <p:cNvSpPr/>
            <p:nvPr/>
          </p:nvSpPr>
          <p:spPr>
            <a:xfrm>
              <a:off x="7949475" y="1661700"/>
              <a:ext cx="384900" cy="1617900"/>
            </a:xfrm>
            <a:prstGeom prst="roundRect">
              <a:avLst>
                <a:gd name="adj" fmla="val 16667"/>
              </a:avLst>
            </a:prstGeom>
            <a:solidFill>
              <a:srgbClr val="4472C4">
                <a:alpha val="39110"/>
              </a:srgbClr>
            </a:solidFill>
            <a:ln w="19050" cap="flat" cmpd="sng">
              <a:solidFill>
                <a:srgbClr val="4A86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+mj-lt"/>
              </a:endParaRP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4C9B5A4-D4C1-324B-AC39-F37CBB743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27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5"/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5400" b="1" dirty="0">
                <a:solidFill>
                  <a:srgbClr val="4472C4"/>
                </a:solidFill>
              </a:rPr>
              <a:t>I</a:t>
            </a:r>
            <a:r>
              <a:rPr lang="en-GB" b="1" dirty="0">
                <a:solidFill>
                  <a:srgbClr val="4472C4"/>
                </a:solidFill>
              </a:rPr>
              <a:t>NFO</a:t>
            </a:r>
            <a:r>
              <a:rPr lang="en-GB" sz="5400" b="1" dirty="0">
                <a:solidFill>
                  <a:srgbClr val="4472C4"/>
                </a:solidFill>
              </a:rPr>
              <a:t>T</a:t>
            </a:r>
            <a:r>
              <a:rPr lang="en-GB" b="1" dirty="0">
                <a:solidFill>
                  <a:srgbClr val="4472C4"/>
                </a:solidFill>
              </a:rPr>
              <a:t>AB</a:t>
            </a:r>
            <a:r>
              <a:rPr lang="en-GB" sz="5400" b="1" dirty="0">
                <a:solidFill>
                  <a:srgbClr val="4472C4"/>
                </a:solidFill>
              </a:rPr>
              <a:t>S</a:t>
            </a:r>
            <a:r>
              <a:rPr lang="en-GB" sz="5400" dirty="0"/>
              <a:t>: A </a:t>
            </a:r>
            <a:r>
              <a:rPr lang="en-GB" sz="5400" dirty="0" err="1"/>
              <a:t>modeling</a:t>
            </a:r>
            <a:r>
              <a:rPr lang="en-GB" sz="5400" dirty="0"/>
              <a:t> challenge</a:t>
            </a:r>
            <a:endParaRPr lang="en-GB" dirty="0"/>
          </a:p>
        </p:txBody>
      </p:sp>
      <p:sp>
        <p:nvSpPr>
          <p:cNvPr id="265" name="Google Shape;265;p35"/>
          <p:cNvSpPr txBox="1"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Multiple test sets pose difficulties for models that learn superficial correlations between inputs and the label</a:t>
            </a:r>
          </a:p>
          <a:p>
            <a:endParaRPr lang="en-GB" sz="2400" dirty="0"/>
          </a:p>
          <a:p>
            <a:r>
              <a:rPr lang="en-GB" sz="2400" dirty="0"/>
              <a:t>How do we representing semi-structured key-value with BERT++?</a:t>
            </a:r>
          </a:p>
          <a:p>
            <a:endParaRPr lang="en-GB" sz="2400" dirty="0"/>
          </a:p>
          <a:p>
            <a:r>
              <a:rPr lang="en-GB" sz="2400" dirty="0"/>
              <a:t>Inference challenges for BERT++: Clear gap between human and best model performance</a:t>
            </a:r>
          </a:p>
          <a:p>
            <a:endParaRPr lang="en-GB" sz="2800" dirty="0"/>
          </a:p>
        </p:txBody>
      </p:sp>
      <p:sp>
        <p:nvSpPr>
          <p:cNvPr id="4" name="Rectangle 3"/>
          <p:cNvSpPr/>
          <p:nvPr/>
        </p:nvSpPr>
        <p:spPr>
          <a:xfrm>
            <a:off x="2759242" y="6108672"/>
            <a:ext cx="73954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latin typeface="+mj-lt"/>
              </a:rPr>
              <a:t>Browse the data and download it here: </a:t>
            </a:r>
            <a:r>
              <a:rPr lang="en-GB" sz="2000" dirty="0">
                <a:solidFill>
                  <a:schemeClr val="accent1"/>
                </a:solidFill>
                <a:latin typeface="+mj-lt"/>
              </a:rPr>
              <a:t>https://infotabs.github.io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C7B06DD-2C66-6C4C-A2B2-4E56B2EC5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3847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6B2C496C-FD70-A64B-998C-EE40AD402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But aren’t neural networks fantastic?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722A4B3-10DA-7141-A170-59E1F97B675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Fourteen of the top fifteen models on the GLUE benchmark suite for text understanding outperform the human baseline!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821CCB-75FD-604E-A1A8-F239F7BF6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6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691D90-318E-C149-9D99-2D9A5AD0FACC}"/>
              </a:ext>
            </a:extLst>
          </p:cNvPr>
          <p:cNvSpPr txBox="1"/>
          <p:nvPr/>
        </p:nvSpPr>
        <p:spPr>
          <a:xfrm>
            <a:off x="0" y="6488668"/>
            <a:ext cx="3257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40000"/>
                    <a:lumOff val="60000"/>
                  </a:schemeClr>
                </a:solidFill>
              </a:rPr>
              <a:t>Screenshot from March 24, 2021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792F9E9-4AF7-0941-A07B-88979247ABCD}"/>
              </a:ext>
            </a:extLst>
          </p:cNvPr>
          <p:cNvGrpSpPr/>
          <p:nvPr/>
        </p:nvGrpSpPr>
        <p:grpSpPr>
          <a:xfrm>
            <a:off x="5105399" y="589358"/>
            <a:ext cx="6477000" cy="5766993"/>
            <a:chOff x="6553200" y="925908"/>
            <a:chExt cx="6477000" cy="576699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2561A65-EFAF-E344-9E44-249541F96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53200" y="925908"/>
              <a:ext cx="6477000" cy="5766993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08445A1-C4C1-6A46-BC4F-916670AB95D2}"/>
                </a:ext>
              </a:extLst>
            </p:cNvPr>
            <p:cNvSpPr/>
            <p:nvPr/>
          </p:nvSpPr>
          <p:spPr>
            <a:xfrm>
              <a:off x="6643687" y="6291263"/>
              <a:ext cx="6296025" cy="316983"/>
            </a:xfrm>
            <a:prstGeom prst="rect">
              <a:avLst/>
            </a:prstGeom>
            <a:solidFill>
              <a:schemeClr val="accent2">
                <a:alpha val="3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3DCCCF73-C007-A746-894B-25870AE19A92}"/>
              </a:ext>
            </a:extLst>
          </p:cNvPr>
          <p:cNvSpPr txBox="1"/>
          <p:nvPr/>
        </p:nvSpPr>
        <p:spPr>
          <a:xfrm>
            <a:off x="1343025" y="41433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1D32FDA-5251-1941-AC25-ED3F1DECB2D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0F0F0"/>
              </a:clrFrom>
              <a:clrTo>
                <a:srgbClr val="F0F0F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26068" y="1971118"/>
            <a:ext cx="2578100" cy="1117600"/>
          </a:xfrm>
          <a:prstGeom prst="rect">
            <a:avLst/>
          </a:prstGeom>
        </p:spPr>
      </p:pic>
      <p:sp>
        <p:nvSpPr>
          <p:cNvPr id="24" name="Striped Right Arrow 23">
            <a:extLst>
              <a:ext uri="{FF2B5EF4-FFF2-40B4-BE49-F238E27FC236}">
                <a16:creationId xmlns:a16="http://schemas.microsoft.com/office/drawing/2014/main" id="{3B901574-8D0F-DB45-90D0-626C1C4CA2B7}"/>
              </a:ext>
            </a:extLst>
          </p:cNvPr>
          <p:cNvSpPr/>
          <p:nvPr/>
        </p:nvSpPr>
        <p:spPr>
          <a:xfrm>
            <a:off x="4270511" y="5870888"/>
            <a:ext cx="850106" cy="484632"/>
          </a:xfrm>
          <a:prstGeom prst="stripedRightArrow">
            <a:avLst>
              <a:gd name="adj1" fmla="val 42138"/>
              <a:gd name="adj2" fmla="val 5000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95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Failures in understanding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DC79A3-7DBD-6C43-A617-131C81609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5203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1: Visual question answering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1801" y="1348268"/>
            <a:ext cx="3503246" cy="31879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8821" y="2192818"/>
            <a:ext cx="245777" cy="6858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grpSp>
        <p:nvGrpSpPr>
          <p:cNvPr id="28" name="Group 27"/>
          <p:cNvGrpSpPr/>
          <p:nvPr/>
        </p:nvGrpSpPr>
        <p:grpSpPr>
          <a:xfrm>
            <a:off x="1918820" y="1982238"/>
            <a:ext cx="1519534" cy="1573832"/>
            <a:chOff x="394820" y="1982238"/>
            <a:chExt cx="1519534" cy="1573832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641174" y="1982238"/>
              <a:ext cx="1273180" cy="211086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40597" y="2878618"/>
              <a:ext cx="1273757" cy="677452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394820" y="2894525"/>
              <a:ext cx="955504" cy="661545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394820" y="1982238"/>
              <a:ext cx="955504" cy="21058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24" y="1982238"/>
            <a:ext cx="564030" cy="1573832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grpSp>
        <p:nvGrpSpPr>
          <p:cNvPr id="38" name="Group 37"/>
          <p:cNvGrpSpPr/>
          <p:nvPr/>
        </p:nvGrpSpPr>
        <p:grpSpPr>
          <a:xfrm>
            <a:off x="5319139" y="1376237"/>
            <a:ext cx="5069460" cy="3187960"/>
            <a:chOff x="3795139" y="1376237"/>
            <a:chExt cx="5069460" cy="3187960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95139" y="1376237"/>
              <a:ext cx="5069460" cy="3187960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3861269" y="1637921"/>
              <a:ext cx="4937199" cy="369332"/>
            </a:xfrm>
            <a:prstGeom prst="rect">
              <a:avLst/>
            </a:prstGeom>
            <a:ln w="31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/>
                <a:t>Where is </a:t>
              </a:r>
              <a:r>
                <a:rPr lang="en-US"/>
                <a:t>the penguin?</a:t>
              </a:r>
            </a:p>
          </p:txBody>
        </p:sp>
      </p:grpSp>
      <p:sp>
        <p:nvSpPr>
          <p:cNvPr id="40" name="Rectangle 39"/>
          <p:cNvSpPr/>
          <p:nvPr/>
        </p:nvSpPr>
        <p:spPr>
          <a:xfrm>
            <a:off x="0" y="6519446"/>
            <a:ext cx="108734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From https://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visualqa.org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, uses Pythia v0. 1: the winning entry to the VQA challenge 2018 [Jiang, Y et al 2018].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5319140" y="4638379"/>
            <a:ext cx="5277853" cy="1501157"/>
            <a:chOff x="3795139" y="4536228"/>
            <a:chExt cx="5277853" cy="150115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95139" y="4536228"/>
              <a:ext cx="5277853" cy="1501157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3861269" y="4710439"/>
              <a:ext cx="4937199" cy="369332"/>
            </a:xfrm>
            <a:prstGeom prst="rect">
              <a:avLst/>
            </a:prstGeom>
            <a:ln w="31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/>
                <a:t>Is there a penguin in the image?</a:t>
              </a: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1644297" y="4746808"/>
            <a:ext cx="34664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2"/>
                </a:solidFill>
                <a:latin typeface="+mj-lt"/>
              </a:rPr>
              <a:t>But can they really ‘read’ images?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59C7BE-49CB-F84F-A423-590988B69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8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4A7061-13F1-004A-99BE-C9200A166FFB}"/>
              </a:ext>
            </a:extLst>
          </p:cNvPr>
          <p:cNvSpPr txBox="1"/>
          <p:nvPr/>
        </p:nvSpPr>
        <p:spPr>
          <a:xfrm>
            <a:off x="0" y="-25765"/>
            <a:ext cx="2541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Failures in understanding</a:t>
            </a:r>
          </a:p>
        </p:txBody>
      </p:sp>
    </p:spTree>
    <p:extLst>
      <p:ext uri="{BB962C8B-B14F-4D97-AF65-F5344CB8AC3E}">
        <p14:creationId xmlns:p14="http://schemas.microsoft.com/office/powerpoint/2010/main" val="464944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5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2" grpId="0"/>
    </p:bldLst>
  </p:timing>
</p:sld>
</file>

<file path=ppt/theme/theme1.xml><?xml version="1.0" encoding="utf-8"?>
<a:theme xmlns:a="http://schemas.openxmlformats.org/drawingml/2006/main" name="myslides">
  <a:themeElements>
    <a:clrScheme name="Custom 2">
      <a:dk1>
        <a:srgbClr val="333333"/>
      </a:dk1>
      <a:lt1>
        <a:srgbClr val="FAFAFA"/>
      </a:lt1>
      <a:dk2>
        <a:srgbClr val="1F497D"/>
      </a:dk2>
      <a:lt2>
        <a:srgbClr val="EEECE1"/>
      </a:lt2>
      <a:accent1>
        <a:srgbClr val="3366CC"/>
      </a:accent1>
      <a:accent2>
        <a:srgbClr val="CC3333"/>
      </a:accent2>
      <a:accent3>
        <a:srgbClr val="99CC99"/>
      </a:accent3>
      <a:accent4>
        <a:srgbClr val="8064A2"/>
      </a:accent4>
      <a:accent5>
        <a:srgbClr val="4BACC6"/>
      </a:accent5>
      <a:accent6>
        <a:srgbClr val="FF7C00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myslides</Template>
  <TotalTime>5329</TotalTime>
  <Words>4722</Words>
  <Application>Microsoft Macintosh PowerPoint</Application>
  <PresentationFormat>Widescreen</PresentationFormat>
  <Paragraphs>914</Paragraphs>
  <Slides>67</Slides>
  <Notes>29</Notes>
  <HiddenSlides>5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5" baseType="lpstr">
      <vt:lpstr>Arial</vt:lpstr>
      <vt:lpstr>Calibri</vt:lpstr>
      <vt:lpstr>Calibri Light</vt:lpstr>
      <vt:lpstr>Cambria Math</vt:lpstr>
      <vt:lpstr>Century Gothic</vt:lpstr>
      <vt:lpstr>Courier</vt:lpstr>
      <vt:lpstr>Wingdings</vt:lpstr>
      <vt:lpstr>myslides</vt:lpstr>
      <vt:lpstr>Where Neural Networks Fail:  The Case for a Little Help from Knowledge</vt:lpstr>
      <vt:lpstr>Does successful prediction imply understanding?</vt:lpstr>
      <vt:lpstr>PowerPoint Presentation</vt:lpstr>
      <vt:lpstr>Thales of Miletus</vt:lpstr>
      <vt:lpstr>PowerPoint Presentation</vt:lpstr>
      <vt:lpstr>Prediction sans understanding</vt:lpstr>
      <vt:lpstr>But aren’t neural networks fantastic?</vt:lpstr>
      <vt:lpstr>Failures in understanding</vt:lpstr>
      <vt:lpstr>Example 1: Visual question answering</vt:lpstr>
      <vt:lpstr>Can neural networks ‘read’ images?</vt:lpstr>
      <vt:lpstr>Example 2: Natural language inference</vt:lpstr>
      <vt:lpstr>Can neural networks understand text?</vt:lpstr>
      <vt:lpstr>Example 3: Biased inferences about gender</vt:lpstr>
      <vt:lpstr>Example 3: Biased inferences about nationalities</vt:lpstr>
      <vt:lpstr>Failures in understanding</vt:lpstr>
      <vt:lpstr>Example 4: Inferences about semi-structured data</vt:lpstr>
      <vt:lpstr>Example 4: Inferences about semi-structured data</vt:lpstr>
      <vt:lpstr>Example 4: Inferences about semi-structured data</vt:lpstr>
      <vt:lpstr>INFOTABS: A new challenge dataset</vt:lpstr>
      <vt:lpstr>Evaluating on a single test set is not enough</vt:lpstr>
      <vt:lpstr>Are we modeling problems in their full richness?</vt:lpstr>
      <vt:lpstr>Learning from examples</vt:lpstr>
      <vt:lpstr>Neural networks without large datasets?</vt:lpstr>
      <vt:lpstr>Knowledge can augment data</vt:lpstr>
      <vt:lpstr>Where can knowledge be involved?</vt:lpstr>
      <vt:lpstr>Neural network land vs. Logic land</vt:lpstr>
      <vt:lpstr>Three challenges facing logic in neural network land</vt:lpstr>
      <vt:lpstr>Predicates in neural networks</vt:lpstr>
      <vt:lpstr>Predicates in neural networks</vt:lpstr>
      <vt:lpstr>Predicates in neural networks</vt:lpstr>
      <vt:lpstr>Named neurons</vt:lpstr>
      <vt:lpstr>Three challenges facing logic in neural network land</vt:lpstr>
      <vt:lpstr>Relaxing Boolean operators</vt:lpstr>
      <vt:lpstr>Example: Relaxing conjunctions</vt:lpstr>
      <vt:lpstr>Three challenges facing logic in neural network land</vt:lpstr>
      <vt:lpstr>What logic can do for neural networks?</vt:lpstr>
      <vt:lpstr>What logic can do for neural networks?</vt:lpstr>
      <vt:lpstr>Augmenting models: An example</vt:lpstr>
      <vt:lpstr>What logic can do for neural networks?</vt:lpstr>
      <vt:lpstr>Unifying data &amp; knowledge</vt:lpstr>
      <vt:lpstr>Encouraging consistency of models</vt:lpstr>
      <vt:lpstr>Do rules help neural networks?</vt:lpstr>
      <vt:lpstr>Natural Language Inference</vt:lpstr>
      <vt:lpstr>Results: Natural Language Inference</vt:lpstr>
      <vt:lpstr>Inconsistency of NLI</vt:lpstr>
      <vt:lpstr>Results: Inconsistency of NLI</vt:lpstr>
      <vt:lpstr>Experiments: Semantic Role Labeling</vt:lpstr>
      <vt:lpstr>Results overview: Semantic Role Labeling</vt:lpstr>
      <vt:lpstr>Knowledge and deep learning</vt:lpstr>
      <vt:lpstr>Final words</vt:lpstr>
      <vt:lpstr>PowerPoint Presentation</vt:lpstr>
      <vt:lpstr>The small data problem</vt:lpstr>
      <vt:lpstr>An interlude: Bald’s Leechbook</vt:lpstr>
      <vt:lpstr>Bald’s Leechbook</vt:lpstr>
      <vt:lpstr>Bald’s Leechbook</vt:lpstr>
      <vt:lpstr>There are many other such questions</vt:lpstr>
      <vt:lpstr>“Small data” domains and problems</vt:lpstr>
      <vt:lpstr>Challenge #2</vt:lpstr>
      <vt:lpstr>Can our models compose inferences like we do?</vt:lpstr>
      <vt:lpstr>Can our models compose inferences like we do?</vt:lpstr>
      <vt:lpstr>We can reason about tabular information easily</vt:lpstr>
      <vt:lpstr>Idea: Test for reasoning using such tables</vt:lpstr>
      <vt:lpstr>Idea: Test for reasoning using such tables</vt:lpstr>
      <vt:lpstr>INFOTABS: A one slide summary</vt:lpstr>
      <vt:lpstr>Evaluating on a single test set is not enough</vt:lpstr>
      <vt:lpstr>INFOTABS requires different kinds of reasoning</vt:lpstr>
      <vt:lpstr>INFOTABS: A modeling challenge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Vivek Srikumar</dc:creator>
  <cp:lastModifiedBy>Vivek Srikumar</cp:lastModifiedBy>
  <cp:revision>442</cp:revision>
  <dcterms:created xsi:type="dcterms:W3CDTF">2020-07-21T00:14:35Z</dcterms:created>
  <dcterms:modified xsi:type="dcterms:W3CDTF">2021-04-19T19:49:10Z</dcterms:modified>
</cp:coreProperties>
</file>