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51"/>
  </p:notesMasterIdLst>
  <p:sldIdLst>
    <p:sldId id="256" r:id="rId2"/>
    <p:sldId id="419" r:id="rId3"/>
    <p:sldId id="415" r:id="rId4"/>
    <p:sldId id="420" r:id="rId5"/>
    <p:sldId id="418" r:id="rId6"/>
    <p:sldId id="417" r:id="rId7"/>
    <p:sldId id="422" r:id="rId8"/>
    <p:sldId id="416" r:id="rId9"/>
    <p:sldId id="421" r:id="rId10"/>
    <p:sldId id="424" r:id="rId11"/>
    <p:sldId id="298" r:id="rId12"/>
    <p:sldId id="257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03" r:id="rId22"/>
    <p:sldId id="305" r:id="rId23"/>
    <p:sldId id="308" r:id="rId24"/>
    <p:sldId id="307" r:id="rId25"/>
    <p:sldId id="309" r:id="rId26"/>
    <p:sldId id="310" r:id="rId27"/>
    <p:sldId id="425" r:id="rId28"/>
    <p:sldId id="312" r:id="rId29"/>
    <p:sldId id="313" r:id="rId30"/>
    <p:sldId id="314" r:id="rId31"/>
    <p:sldId id="405" r:id="rId32"/>
    <p:sldId id="406" r:id="rId33"/>
    <p:sldId id="316" r:id="rId34"/>
    <p:sldId id="317" r:id="rId35"/>
    <p:sldId id="318" r:id="rId36"/>
    <p:sldId id="321" r:id="rId37"/>
    <p:sldId id="322" r:id="rId38"/>
    <p:sldId id="323" r:id="rId39"/>
    <p:sldId id="426" r:id="rId40"/>
    <p:sldId id="427" r:id="rId41"/>
    <p:sldId id="428" r:id="rId42"/>
    <p:sldId id="324" r:id="rId43"/>
    <p:sldId id="429" r:id="rId44"/>
    <p:sldId id="431" r:id="rId45"/>
    <p:sldId id="432" r:id="rId46"/>
    <p:sldId id="442" r:id="rId47"/>
    <p:sldId id="329" r:id="rId48"/>
    <p:sldId id="355" r:id="rId49"/>
    <p:sldId id="4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/>
        </p14:section>
        <p14:section name="title" id="{D285A3AE-4454-3547-A9FD-23721A5B6FDC}">
          <p14:sldIdLst>
            <p14:sldId id="256"/>
          </p14:sldIdLst>
        </p14:section>
        <p14:section name="semantic roles" id="{58C82AB3-6736-514A-8E7F-ABCC8F1B79A3}">
          <p14:sldIdLst>
            <p14:sldId id="419"/>
            <p14:sldId id="415"/>
            <p14:sldId id="420"/>
            <p14:sldId id="418"/>
            <p14:sldId id="417"/>
            <p14:sldId id="422"/>
            <p14:sldId id="416"/>
            <p14:sldId id="421"/>
            <p14:sldId id="424"/>
          </p14:sldIdLst>
        </p14:section>
        <p14:section name="thales" id="{CF88A32A-C443-7A41-A813-0A8BE3E6F4D1}">
          <p14:sldIdLst>
            <p14:sldId id="298"/>
            <p14:sldId id="257"/>
            <p14:sldId id="434"/>
            <p14:sldId id="435"/>
          </p14:sldIdLst>
        </p14:section>
        <p14:section name="failed understanding" id="{FC9A1BCE-395E-D148-8BE0-285E8DE0FECC}">
          <p14:sldIdLst>
            <p14:sldId id="436"/>
            <p14:sldId id="437"/>
            <p14:sldId id="438"/>
            <p14:sldId id="439"/>
            <p14:sldId id="440"/>
            <p14:sldId id="441"/>
          </p14:sldIdLst>
        </p14:section>
        <p14:section name="learning from knowledge" id="{1151C78C-A779-684B-BF37-F05E6092A057}">
          <p14:sldIdLst>
            <p14:sldId id="403"/>
            <p14:sldId id="305"/>
            <p14:sldId id="308"/>
            <p14:sldId id="307"/>
            <p14:sldId id="309"/>
            <p14:sldId id="310"/>
            <p14:sldId id="425"/>
            <p14:sldId id="312"/>
            <p14:sldId id="313"/>
            <p14:sldId id="314"/>
            <p14:sldId id="405"/>
            <p14:sldId id="406"/>
            <p14:sldId id="316"/>
            <p14:sldId id="317"/>
            <p14:sldId id="318"/>
            <p14:sldId id="321"/>
            <p14:sldId id="322"/>
            <p14:sldId id="323"/>
            <p14:sldId id="426"/>
            <p14:sldId id="427"/>
            <p14:sldId id="428"/>
            <p14:sldId id="324"/>
            <p14:sldId id="429"/>
            <p14:sldId id="431"/>
            <p14:sldId id="432"/>
            <p14:sldId id="442"/>
            <p14:sldId id="329"/>
            <p14:sldId id="355"/>
          </p14:sldIdLst>
        </p14:section>
        <p14:section name="final" id="{41456340-5C58-9F49-9D25-0AC5B95B7C36}">
          <p14:sldIdLst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AD"/>
    <a:srgbClr val="634533"/>
    <a:srgbClr val="CBB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/>
    <p:restoredTop sz="94780"/>
  </p:normalViewPr>
  <p:slideViewPr>
    <p:cSldViewPr snapToGrid="0" snapToObjects="1">
      <p:cViewPr varScale="1">
        <p:scale>
          <a:sx n="115" d="100"/>
          <a:sy n="115" d="100"/>
        </p:scale>
        <p:origin x="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Symmetry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0-EC40-87AF-3808C3CB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38.200000000000003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0-EC40-87AF-3808C3CBE5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Transitivity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B-FA40-805C-D4E5D94B0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B-FA40-805C-D4E5D94B09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76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0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7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4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300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8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22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147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85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0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78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26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8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97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0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3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6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9957-BEEB-4648-9678-51E70208D4D8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64AE2-B43C-7B40-ADAF-FD13D752336A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69E1-BD42-424A-8DDC-E82E715EEE33}" type="datetime1">
              <a:rPr lang="en-US" smtClean="0"/>
              <a:t>8/7/22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14B-5560-0448-9328-5CE87FE42AB6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C8F9-2878-EC42-912B-E83AB64169EB}" type="datetime1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AAEA-2846-4B41-A284-994A3418B8B9}" type="datetime1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B1E2-749F-D246-B24B-04F982BA8B8A}" type="datetime1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4CD2-3223-F143-B783-A1B7E69DEA48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033C-3F16-004E-9209-D81015CEEF84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4FF5-1F56-1447-8104-51A3575368BD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11" Type="http://schemas.openxmlformats.org/officeDocument/2006/relationships/hyperlink" Target="https://pngimg.com/download/25298" TargetMode="External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4.png"/><Relationship Id="rId4" Type="http://schemas.openxmlformats.org/officeDocument/2006/relationships/image" Target="../media/image21.gif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11" Type="http://schemas.openxmlformats.org/officeDocument/2006/relationships/hyperlink" Target="https://pngimg.com/download/25298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Adventures with Neural Networks and Logic:</a:t>
            </a:r>
            <a:br>
              <a:rPr lang="en-US" sz="4900" dirty="0"/>
            </a:br>
            <a:r>
              <a:rPr lang="en-US" sz="4000" dirty="0"/>
              <a:t>Semantic Roles &amp;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Vivek Srikumar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0CC85-DE82-2A4A-897E-FDF5696203CE}"/>
              </a:ext>
            </a:extLst>
          </p:cNvPr>
          <p:cNvSpPr txBox="1"/>
          <p:nvPr/>
        </p:nvSpPr>
        <p:spPr>
          <a:xfrm>
            <a:off x="2098766" y="6488668"/>
            <a:ext cx="1011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Joint work with Tao Li, Vivek Gupta, </a:t>
            </a:r>
            <a:r>
              <a:rPr lang="en-US" dirty="0" err="1">
                <a:latin typeface="+mj-lt"/>
              </a:rPr>
              <a:t>Maitrey</a:t>
            </a:r>
            <a:r>
              <a:rPr lang="en-US" dirty="0">
                <a:latin typeface="+mj-lt"/>
              </a:rPr>
              <a:t> Mehta, Martha Palmer, </a:t>
            </a:r>
            <a:r>
              <a:rPr lang="en-US" dirty="0" err="1">
                <a:latin typeface="+mj-lt"/>
              </a:rPr>
              <a:t>Ashim</a:t>
            </a:r>
            <a:r>
              <a:rPr lang="en-US" dirty="0">
                <a:latin typeface="+mj-lt"/>
              </a:rPr>
              <a:t> Gupta, Mattia Medina </a:t>
            </a:r>
            <a:r>
              <a:rPr lang="en-US" dirty="0" err="1">
                <a:latin typeface="+mj-lt"/>
              </a:rPr>
              <a:t>Grespan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0">
            <a:extLst>
              <a:ext uri="{FF2B5EF4-FFF2-40B4-BE49-F238E27FC236}">
                <a16:creationId xmlns:a16="http://schemas.microsoft.com/office/drawing/2014/main" id="{B4C541C7-4B87-BE46-9D81-96C1F2B4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 remarkable class of models!</a:t>
            </a: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2B3E0CB-59A3-8641-BC36-9BC9418F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These models are excellent in terms of predictive accuracy</a:t>
            </a:r>
          </a:p>
          <a:p>
            <a:pPr lvl="1"/>
            <a:r>
              <a:rPr lang="en-US" sz="2400" dirty="0"/>
              <a:t>E.g. with </a:t>
            </a:r>
            <a:r>
              <a:rPr lang="en-US" sz="2400" dirty="0" err="1"/>
              <a:t>RoBERTa</a:t>
            </a:r>
            <a:r>
              <a:rPr lang="en-US" sz="2400" dirty="0"/>
              <a:t> embeddings, on Wall Street Journal data, we can get ~88% F-scores</a:t>
            </a:r>
          </a:p>
          <a:p>
            <a:pPr lvl="1"/>
            <a:r>
              <a:rPr lang="en-US" sz="2400" dirty="0"/>
              <a:t>And ~80% on out of domain (Brown corpus) sentences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Impressively, they do so with </a:t>
            </a:r>
            <a:r>
              <a:rPr lang="en-US" sz="2400" dirty="0">
                <a:solidFill>
                  <a:schemeClr val="accent2"/>
                </a:solidFill>
              </a:rPr>
              <a:t>no information </a:t>
            </a:r>
            <a:r>
              <a:rPr lang="en-US" sz="2400" dirty="0"/>
              <a:t>about the output space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No</a:t>
            </a:r>
            <a:r>
              <a:rPr lang="en-US" sz="2400" dirty="0"/>
              <a:t> symbolic constraints prohibiting invalid labels</a:t>
            </a:r>
          </a:p>
          <a:p>
            <a:pPr lvl="1">
              <a:tabLst>
                <a:tab pos="1138238" algn="l"/>
              </a:tabLst>
            </a:pPr>
            <a:r>
              <a:rPr lang="en-US" sz="2400" dirty="0">
                <a:solidFill>
                  <a:schemeClr val="accent2"/>
                </a:solidFill>
              </a:rPr>
              <a:t>No</a:t>
            </a:r>
            <a:r>
              <a:rPr lang="en-US" sz="2400" dirty="0"/>
              <a:t> structural information about references, </a:t>
            </a:r>
            <a:r>
              <a:rPr lang="en-US" sz="2400" dirty="0" err="1"/>
              <a:t>etc</a:t>
            </a:r>
            <a:endParaRPr lang="en-US" sz="2400" dirty="0"/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No</a:t>
            </a:r>
            <a:r>
              <a:rPr lang="en-US" sz="2400" dirty="0"/>
              <a:t> frame information</a:t>
            </a:r>
          </a:p>
          <a:p>
            <a:pPr lvl="1"/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Is there room for knowledge in the form of symbolic constraints in neural SRL models?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If so, how do we introduce it without sacrificing modeling convenience?</a:t>
            </a:r>
          </a:p>
          <a:p>
            <a:pPr marL="457200" lvl="1" indent="0" algn="ctr">
              <a:buNone/>
            </a:pPr>
            <a:endParaRPr lang="en-US" sz="2400" i="1" dirty="0">
              <a:solidFill>
                <a:schemeClr val="accent1"/>
              </a:solidFill>
            </a:endParaRPr>
          </a:p>
          <a:p>
            <a:pPr marL="457200" lvl="1" indent="0" algn="ctr">
              <a:buNone/>
            </a:pPr>
            <a:r>
              <a:rPr lang="en-US" sz="2400" i="1" dirty="0">
                <a:solidFill>
                  <a:schemeClr val="accent1"/>
                </a:solidFill>
              </a:rPr>
              <a:t>And why do we need symbolic constraints anyway if the models are so successful already?</a:t>
            </a:r>
            <a:endParaRPr lang="en-US" sz="2400" i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51715-E162-634C-A1E9-CDA40044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DFBBC9C9-573F-BB45-95E6-212D7AB9C9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B54FDFE-B630-824E-A125-FB81CEA5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404" y="136525"/>
            <a:ext cx="3930620" cy="14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successful prediction imply understanding?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AD58F-1E06-3845-ACD8-C5998B8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48B2A-0726-6E43-9EAE-45AD3233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/>
              <a:t>One of the earliest known successful eclipse predictions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Possibly learned how to do so from the Babylonian astronomers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Babylonians) understand how eclipses work?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No. </a:t>
            </a:r>
            <a:r>
              <a:rPr lang="en-US" dirty="0"/>
              <a:t>That came about a century after Thales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latin typeface="+mj-lt"/>
              </a:rPr>
              <a:t>mathematician, astronomer, philosopher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65E8A-F3B8-554A-850A-9FBC7149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2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Prediction sans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>
                <a:solidFill>
                  <a:schemeClr val="accent1"/>
                </a:solidFill>
                <a:latin typeface="+mj-lt"/>
              </a:rPr>
              <a:t>Thales &amp; co “data mined” celestial observations to find cycles in lunar and solar eclipses</a:t>
            </a: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they had no clue about the positions of the earth, the moon and the sun!</a:t>
            </a:r>
            <a:endParaRPr lang="en-US" sz="2600" dirty="0">
              <a:latin typeface="+mj-lt"/>
            </a:endParaRPr>
          </a:p>
          <a:p>
            <a:endParaRPr lang="en-US" sz="2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>
                    <a:latin typeface="+mj-lt"/>
                  </a:rPr>
                  <a:t>A recipe for pathological failures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Finding patterns in data can lead to seemingly accurate predictions</a:t>
              </a:r>
              <a:r>
                <a:rPr lang="mr-IN" sz="3200" dirty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>
                  <a:latin typeface="+mj-lt"/>
                </a:rPr>
                <a:t>…</a:t>
              </a:r>
              <a:r>
                <a:rPr lang="en-US" sz="3200" dirty="0">
                  <a:latin typeface="+mj-lt"/>
                </a:rPr>
                <a:t>accuracy in prediction does not imply understanding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but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9DC09D-AD6F-C24D-B9E9-9FD284D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C79A3-7DBD-6C43-A617-131C8160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17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Visual question answering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uses Pythia v0. 1: the winning entry to the VQA challenge 2018 [Jiang, Y et al 2018].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59C7BE-49CB-F84F-A423-590988B6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7061-13F1-004A-99BE-C9200A166FFB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D1CE6-D7C5-4649-A8C0-E3E79F671B16}"/>
              </a:ext>
            </a:extLst>
          </p:cNvPr>
          <p:cNvSpPr txBox="1"/>
          <p:nvPr/>
        </p:nvSpPr>
        <p:spPr>
          <a:xfrm>
            <a:off x="12888686" y="2447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F4F63-AEBC-3845-A8B4-BC719069BB25}"/>
              </a:ext>
            </a:extLst>
          </p:cNvPr>
          <p:cNvSpPr txBox="1"/>
          <p:nvPr/>
        </p:nvSpPr>
        <p:spPr>
          <a:xfrm>
            <a:off x="7371245" y="2702673"/>
            <a:ext cx="2732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~64.7% probability that the penguin is on the table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FFFF3-871F-A748-959A-EEE422461DB3}"/>
              </a:ext>
            </a:extLst>
          </p:cNvPr>
          <p:cNvSpPr/>
          <p:nvPr/>
        </p:nvSpPr>
        <p:spPr>
          <a:xfrm>
            <a:off x="5385270" y="2447109"/>
            <a:ext cx="1276788" cy="1035173"/>
          </a:xfrm>
          <a:prstGeom prst="rect">
            <a:avLst/>
          </a:prstGeom>
          <a:solidFill>
            <a:schemeClr val="accent1">
              <a:alpha val="270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463C05-41E2-5349-9573-CE987479CC42}"/>
              </a:ext>
            </a:extLst>
          </p:cNvPr>
          <p:cNvSpPr/>
          <p:nvPr/>
        </p:nvSpPr>
        <p:spPr>
          <a:xfrm>
            <a:off x="5319138" y="5541903"/>
            <a:ext cx="402393" cy="301549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" grpId="0"/>
      <p:bldP spid="6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‘read’ images?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Google Shape;86;p14"/>
          <p:cNvSpPr txBox="1"/>
          <p:nvPr/>
        </p:nvSpPr>
        <p:spPr>
          <a:xfrm>
            <a:off x="2661482" y="4439555"/>
            <a:ext cx="6869036" cy="5954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Today’s state-of-the-art is devoid of any such “theory”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5CD8A-6741-AA4B-8545-CEB339A8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2D81A-AFA9-0743-AD9F-EBFA0983D31F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546B6-069F-EF4A-B51B-D739EA9BE0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59" r="76774" b="33814"/>
          <a:stretch/>
        </p:blipFill>
        <p:spPr>
          <a:xfrm>
            <a:off x="5319139" y="2418445"/>
            <a:ext cx="1177455" cy="1065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7DCCB1-6728-4945-AA22-01FAF07398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56326" r="86435" b="20740"/>
          <a:stretch/>
        </p:blipFill>
        <p:spPr>
          <a:xfrm>
            <a:off x="5319140" y="5481763"/>
            <a:ext cx="715900" cy="3442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C5DDCF-C855-6645-A205-AA5CFA1266D0}"/>
              </a:ext>
            </a:extLst>
          </p:cNvPr>
          <p:cNvSpPr/>
          <p:nvPr/>
        </p:nvSpPr>
        <p:spPr>
          <a:xfrm>
            <a:off x="5319138" y="5541903"/>
            <a:ext cx="402393" cy="301549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3BCB4B-59A5-484E-B3C5-85CFE4AF7619}"/>
              </a:ext>
            </a:extLst>
          </p:cNvPr>
          <p:cNvSpPr/>
          <p:nvPr/>
        </p:nvSpPr>
        <p:spPr>
          <a:xfrm>
            <a:off x="5385270" y="2447109"/>
            <a:ext cx="1276788" cy="1035173"/>
          </a:xfrm>
          <a:prstGeom prst="rect">
            <a:avLst/>
          </a:prstGeom>
          <a:solidFill>
            <a:schemeClr val="accent1">
              <a:alpha val="270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8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2: Natural language inference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0577" y="1556435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chemeClr val="accent1"/>
                </a:solidFill>
                <a:latin typeface="+mj-lt"/>
              </a:rPr>
              <a:t>Premise</a:t>
            </a:r>
            <a:endParaRPr lang="en-US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3426164"/>
            <a:ext cx="4425953" cy="2381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7154" y="4016850"/>
            <a:ext cx="405437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quite likely that the premise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sz="2400" dirty="0">
                <a:latin typeface="+mj-lt"/>
              </a:rPr>
              <a:t> the hypothesis.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5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demo.allennlp.org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/textual-entailment/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224" y="1542819"/>
            <a:ext cx="735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Before it moved to Chicago, aerospace manufacturer Boeing was the largest company in Seattle.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224" y="2761490"/>
            <a:ext cx="735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Boeing is a Chicago-based aerospace manufacturer.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0577" y="2775106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1"/>
                </a:solidFill>
                <a:latin typeface="+mj-lt"/>
              </a:rPr>
              <a:t>Hypothesis</a:t>
            </a:r>
            <a:endParaRPr lang="en-US" sz="22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F10F0-A4F7-EF43-AA33-27ACFD1B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ABA71-6E62-614C-B1A3-7F48F195FBB5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3916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understand text?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US" sz="2400" dirty="0">
                <a:latin typeface="+mj-lt"/>
              </a:rPr>
              <a:t> 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 entails H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125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~90% on benchmark data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same system </a:t>
            </a:r>
            <a:r>
              <a:rPr lang="en-US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“theory”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H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Entails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Z</a:t>
              </a: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Contradicts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+mj-lt"/>
                </a:rPr>
                <a:t>No relationship?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E3D0A-4D52-6B4A-8D69-91325B8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18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4B631-7664-3A40-A365-647B012B7BEC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2393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D093-D352-EB49-B30A-C0F248C2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22C71-2A6A-454E-A4B4-8C248AB0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30320-D50A-354A-8D95-C6759850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5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 modeling problems in their full richness?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/>
                </a:solidFill>
              </a:rPr>
              <a:t>Or: are we modeling for benchmark test sets?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Challenge</a:t>
            </a:r>
            <a:r>
              <a:rPr lang="en-US" sz="2800" dirty="0"/>
              <a:t>: Modeling strategies that depend on or expose a theory</a:t>
            </a:r>
            <a:endParaRPr lang="en-US" sz="2400" dirty="0"/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b="1" dirty="0"/>
              <a:t>Otherwise, we are just guessing equations involving high dimensional spaces, without understanding what they mean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Thales, versus a modern understanding of eclipses</a:t>
            </a:r>
          </a:p>
          <a:p>
            <a:pPr marL="1257300" lvl="3" indent="0">
              <a:buNone/>
            </a:pPr>
            <a:r>
              <a:rPr lang="en-US" sz="1800" dirty="0"/>
              <a:t>Precise predictions via curve fitting versus a philosophy of the underlying phenomenon</a:t>
            </a:r>
          </a:p>
          <a:p>
            <a:pPr marL="914400" lvl="1" indent="-514350"/>
            <a:endParaRPr lang="en-US" sz="2400" dirty="0"/>
          </a:p>
          <a:p>
            <a:pPr marL="514350" indent="-514350"/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6DB9D-25E9-4049-A158-354BEB24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AD1A2-EFCA-A649-99D2-C9ED7F6B633B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15129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</a:t>
            </a:r>
            <a:r>
              <a:rPr lang="en-US" strike="sngStrike">
                <a:solidFill>
                  <a:schemeClr val="accent2"/>
                </a:solidFill>
              </a:rPr>
              <a:t>examples</a:t>
            </a:r>
            <a:endParaRPr lang="en-US" strike="sngStrike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9329" y="3963904"/>
            <a:ext cx="2424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B124-636D-BD4F-A5AD-245499D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 augment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Good datasets are not easy to make</a:t>
            </a:r>
          </a:p>
          <a:p>
            <a:pPr lvl="1"/>
            <a:r>
              <a:rPr lang="en-US" sz="2400" dirty="0"/>
              <a:t>Takes time, costs money</a:t>
            </a:r>
          </a:p>
          <a:p>
            <a:endParaRPr lang="en-US" sz="2800" dirty="0"/>
          </a:p>
          <a:p>
            <a:r>
              <a:rPr lang="en-US" sz="2800" dirty="0"/>
              <a:t>Easy to write rules about model behavior</a:t>
            </a:r>
            <a:r>
              <a:rPr lang="en-US" sz="2400" dirty="0"/>
              <a:t> or their internal beliefs</a:t>
            </a:r>
          </a:p>
          <a:p>
            <a:pPr lvl="1"/>
            <a:r>
              <a:rPr lang="en-US" sz="2400" dirty="0"/>
              <a:t>Statements in </a:t>
            </a:r>
            <a:r>
              <a:rPr lang="en-US" sz="2400" dirty="0">
                <a:solidFill>
                  <a:schemeClr val="accent1"/>
                </a:solidFill>
              </a:rPr>
              <a:t>logic </a:t>
            </a:r>
            <a:r>
              <a:rPr lang="en-US" sz="2400" dirty="0"/>
              <a:t>that express invariants or inference rules</a:t>
            </a:r>
          </a:p>
          <a:p>
            <a:pPr lvl="1"/>
            <a:r>
              <a:rPr lang="en-US" sz="2400" dirty="0"/>
              <a:t>Often universally quantified statements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3021" y="4799970"/>
            <a:ext cx="108328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>
                <a:latin typeface="+mj-lt"/>
              </a:rPr>
              <a:t>Example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“</a:t>
            </a:r>
            <a:r>
              <a:rPr lang="en-US" sz="2000" dirty="0">
                <a:latin typeface="Courier" pitchFamily="2" charset="0"/>
              </a:rPr>
              <a:t>Core arguments (e.g. Arg0, Arg1) cannot repeat for a predicate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B96A0-7C27-3140-912F-E7909334907B}"/>
              </a:ext>
            </a:extLst>
          </p:cNvPr>
          <p:cNvSpPr txBox="1"/>
          <p:nvPr/>
        </p:nvSpPr>
        <p:spPr>
          <a:xfrm>
            <a:off x="4291873" y="51435"/>
            <a:ext cx="52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chemeClr val="accent1"/>
                </a:solidFill>
                <a:latin typeface="+mj-lt"/>
              </a:rPr>
              <a:t>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B4B0-BE24-9441-8FEB-894ABF8F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878762" y="1919016"/>
            <a:ext cx="5566841" cy="2989770"/>
            <a:chOff x="457199" y="2706624"/>
            <a:chExt cx="5566841" cy="2989770"/>
          </a:xfrm>
        </p:grpSpPr>
        <p:sp>
          <p:nvSpPr>
            <p:cNvPr id="22" name="Rectangle 21"/>
            <p:cNvSpPr/>
            <p:nvPr/>
          </p:nvSpPr>
          <p:spPr>
            <a:xfrm>
              <a:off x="3164485" y="2706624"/>
              <a:ext cx="2859555" cy="29897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199" y="4407408"/>
              <a:ext cx="2194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Augmenting neural networks with logic (ACL 2019)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2761" y="4407408"/>
              <a:ext cx="2621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Logic-based loss design (EMNLP 2019, </a:t>
              </a:r>
            </a:p>
            <a:p>
              <a:r>
                <a:rPr lang="en-US" sz="2000" dirty="0">
                  <a:latin typeface="+mj-lt"/>
                </a:rPr>
                <a:t>ACL 2020, IJCAI 2021)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can knowledge be involved?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78762" y="2266488"/>
            <a:ext cx="8332039" cy="987552"/>
            <a:chOff x="457199" y="3054096"/>
            <a:chExt cx="8332039" cy="987552"/>
          </a:xfrm>
        </p:grpSpPr>
        <p:sp>
          <p:nvSpPr>
            <p:cNvPr id="13" name="Rectangle 12"/>
            <p:cNvSpPr/>
            <p:nvPr/>
          </p:nvSpPr>
          <p:spPr>
            <a:xfrm>
              <a:off x="457199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Model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02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Loss function design </a:t>
              </a:r>
              <a:r>
                <a:rPr lang="en-US" sz="2000">
                  <a:latin typeface="+mj-lt"/>
                </a:rPr>
                <a:t>&amp; training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0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Enforce congruent predictions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05953" y="3655153"/>
            <a:ext cx="307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Structured prediction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Can be difficult to train due to discreteness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Computational expense for each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9885" y="4908786"/>
            <a:ext cx="17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This talk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5479D-C283-BF46-9E35-19C8B9F0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Neural </a:t>
            </a:r>
            <a:r>
              <a:rPr lang="en-US"/>
              <a:t>n</a:t>
            </a:r>
            <a:r>
              <a:rPr lang="en"/>
              <a:t>etwork</a:t>
            </a:r>
            <a:r>
              <a:rPr lang="en-US"/>
              <a:t> land</a:t>
            </a:r>
            <a:r>
              <a:rPr lang="en"/>
              <a:t> vs. Logic</a:t>
            </a:r>
            <a:r>
              <a:rPr lang="en-US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>
                <a:solidFill>
                  <a:schemeClr val="accent1"/>
                </a:solidFill>
              </a:rPr>
              <a:t>✓</a:t>
            </a:r>
            <a:r>
              <a:rPr lang="en" dirty="0">
                <a:solidFill>
                  <a:schemeClr val="accent1"/>
                </a:solidFill>
              </a:rPr>
              <a:t>Differentiable </a:t>
            </a:r>
            <a:r>
              <a:rPr lang="en-US" dirty="0">
                <a:solidFill>
                  <a:schemeClr val="accent1"/>
                </a:solidFill>
              </a:rPr>
              <a:t>compute, easy to use</a:t>
            </a:r>
            <a:endParaRPr dirty="0">
              <a:solidFill>
                <a:schemeClr val="accent1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>
                <a:solidFill>
                  <a:schemeClr val="accent2"/>
                </a:solidFill>
              </a:rPr>
              <a:t>Hard to supervise except </a:t>
            </a:r>
            <a:r>
              <a:rPr lang="en-US" dirty="0">
                <a:solidFill>
                  <a:schemeClr val="accent2"/>
                </a:solidFill>
              </a:rPr>
              <a:t>via </a:t>
            </a:r>
            <a:r>
              <a:rPr lang="en" dirty="0">
                <a:solidFill>
                  <a:schemeClr val="accent2"/>
                </a:solidFill>
              </a:rPr>
              <a:t>labeled 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/>
              <a:t>First-order logic </a:t>
            </a:r>
            <a:endParaRPr lang="en-US" dirty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/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✓ </a:t>
            </a:r>
            <a:r>
              <a:rPr lang="en" dirty="0">
                <a:solidFill>
                  <a:schemeClr val="accent1"/>
                </a:solidFill>
              </a:rPr>
              <a:t>Expressive and easy to state for domain experts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dirty="0">
              <a:solidFill>
                <a:schemeClr val="accent1"/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6324F-34EE-E149-B2B3-846F6519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9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Bridging </a:t>
            </a:r>
            <a:r>
              <a:rPr lang="en" dirty="0"/>
              <a:t> predicates in rules with neural networks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Making </a:t>
            </a:r>
            <a:r>
              <a:rPr lang="en" dirty="0"/>
              <a:t>logic differentiable</a:t>
            </a:r>
            <a:endParaRPr lang="en-US" dirty="0"/>
          </a:p>
          <a:p>
            <a:pPr marL="800100" lvl="2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Answer: Use a t-norm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differentiable logic</a:t>
            </a:r>
            <a:endParaRPr lang="en" dirty="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01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7197" y="4080124"/>
            <a:ext cx="635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Let’s use an SRL example to illustrate this principle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8F05B-253B-CB4E-A0F3-8BD8CAC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8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8" name="Oval 87"/>
          <p:cNvSpPr/>
          <p:nvPr/>
        </p:nvSpPr>
        <p:spPr>
          <a:xfrm>
            <a:off x="320662" y="5024455"/>
            <a:ext cx="7554366" cy="536674"/>
          </a:xfrm>
          <a:prstGeom prst="ellipse">
            <a:avLst/>
          </a:prstGeom>
          <a:noFill/>
          <a:ln w="762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6091" y="3168908"/>
            <a:ext cx="40844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Outputs are predicates.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B-A0(ate, The)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I-A0(ate, mouse)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…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I-AM-TMP(ate, kitchen)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So are deterministic properties of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CD01-5A5D-394B-9E84-72351FB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ED5167-67F3-0344-8F4F-B295BA0E38D4}"/>
              </a:ext>
            </a:extLst>
          </p:cNvPr>
          <p:cNvGrpSpPr/>
          <p:nvPr/>
        </p:nvGrpSpPr>
        <p:grpSpPr>
          <a:xfrm>
            <a:off x="609600" y="2890254"/>
            <a:ext cx="7197450" cy="2592829"/>
            <a:chOff x="2497275" y="2860017"/>
            <a:chExt cx="7197450" cy="25928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15CCEF-00A0-6F45-9AE0-A278E87BD771}"/>
                </a:ext>
              </a:extLst>
            </p:cNvPr>
            <p:cNvGrpSpPr/>
            <p:nvPr/>
          </p:nvGrpSpPr>
          <p:grpSpPr>
            <a:xfrm>
              <a:off x="2569409" y="5083514"/>
              <a:ext cx="6975627" cy="369332"/>
              <a:chOff x="2569409" y="5083514"/>
              <a:chExt cx="6975627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8CC1C8F-0AD0-DE4B-9B5B-6815D183207D}"/>
                  </a:ext>
                </a:extLst>
              </p:cNvPr>
              <p:cNvSpPr/>
              <p:nvPr/>
            </p:nvSpPr>
            <p:spPr>
              <a:xfrm>
                <a:off x="2569409" y="5083514"/>
                <a:ext cx="5341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The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00DC2DB-B74E-6446-8720-5F01FB8FA905}"/>
                  </a:ext>
                </a:extLst>
              </p:cNvPr>
              <p:cNvSpPr/>
              <p:nvPr/>
            </p:nvSpPr>
            <p:spPr>
              <a:xfrm>
                <a:off x="3089773" y="5083514"/>
                <a:ext cx="8178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mouse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056B8DE-1164-8944-A2A2-039A4F9C5B57}"/>
                  </a:ext>
                </a:extLst>
              </p:cNvPr>
              <p:cNvSpPr/>
              <p:nvPr/>
            </p:nvSpPr>
            <p:spPr>
              <a:xfrm>
                <a:off x="3898310" y="5083514"/>
                <a:ext cx="4830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ate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8C3FEA6-4CCB-AA44-B8C3-6E546EBAF832}"/>
                  </a:ext>
                </a:extLst>
              </p:cNvPr>
              <p:cNvSpPr/>
              <p:nvPr/>
            </p:nvSpPr>
            <p:spPr>
              <a:xfrm>
                <a:off x="4364718" y="5083514"/>
                <a:ext cx="4988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6C25EAE-6933-0F49-B3E7-1FFC55E5D9C1}"/>
                  </a:ext>
                </a:extLst>
              </p:cNvPr>
              <p:cNvSpPr/>
              <p:nvPr/>
            </p:nvSpPr>
            <p:spPr>
              <a:xfrm>
                <a:off x="4861552" y="5083514"/>
                <a:ext cx="8402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cheese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0565E0-803F-6243-ADC5-5C732AF83B03}"/>
                  </a:ext>
                </a:extLst>
              </p:cNvPr>
              <p:cNvSpPr/>
              <p:nvPr/>
            </p:nvSpPr>
            <p:spPr>
              <a:xfrm>
                <a:off x="5692532" y="5083514"/>
                <a:ext cx="7088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when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9AD308E-81DE-0940-8C71-5F893E66823E}"/>
                  </a:ext>
                </a:extLst>
              </p:cNvPr>
              <p:cNvSpPr/>
              <p:nvPr/>
            </p:nvSpPr>
            <p:spPr>
              <a:xfrm>
                <a:off x="6392065" y="5083514"/>
                <a:ext cx="498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2CC9BC4-F72B-E945-9660-78ACA611A0C6}"/>
                  </a:ext>
                </a:extLst>
              </p:cNvPr>
              <p:cNvSpPr/>
              <p:nvPr/>
            </p:nvSpPr>
            <p:spPr>
              <a:xfrm>
                <a:off x="6881605" y="5083514"/>
                <a:ext cx="8213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farmer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629F373-27C2-8A48-9889-731B284399A6}"/>
                  </a:ext>
                </a:extLst>
              </p:cNvPr>
              <p:cNvSpPr/>
              <p:nvPr/>
            </p:nvSpPr>
            <p:spPr>
              <a:xfrm>
                <a:off x="7693668" y="5083514"/>
                <a:ext cx="4984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left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A49580-CD02-7F4A-932F-1362B634D02C}"/>
                  </a:ext>
                </a:extLst>
              </p:cNvPr>
              <p:cNvSpPr/>
              <p:nvPr/>
            </p:nvSpPr>
            <p:spPr>
              <a:xfrm>
                <a:off x="8182758" y="5083514"/>
                <a:ext cx="498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the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F21BB10-757B-4D41-9134-807AC8175CE3}"/>
                  </a:ext>
                </a:extLst>
              </p:cNvPr>
              <p:cNvSpPr/>
              <p:nvPr/>
            </p:nvSpPr>
            <p:spPr>
              <a:xfrm>
                <a:off x="8672297" y="5083514"/>
                <a:ext cx="872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+mj-lt"/>
                  </a:rPr>
                  <a:t>kitchen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6553DF0-9390-4842-AF6A-585F083D2BA7}"/>
                </a:ext>
              </a:extLst>
            </p:cNvPr>
            <p:cNvGrpSpPr/>
            <p:nvPr/>
          </p:nvGrpSpPr>
          <p:grpSpPr>
            <a:xfrm>
              <a:off x="2685594" y="3577333"/>
              <a:ext cx="6573949" cy="299865"/>
              <a:chOff x="2925783" y="3577333"/>
              <a:chExt cx="6573949" cy="29986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C5F4E56-A870-5B4C-8BFF-85A7D72F77CC}"/>
                  </a:ext>
                </a:extLst>
              </p:cNvPr>
              <p:cNvSpPr/>
              <p:nvPr/>
            </p:nvSpPr>
            <p:spPr>
              <a:xfrm>
                <a:off x="2925783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7E45AB3-8FCB-7748-AF8F-5BA1F775438B}"/>
                  </a:ext>
                </a:extLst>
              </p:cNvPr>
              <p:cNvSpPr/>
              <p:nvPr/>
            </p:nvSpPr>
            <p:spPr>
              <a:xfrm>
                <a:off x="3588013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10E5825-8C0B-AE45-B65E-D9239BC073FF}"/>
                  </a:ext>
                </a:extLst>
              </p:cNvPr>
              <p:cNvSpPr/>
              <p:nvPr/>
            </p:nvSpPr>
            <p:spPr>
              <a:xfrm>
                <a:off x="4229132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209CD59-21DC-6748-A73D-56DB7A83692C}"/>
                  </a:ext>
                </a:extLst>
              </p:cNvPr>
              <p:cNvSpPr/>
              <p:nvPr/>
            </p:nvSpPr>
            <p:spPr>
              <a:xfrm>
                <a:off x="4703459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EF9E10E-D9C5-F241-9676-B6476077544C}"/>
                  </a:ext>
                </a:extLst>
              </p:cNvPr>
              <p:cNvSpPr/>
              <p:nvPr/>
            </p:nvSpPr>
            <p:spPr>
              <a:xfrm>
                <a:off x="5371013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17B6FDF-951D-3A42-983E-B5E397703A9F}"/>
                  </a:ext>
                </a:extLst>
              </p:cNvPr>
              <p:cNvSpPr/>
              <p:nvPr/>
            </p:nvSpPr>
            <p:spPr>
              <a:xfrm>
                <a:off x="6136270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BA3202-497E-1F4B-8CF2-93239B69DE1E}"/>
                  </a:ext>
                </a:extLst>
              </p:cNvPr>
              <p:cNvSpPr/>
              <p:nvPr/>
            </p:nvSpPr>
            <p:spPr>
              <a:xfrm>
                <a:off x="6740761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0542FF-FFF8-9E48-89ED-1A729BD9F597}"/>
                  </a:ext>
                </a:extLst>
              </p:cNvPr>
              <p:cNvSpPr/>
              <p:nvPr/>
            </p:nvSpPr>
            <p:spPr>
              <a:xfrm>
                <a:off x="7381608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A6E6909-5882-B94A-A890-8B493B5AE582}"/>
                  </a:ext>
                </a:extLst>
              </p:cNvPr>
              <p:cNvSpPr/>
              <p:nvPr/>
            </p:nvSpPr>
            <p:spPr>
              <a:xfrm>
                <a:off x="8032185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802567E-6A04-5344-B281-CDEE9A5CDF26}"/>
                  </a:ext>
                </a:extLst>
              </p:cNvPr>
              <p:cNvSpPr/>
              <p:nvPr/>
            </p:nvSpPr>
            <p:spPr>
              <a:xfrm>
                <a:off x="8521499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EB3F27-AE89-5443-BF7A-4AB05EEF30F9}"/>
                  </a:ext>
                </a:extLst>
              </p:cNvPr>
              <p:cNvSpPr/>
              <p:nvPr/>
            </p:nvSpPr>
            <p:spPr>
              <a:xfrm>
                <a:off x="9197980" y="3577333"/>
                <a:ext cx="301752" cy="2998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8E12F3F-7D38-0E49-AE81-B073F43D8F08}"/>
                </a:ext>
              </a:extLst>
            </p:cNvPr>
            <p:cNvGrpSpPr/>
            <p:nvPr/>
          </p:nvGrpSpPr>
          <p:grpSpPr>
            <a:xfrm>
              <a:off x="2531905" y="3877198"/>
              <a:ext cx="6933500" cy="1206316"/>
              <a:chOff x="2772094" y="3877198"/>
              <a:chExt cx="6933500" cy="1206316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FC8DD4E-8B13-C941-A041-FDBF0031711D}"/>
                  </a:ext>
                </a:extLst>
              </p:cNvPr>
              <p:cNvCxnSpPr>
                <a:cxnSpLocks/>
                <a:stCxn id="27" idx="0"/>
                <a:endCxn id="39" idx="2"/>
              </p:cNvCxnSpPr>
              <p:nvPr/>
            </p:nvCxnSpPr>
            <p:spPr>
              <a:xfrm flipV="1">
                <a:off x="5521889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06E38BDE-6DCE-2F43-97E0-AAAEECC62B17}"/>
                  </a:ext>
                </a:extLst>
              </p:cNvPr>
              <p:cNvCxnSpPr>
                <a:cxnSpLocks/>
                <a:stCxn id="23" idx="0"/>
                <a:endCxn id="35" idx="2"/>
              </p:cNvCxnSpPr>
              <p:nvPr/>
            </p:nvCxnSpPr>
            <p:spPr>
              <a:xfrm flipV="1">
                <a:off x="3076659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4312895-F49F-2D47-AE1B-FEAAC8BB7963}"/>
                  </a:ext>
                </a:extLst>
              </p:cNvPr>
              <p:cNvCxnSpPr>
                <a:cxnSpLocks/>
                <a:stCxn id="25" idx="0"/>
                <a:endCxn id="37" idx="2"/>
              </p:cNvCxnSpPr>
              <p:nvPr/>
            </p:nvCxnSpPr>
            <p:spPr>
              <a:xfrm flipV="1">
                <a:off x="4380008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C5D8C88-77C5-FA4A-82F0-68D58BC10687}"/>
                  </a:ext>
                </a:extLst>
              </p:cNvPr>
              <p:cNvCxnSpPr>
                <a:cxnSpLocks/>
                <a:stCxn id="26" idx="0"/>
                <a:endCxn id="38" idx="2"/>
              </p:cNvCxnSpPr>
              <p:nvPr/>
            </p:nvCxnSpPr>
            <p:spPr>
              <a:xfrm flipV="1">
                <a:off x="4854335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B5551D2-C756-8948-B5C0-AA50886A911A}"/>
                  </a:ext>
                </a:extLst>
              </p:cNvPr>
              <p:cNvCxnSpPr>
                <a:cxnSpLocks/>
                <a:stCxn id="28" idx="0"/>
                <a:endCxn id="40" idx="2"/>
              </p:cNvCxnSpPr>
              <p:nvPr/>
            </p:nvCxnSpPr>
            <p:spPr>
              <a:xfrm flipV="1">
                <a:off x="6287145" y="3877198"/>
                <a:ext cx="1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F122D132-5320-F94D-8CC2-2B2E870BCE3B}"/>
                  </a:ext>
                </a:extLst>
              </p:cNvPr>
              <p:cNvCxnSpPr>
                <a:cxnSpLocks/>
                <a:stCxn id="29" idx="0"/>
                <a:endCxn id="41" idx="2"/>
              </p:cNvCxnSpPr>
              <p:nvPr/>
            </p:nvCxnSpPr>
            <p:spPr>
              <a:xfrm flipV="1">
                <a:off x="6881682" y="3877198"/>
                <a:ext cx="9955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34905CC-F724-D44D-B10A-31062D0EBE17}"/>
                  </a:ext>
                </a:extLst>
              </p:cNvPr>
              <p:cNvCxnSpPr>
                <a:cxnSpLocks/>
                <a:stCxn id="30" idx="0"/>
                <a:endCxn id="42" idx="2"/>
              </p:cNvCxnSpPr>
              <p:nvPr/>
            </p:nvCxnSpPr>
            <p:spPr>
              <a:xfrm flipV="1">
                <a:off x="7532484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77A52D17-7BDC-BA4C-AE52-9260FBA05F83}"/>
                  </a:ext>
                </a:extLst>
              </p:cNvPr>
              <p:cNvCxnSpPr>
                <a:cxnSpLocks/>
                <a:stCxn id="31" idx="0"/>
                <a:endCxn id="43" idx="2"/>
              </p:cNvCxnSpPr>
              <p:nvPr/>
            </p:nvCxnSpPr>
            <p:spPr>
              <a:xfrm flipV="1">
                <a:off x="8183060" y="3877198"/>
                <a:ext cx="1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FF8DF92-6CAD-2645-8577-6DA76BAAFF0B}"/>
                  </a:ext>
                </a:extLst>
              </p:cNvPr>
              <p:cNvCxnSpPr>
                <a:cxnSpLocks/>
                <a:stCxn id="32" idx="0"/>
                <a:endCxn id="44" idx="2"/>
              </p:cNvCxnSpPr>
              <p:nvPr/>
            </p:nvCxnSpPr>
            <p:spPr>
              <a:xfrm flipV="1">
                <a:off x="8672375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4477745-0B89-364C-A27F-43BD63F9086B}"/>
                  </a:ext>
                </a:extLst>
              </p:cNvPr>
              <p:cNvCxnSpPr>
                <a:cxnSpLocks/>
                <a:stCxn id="33" idx="0"/>
                <a:endCxn id="45" idx="2"/>
              </p:cNvCxnSpPr>
              <p:nvPr/>
            </p:nvCxnSpPr>
            <p:spPr>
              <a:xfrm flipV="1">
                <a:off x="9348856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F41B041A-F614-C847-9200-75030C462869}"/>
                  </a:ext>
                </a:extLst>
              </p:cNvPr>
              <p:cNvCxnSpPr>
                <a:cxnSpLocks/>
                <a:stCxn id="24" idx="0"/>
                <a:endCxn id="36" idx="2"/>
              </p:cNvCxnSpPr>
              <p:nvPr/>
            </p:nvCxnSpPr>
            <p:spPr>
              <a:xfrm flipV="1">
                <a:off x="3738889" y="3877198"/>
                <a:ext cx="0" cy="1206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AA6190-DCF4-CB43-9F7A-B670B5C6A3BD}"/>
                  </a:ext>
                </a:extLst>
              </p:cNvPr>
              <p:cNvSpPr/>
              <p:nvPr/>
            </p:nvSpPr>
            <p:spPr>
              <a:xfrm>
                <a:off x="2772094" y="4066442"/>
                <a:ext cx="6933500" cy="810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An encoder network (e.g. BERT) to produce contextual representations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8A4D9AC-3B11-CD46-B3C1-F80461E62147}"/>
                </a:ext>
              </a:extLst>
            </p:cNvPr>
            <p:cNvGrpSpPr/>
            <p:nvPr/>
          </p:nvGrpSpPr>
          <p:grpSpPr>
            <a:xfrm>
              <a:off x="2497275" y="2860017"/>
              <a:ext cx="7197450" cy="717317"/>
              <a:chOff x="2737464" y="2860017"/>
              <a:chExt cx="7197450" cy="717317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07251AD-63E6-5B49-94A5-2466A285C92A}"/>
                  </a:ext>
                </a:extLst>
              </p:cNvPr>
              <p:cNvSpPr txBox="1"/>
              <p:nvPr/>
            </p:nvSpPr>
            <p:spPr>
              <a:xfrm>
                <a:off x="2737464" y="2875728"/>
                <a:ext cx="678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B-A0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8F945BB-E24A-AA45-8B3A-16BEC87426FC}"/>
                  </a:ext>
                </a:extLst>
              </p:cNvPr>
              <p:cNvSpPr txBox="1"/>
              <p:nvPr/>
            </p:nvSpPr>
            <p:spPr>
              <a:xfrm>
                <a:off x="3399694" y="2871603"/>
                <a:ext cx="678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I-A0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06F3914-0DB3-7A41-ABF9-38DE0CB77999}"/>
                  </a:ext>
                </a:extLst>
              </p:cNvPr>
              <p:cNvSpPr txBox="1"/>
              <p:nvPr/>
            </p:nvSpPr>
            <p:spPr>
              <a:xfrm>
                <a:off x="4225959" y="2860017"/>
                <a:ext cx="3080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V</a:t>
                </a: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2AF715C-5430-8C4E-9552-A4CF4CCB193D}"/>
                  </a:ext>
                </a:extLst>
              </p:cNvPr>
              <p:cNvCxnSpPr>
                <a:cxnSpLocks/>
                <a:stCxn id="35" idx="0"/>
                <a:endCxn id="68" idx="2"/>
              </p:cNvCxnSpPr>
              <p:nvPr/>
            </p:nvCxnSpPr>
            <p:spPr>
              <a:xfrm flipV="1">
                <a:off x="3076659" y="3214282"/>
                <a:ext cx="1" cy="3630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EE7B5A4-A4DC-8744-A52A-C4B92157B408}"/>
                  </a:ext>
                </a:extLst>
              </p:cNvPr>
              <p:cNvCxnSpPr>
                <a:cxnSpLocks/>
                <a:stCxn id="36" idx="0"/>
                <a:endCxn id="70" idx="2"/>
              </p:cNvCxnSpPr>
              <p:nvPr/>
            </p:nvCxnSpPr>
            <p:spPr>
              <a:xfrm flipV="1">
                <a:off x="3738889" y="3210157"/>
                <a:ext cx="1" cy="3671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9B3B6DFA-1150-8942-8C0F-85AE57C4E8F9}"/>
                  </a:ext>
                </a:extLst>
              </p:cNvPr>
              <p:cNvCxnSpPr>
                <a:cxnSpLocks/>
                <a:stCxn id="37" idx="0"/>
                <a:endCxn id="71" idx="2"/>
              </p:cNvCxnSpPr>
              <p:nvPr/>
            </p:nvCxnSpPr>
            <p:spPr>
              <a:xfrm flipV="1">
                <a:off x="4380008" y="3198571"/>
                <a:ext cx="0" cy="3787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D71E71C-9210-AD42-9861-6A12973EF87E}"/>
                  </a:ext>
                </a:extLst>
              </p:cNvPr>
              <p:cNvSpPr txBox="1"/>
              <p:nvPr/>
            </p:nvSpPr>
            <p:spPr>
              <a:xfrm>
                <a:off x="4515140" y="2871603"/>
                <a:ext cx="678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B-A1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53B885F-750F-4247-ACAE-C7D0D90B86DC}"/>
                  </a:ext>
                </a:extLst>
              </p:cNvPr>
              <p:cNvCxnSpPr>
                <a:cxnSpLocks/>
                <a:stCxn id="38" idx="0"/>
                <a:endCxn id="76" idx="2"/>
              </p:cNvCxnSpPr>
              <p:nvPr/>
            </p:nvCxnSpPr>
            <p:spPr>
              <a:xfrm flipV="1">
                <a:off x="4854335" y="3210157"/>
                <a:ext cx="1" cy="3671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F0B8E5A-738B-EB43-BF19-4D4EC670D33E}"/>
                  </a:ext>
                </a:extLst>
              </p:cNvPr>
              <p:cNvSpPr txBox="1"/>
              <p:nvPr/>
            </p:nvSpPr>
            <p:spPr>
              <a:xfrm>
                <a:off x="5182694" y="2869447"/>
                <a:ext cx="678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I-A1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4AA8504E-CC87-4B4F-9977-54DAA36C5F19}"/>
                  </a:ext>
                </a:extLst>
              </p:cNvPr>
              <p:cNvCxnSpPr>
                <a:cxnSpLocks/>
                <a:stCxn id="39" idx="0"/>
                <a:endCxn id="78" idx="2"/>
              </p:cNvCxnSpPr>
              <p:nvPr/>
            </p:nvCxnSpPr>
            <p:spPr>
              <a:xfrm flipV="1">
                <a:off x="5521889" y="3208001"/>
                <a:ext cx="1" cy="3693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811EAC1-A8F8-EA47-B0EC-103047AB1F60}"/>
                  </a:ext>
                </a:extLst>
              </p:cNvPr>
              <p:cNvSpPr txBox="1"/>
              <p:nvPr/>
            </p:nvSpPr>
            <p:spPr>
              <a:xfrm>
                <a:off x="5809931" y="2875728"/>
                <a:ext cx="15161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B-AM-TMP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4B917888-7E71-5249-93E1-31DF236B83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3158" y="3225403"/>
                <a:ext cx="7976" cy="3519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470C0F7-4F4C-3C47-B688-55FB360D10E1}"/>
                  </a:ext>
                </a:extLst>
              </p:cNvPr>
              <p:cNvSpPr txBox="1"/>
              <p:nvPr/>
            </p:nvSpPr>
            <p:spPr>
              <a:xfrm>
                <a:off x="7457542" y="2864955"/>
                <a:ext cx="3080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…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B71562C-F388-D04A-983C-3477443358C7}"/>
                  </a:ext>
                </a:extLst>
              </p:cNvPr>
              <p:cNvSpPr txBox="1"/>
              <p:nvPr/>
            </p:nvSpPr>
            <p:spPr>
              <a:xfrm>
                <a:off x="8762798" y="2874401"/>
                <a:ext cx="11721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</a:rPr>
                  <a:t>I-AM-TMP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F528C5AA-EF75-D441-BFFF-E93624FC95A5}"/>
                  </a:ext>
                </a:extLst>
              </p:cNvPr>
              <p:cNvCxnSpPr>
                <a:cxnSpLocks/>
                <a:stCxn id="45" idx="0"/>
                <a:endCxn id="83" idx="2"/>
              </p:cNvCxnSpPr>
              <p:nvPr/>
            </p:nvCxnSpPr>
            <p:spPr>
              <a:xfrm flipV="1">
                <a:off x="9348856" y="3212955"/>
                <a:ext cx="0" cy="3643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BCA476F5-2598-8843-BC81-32186ED67E95}"/>
              </a:ext>
            </a:extLst>
          </p:cNvPr>
          <p:cNvSpPr/>
          <p:nvPr/>
        </p:nvSpPr>
        <p:spPr>
          <a:xfrm>
            <a:off x="320662" y="2791194"/>
            <a:ext cx="7554366" cy="536674"/>
          </a:xfrm>
          <a:prstGeom prst="ellipse">
            <a:avLst/>
          </a:prstGeom>
          <a:noFill/>
          <a:ln w="762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33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" grpId="0"/>
      <p:bldP spid="8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524000" y="1329291"/>
            <a:ext cx="5735432" cy="5115409"/>
            <a:chOff x="1829259" y="1335362"/>
            <a:chExt cx="5735432" cy="5115409"/>
          </a:xfrm>
        </p:grpSpPr>
        <p:grpSp>
          <p:nvGrpSpPr>
            <p:cNvPr id="74" name="Group 73"/>
            <p:cNvGrpSpPr/>
            <p:nvPr/>
          </p:nvGrpSpPr>
          <p:grpSpPr>
            <a:xfrm>
              <a:off x="2614630" y="2440254"/>
              <a:ext cx="4950061" cy="2802652"/>
              <a:chOff x="841248" y="2523744"/>
              <a:chExt cx="4950061" cy="28026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41248" y="2523744"/>
                <a:ext cx="3194304" cy="28026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4064" y="3740404"/>
                <a:ext cx="707245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Entail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1" idx="1"/>
              </p:cNvCxnSpPr>
              <p:nvPr/>
            </p:nvCxnSpPr>
            <p:spPr>
              <a:xfrm>
                <a:off x="4035552" y="3925070"/>
                <a:ext cx="104851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142720" y="3517662"/>
                <a:ext cx="845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Predict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517920" y="1707779"/>
              <a:ext cx="3827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on a train to Berlin.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97816" y="1335362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Premise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517920" y="5568579"/>
              <a:ext cx="3742795" cy="882192"/>
              <a:chOff x="744538" y="5652069"/>
              <a:chExt cx="3742795" cy="8821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4538" y="5652069"/>
                <a:ext cx="3742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John is traveling to Berlin.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538" y="6164929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Hypothesis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829259" y="2080764"/>
              <a:ext cx="3774649" cy="3487815"/>
              <a:chOff x="55877" y="2164254"/>
              <a:chExt cx="3774649" cy="348781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6977" y="2609160"/>
                <a:ext cx="2893549" cy="851889"/>
                <a:chOff x="936977" y="2760556"/>
                <a:chExt cx="2893549" cy="85188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6977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394776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52575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310374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68173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225972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83770" y="2760556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94776" y="4443954"/>
                <a:ext cx="1977952" cy="845866"/>
                <a:chOff x="1394776" y="4806203"/>
                <a:chExt cx="1977952" cy="84586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394776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852575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310374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68173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225972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5877" y="2751414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Encode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77" y="4682221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Encode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2383302" y="2164254"/>
                <a:ext cx="0" cy="2602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2369447" y="5372847"/>
                <a:ext cx="3285" cy="27922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829259" y="3365513"/>
              <a:ext cx="3726036" cy="988928"/>
              <a:chOff x="1829259" y="3365513"/>
              <a:chExt cx="3726036" cy="98892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808502" y="3365513"/>
                <a:ext cx="2746793" cy="988928"/>
                <a:chOff x="2783737" y="3371536"/>
                <a:chExt cx="2746793" cy="988928"/>
              </a:xfrm>
            </p:grpSpPr>
            <p:cxnSp>
              <p:nvCxnSpPr>
                <p:cNvPr id="26" name="Straight Connector 25"/>
                <p:cNvCxnSpPr>
                  <a:stCxn id="10" idx="2"/>
                  <a:endCxn id="18" idx="0"/>
                </p:cNvCxnSpPr>
                <p:nvPr/>
              </p:nvCxnSpPr>
              <p:spPr>
                <a:xfrm>
                  <a:off x="2783737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1" idx="2"/>
                  <a:endCxn id="19" idx="0"/>
                </p:cNvCxnSpPr>
                <p:nvPr/>
              </p:nvCxnSpPr>
              <p:spPr>
                <a:xfrm>
                  <a:off x="3241536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4" idx="2"/>
                  <a:endCxn id="20" idx="0"/>
                </p:cNvCxnSpPr>
                <p:nvPr/>
              </p:nvCxnSpPr>
              <p:spPr>
                <a:xfrm flipH="1">
                  <a:off x="4157134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15" idx="2"/>
                  <a:endCxn id="21" idx="0"/>
                </p:cNvCxnSpPr>
                <p:nvPr/>
              </p:nvCxnSpPr>
              <p:spPr>
                <a:xfrm flipH="1">
                  <a:off x="4614933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16" idx="2"/>
                  <a:endCxn id="22" idx="0"/>
                </p:cNvCxnSpPr>
                <p:nvPr/>
              </p:nvCxnSpPr>
              <p:spPr>
                <a:xfrm flipH="1">
                  <a:off x="5072732" y="3371536"/>
                  <a:ext cx="457798" cy="9889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13" idx="2"/>
                  <a:endCxn id="20" idx="0"/>
                </p:cNvCxnSpPr>
                <p:nvPr/>
              </p:nvCxnSpPr>
              <p:spPr>
                <a:xfrm>
                  <a:off x="4157134" y="3377559"/>
                  <a:ext cx="0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12" idx="2"/>
                  <a:endCxn id="20" idx="0"/>
                </p:cNvCxnSpPr>
                <p:nvPr/>
              </p:nvCxnSpPr>
              <p:spPr>
                <a:xfrm>
                  <a:off x="3699335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1829259" y="3757635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Attend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88" name="Oval 87"/>
          <p:cNvSpPr/>
          <p:nvPr/>
        </p:nvSpPr>
        <p:spPr>
          <a:xfrm>
            <a:off x="2405101" y="3427915"/>
            <a:ext cx="2893549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12" y="4444706"/>
            <a:ext cx="5114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internal nodes in the network have meaning by design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Align(train, traveling)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F005A-9F4D-2F40-BBBB-4210CC44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27</a:t>
            </a:fld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5B30D40-C269-1B4E-AB8E-6D00968C8A86}"/>
              </a:ext>
            </a:extLst>
          </p:cNvPr>
          <p:cNvCxnSpPr/>
          <p:nvPr/>
        </p:nvCxnSpPr>
        <p:spPr>
          <a:xfrm>
            <a:off x="3876640" y="3835509"/>
            <a:ext cx="2438472" cy="183018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03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</a:t>
            </a:r>
            <a:r>
              <a:rPr lang="en" sz="2800" i="1" dirty="0">
                <a:sym typeface="Roboto"/>
              </a:rPr>
              <a:t>externally</a:t>
            </a:r>
            <a:r>
              <a:rPr lang="en" sz="2800" dirty="0">
                <a:sym typeface="Roboto"/>
              </a:rPr>
              <a:t> defined meaning</a:t>
            </a:r>
            <a:endParaRPr lang="e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2C305D-5DF7-F447-A6F8-115578D53D21}"/>
              </a:ext>
            </a:extLst>
          </p:cNvPr>
          <p:cNvGrpSpPr/>
          <p:nvPr/>
        </p:nvGrpSpPr>
        <p:grpSpPr>
          <a:xfrm>
            <a:off x="2147746" y="4124015"/>
            <a:ext cx="5195193" cy="2041836"/>
            <a:chOff x="3070334" y="4124015"/>
            <a:chExt cx="5195193" cy="2041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Google Shape;143;p20"/>
                <p:cNvSpPr txBox="1"/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Neuron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charset="0"/>
                          <a:ea typeface="Roboto"/>
                          <a:cs typeface="Roboto"/>
                          <a:sym typeface="Roboto"/>
                        </a:rPr>
                        <m:t>𝑎</m:t>
                      </m:r>
                    </m:oMath>
                  </a14:m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 is associated with </a:t>
                  </a:r>
                  <a:r>
                    <a:rPr lang="en-US" dirty="0">
                      <a:latin typeface="+mj-lt"/>
                      <a:ea typeface="Roboto"/>
                      <a:cs typeface="Roboto"/>
                      <a:sym typeface="Roboto"/>
                    </a:rPr>
                    <a:t>the predicate </a:t>
                  </a:r>
                  <a:r>
                    <a:rPr lang="en" b="1" dirty="0">
                      <a:latin typeface="Courier" charset="0"/>
                      <a:ea typeface="Courier" charset="0"/>
                      <a:cs typeface="Courier" charset="0"/>
                      <a:sym typeface="Courier New"/>
                    </a:rPr>
                    <a:t>Align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(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on a train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, 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traveling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)</a:t>
                  </a:r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.</a:t>
                  </a:r>
                  <a:endParaRPr dirty="0">
                    <a:latin typeface="+mj-lt"/>
                    <a:ea typeface="Roboto"/>
                    <a:cs typeface="Roboto"/>
                    <a:sym typeface="Roboto"/>
                  </a:endParaRPr>
                </a:p>
              </p:txBody>
            </p:sp>
          </mc:Choice>
          <mc:Fallback xmlns="">
            <p:sp>
              <p:nvSpPr>
                <p:cNvPr id="143" name="Google Shape;143;p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blipFill>
                  <a:blip r:embed="rId3"/>
                  <a:stretch>
                    <a:fillRect l="-9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Google Shape;145;p20"/>
            <p:cNvCxnSpPr>
              <a:endCxn id="146" idx="2"/>
            </p:cNvCxnSpPr>
            <p:nvPr/>
          </p:nvCxnSpPr>
          <p:spPr>
            <a:xfrm flipV="1">
              <a:off x="4118284" y="4497240"/>
              <a:ext cx="150020" cy="289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6;p20"/>
            <p:cNvSpPr txBox="1"/>
            <p:nvPr/>
          </p:nvSpPr>
          <p:spPr>
            <a:xfrm>
              <a:off x="3070335" y="4124015"/>
              <a:ext cx="2395937" cy="3732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Lower-case for neuron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7" name="Google Shape;147;p20"/>
            <p:cNvCxnSpPr>
              <a:endCxn id="148" idx="0"/>
            </p:cNvCxnSpPr>
            <p:nvPr/>
          </p:nvCxnSpPr>
          <p:spPr>
            <a:xfrm>
              <a:off x="4118284" y="5389965"/>
              <a:ext cx="285750" cy="38478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148;p20"/>
            <p:cNvSpPr txBox="1"/>
            <p:nvPr/>
          </p:nvSpPr>
          <p:spPr>
            <a:xfrm>
              <a:off x="3070334" y="5774751"/>
              <a:ext cx="2667400" cy="391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Upper-case for predicate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2ED6AF-F0F8-CD4A-AC2A-77DE537C6E54}"/>
              </a:ext>
            </a:extLst>
          </p:cNvPr>
          <p:cNvGrpSpPr/>
          <p:nvPr/>
        </p:nvGrpSpPr>
        <p:grpSpPr>
          <a:xfrm>
            <a:off x="8217914" y="4372588"/>
            <a:ext cx="2024335" cy="1597713"/>
            <a:chOff x="7314279" y="4345239"/>
            <a:chExt cx="2024335" cy="1597713"/>
          </a:xfrm>
        </p:grpSpPr>
        <p:sp>
          <p:nvSpPr>
            <p:cNvPr id="149" name="Google Shape;149;p20"/>
            <p:cNvSpPr txBox="1"/>
            <p:nvPr/>
          </p:nvSpPr>
          <p:spPr>
            <a:xfrm>
              <a:off x="7600414" y="4345239"/>
              <a:ext cx="1330227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 dirty="0">
                  <a:latin typeface="+mj-lt"/>
                  <a:ea typeface="Roboto"/>
                  <a:cs typeface="Roboto"/>
                  <a:sym typeface="Roboto"/>
                </a:rPr>
                <a:t>on a train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50" name="Google Shape;150;p20"/>
            <p:cNvCxnSpPr>
              <a:stCxn id="149" idx="2"/>
              <a:endCxn id="151" idx="0"/>
            </p:cNvCxnSpPr>
            <p:nvPr/>
          </p:nvCxnSpPr>
          <p:spPr>
            <a:xfrm flipH="1">
              <a:off x="8121051" y="4786840"/>
              <a:ext cx="144477" cy="71451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1" name="Google Shape;151;p20"/>
            <p:cNvSpPr txBox="1"/>
            <p:nvPr/>
          </p:nvSpPr>
          <p:spPr>
            <a:xfrm>
              <a:off x="7457764" y="5501352"/>
              <a:ext cx="1326573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>
                  <a:latin typeface="+mj-lt"/>
                  <a:ea typeface="Roboto"/>
                  <a:cs typeface="Roboto"/>
                  <a:sym typeface="Roboto"/>
                </a:rPr>
                <a:t>traveling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charset="0"/>
                            <a:ea typeface="Roboto"/>
                            <a:cs typeface="Roboto"/>
                            <a:sym typeface="Roboto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1929006" y="2779470"/>
            <a:ext cx="83339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+mj-lt"/>
                <a:sym typeface="Roboto"/>
              </a:rPr>
              <a:t>Named neurons give us the vocabulary for writing rules</a:t>
            </a:r>
            <a:endParaRPr lang="en" sz="2800" i="1" dirty="0">
              <a:latin typeface="+mj-lt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48F5D-E632-3746-A6B8-8B490867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D27B-FBF6-5949-89E1-E8EC263E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 (SRL)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F9BC8-FF41-7747-925C-8221EA80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>
                <a:latin typeface="+mj-lt"/>
              </a:rPr>
              <a:t>2</a:t>
            </a:fld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A733B-F4C1-D84B-851D-E2F50563884E}"/>
              </a:ext>
            </a:extLst>
          </p:cNvPr>
          <p:cNvSpPr txBox="1"/>
          <p:nvPr/>
        </p:nvSpPr>
        <p:spPr>
          <a:xfrm>
            <a:off x="2490651" y="1140823"/>
            <a:ext cx="434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Who did what to whom, where, when,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8582D-D947-5340-9C58-3CE753639C94}"/>
              </a:ext>
            </a:extLst>
          </p:cNvPr>
          <p:cNvSpPr txBox="1"/>
          <p:nvPr/>
        </p:nvSpPr>
        <p:spPr>
          <a:xfrm>
            <a:off x="3224156" y="2249675"/>
            <a:ext cx="57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mouse ate the cheese when the farmer left the kitchen.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B06DFF-9ED8-B84D-A995-F76BDBBF974A}"/>
              </a:ext>
            </a:extLst>
          </p:cNvPr>
          <p:cNvGrpSpPr/>
          <p:nvPr/>
        </p:nvGrpSpPr>
        <p:grpSpPr>
          <a:xfrm>
            <a:off x="3300549" y="2249675"/>
            <a:ext cx="5480050" cy="751878"/>
            <a:chOff x="3300549" y="2249675"/>
            <a:chExt cx="5480050" cy="7518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3CA444-C9BD-E149-A78C-FF16F9177AFE}"/>
                </a:ext>
              </a:extLst>
            </p:cNvPr>
            <p:cNvGrpSpPr/>
            <p:nvPr/>
          </p:nvGrpSpPr>
          <p:grpSpPr>
            <a:xfrm>
              <a:off x="3300549" y="2249675"/>
              <a:ext cx="1071154" cy="751878"/>
              <a:chOff x="3300549" y="2249675"/>
              <a:chExt cx="1071154" cy="75187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933A51-F9DA-A047-A618-2B04D1401FA8}"/>
                  </a:ext>
                </a:extLst>
              </p:cNvPr>
              <p:cNvSpPr/>
              <p:nvPr/>
            </p:nvSpPr>
            <p:spPr>
              <a:xfrm>
                <a:off x="3339737" y="2720606"/>
                <a:ext cx="992777" cy="2809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ourier" pitchFamily="2" charset="0"/>
                  </a:rPr>
                  <a:t>Arg0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D588DF8-40C9-A64C-AA9F-347224131DFB}"/>
                  </a:ext>
                </a:extLst>
              </p:cNvPr>
              <p:cNvSpPr/>
              <p:nvPr/>
            </p:nvSpPr>
            <p:spPr>
              <a:xfrm>
                <a:off x="3300549" y="2249675"/>
                <a:ext cx="1071154" cy="36933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FB6325C-808D-B247-8A90-47D8CC058EB3}"/>
                </a:ext>
              </a:extLst>
            </p:cNvPr>
            <p:cNvGrpSpPr/>
            <p:nvPr/>
          </p:nvGrpSpPr>
          <p:grpSpPr>
            <a:xfrm>
              <a:off x="4729268" y="2249675"/>
              <a:ext cx="1022340" cy="751878"/>
              <a:chOff x="4729268" y="2249675"/>
              <a:chExt cx="1022340" cy="75187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E25E01-D11A-8D41-B06C-A0D98A4D5C28}"/>
                  </a:ext>
                </a:extLst>
              </p:cNvPr>
              <p:cNvSpPr/>
              <p:nvPr/>
            </p:nvSpPr>
            <p:spPr>
              <a:xfrm>
                <a:off x="4729268" y="2249675"/>
                <a:ext cx="1022340" cy="36933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1320F-0118-B045-A2A7-9208E5BEBA5B}"/>
                  </a:ext>
                </a:extLst>
              </p:cNvPr>
              <p:cNvSpPr/>
              <p:nvPr/>
            </p:nvSpPr>
            <p:spPr>
              <a:xfrm>
                <a:off x="4729268" y="2720606"/>
                <a:ext cx="992777" cy="2809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ourier" pitchFamily="2" charset="0"/>
                  </a:rPr>
                  <a:t>Arg1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F076C7-22B3-024C-AB43-809FC756FE63}"/>
                </a:ext>
              </a:extLst>
            </p:cNvPr>
            <p:cNvGrpSpPr/>
            <p:nvPr/>
          </p:nvGrpSpPr>
          <p:grpSpPr>
            <a:xfrm>
              <a:off x="5774349" y="2249675"/>
              <a:ext cx="3006250" cy="751878"/>
              <a:chOff x="5774349" y="2249675"/>
              <a:chExt cx="3006250" cy="75187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C5D3393-DD4C-9B47-BFFD-82E1BB043B65}"/>
                  </a:ext>
                </a:extLst>
              </p:cNvPr>
              <p:cNvSpPr/>
              <p:nvPr/>
            </p:nvSpPr>
            <p:spPr>
              <a:xfrm>
                <a:off x="5774349" y="2249675"/>
                <a:ext cx="3006250" cy="36933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8432E6-F4C0-0442-BD63-7320A5A8F8C5}"/>
                  </a:ext>
                </a:extLst>
              </p:cNvPr>
              <p:cNvSpPr/>
              <p:nvPr/>
            </p:nvSpPr>
            <p:spPr>
              <a:xfrm>
                <a:off x="6785898" y="2720606"/>
                <a:ext cx="1407843" cy="2809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latin typeface="Courier" pitchFamily="2" charset="0"/>
                  </a:rPr>
                  <a:t>ArgM</a:t>
                </a:r>
                <a:r>
                  <a:rPr lang="en-US" dirty="0">
                    <a:latin typeface="Courier" pitchFamily="2" charset="0"/>
                  </a:rPr>
                  <a:t>-TMP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EE961D-68DE-C34F-85CF-FC01288CCE87}"/>
                </a:ext>
              </a:extLst>
            </p:cNvPr>
            <p:cNvSpPr/>
            <p:nvPr/>
          </p:nvSpPr>
          <p:spPr>
            <a:xfrm>
              <a:off x="4393904" y="2250024"/>
              <a:ext cx="287026" cy="369332"/>
            </a:xfrm>
            <a:prstGeom prst="rect">
              <a:avLst/>
            </a:prstGeom>
            <a:solidFill>
              <a:schemeClr val="accent2">
                <a:alpha val="22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F153A7D7-A446-3742-B740-4A3A03B36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908838"/>
              </p:ext>
            </p:extLst>
          </p:nvPr>
        </p:nvGraphicFramePr>
        <p:xfrm>
          <a:off x="2183523" y="4044233"/>
          <a:ext cx="4707788" cy="14833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11605">
                  <a:extLst>
                    <a:ext uri="{9D8B030D-6E8A-4147-A177-3AD203B41FA5}">
                      <a16:colId xmlns:a16="http://schemas.microsoft.com/office/drawing/2014/main" val="4052816487"/>
                    </a:ext>
                  </a:extLst>
                </a:gridCol>
                <a:gridCol w="3296183">
                  <a:extLst>
                    <a:ext uri="{9D8B030D-6E8A-4147-A177-3AD203B41FA5}">
                      <a16:colId xmlns:a16="http://schemas.microsoft.com/office/drawing/2014/main" val="40493026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6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mouse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1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cheese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6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 err="1">
                          <a:latin typeface="Courier" pitchFamily="2" charset="0"/>
                        </a:rPr>
                        <a:t>ArgM</a:t>
                      </a:r>
                      <a:r>
                        <a:rPr lang="en-US" b="1" dirty="0">
                          <a:latin typeface="Courier" pitchFamily="2" charset="0"/>
                        </a:rPr>
                        <a:t>-TMP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the farmer left the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2786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CC32AB2-37E9-DC42-9E15-ED35C9B026AE}"/>
              </a:ext>
            </a:extLst>
          </p:cNvPr>
          <p:cNvGrpSpPr/>
          <p:nvPr/>
        </p:nvGrpSpPr>
        <p:grpSpPr>
          <a:xfrm>
            <a:off x="6323487" y="2249675"/>
            <a:ext cx="2414113" cy="753213"/>
            <a:chOff x="6323487" y="2249675"/>
            <a:chExt cx="2414113" cy="75321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53B977-25FF-1346-A039-83228A80CE8D}"/>
                </a:ext>
              </a:extLst>
            </p:cNvPr>
            <p:cNvGrpSpPr/>
            <p:nvPr/>
          </p:nvGrpSpPr>
          <p:grpSpPr>
            <a:xfrm>
              <a:off x="6323487" y="2251010"/>
              <a:ext cx="1031966" cy="751878"/>
              <a:chOff x="3339737" y="2249675"/>
              <a:chExt cx="1031966" cy="75187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443BD17-764B-C443-B5DB-12C9EC018F02}"/>
                  </a:ext>
                </a:extLst>
              </p:cNvPr>
              <p:cNvSpPr/>
              <p:nvPr/>
            </p:nvSpPr>
            <p:spPr>
              <a:xfrm>
                <a:off x="3359331" y="2720606"/>
                <a:ext cx="992777" cy="2809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ourier" pitchFamily="2" charset="0"/>
                  </a:rPr>
                  <a:t>Arg0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775B3BE-0CA6-0E4F-A193-FA2BFEF0DDB9}"/>
                  </a:ext>
                </a:extLst>
              </p:cNvPr>
              <p:cNvSpPr/>
              <p:nvPr/>
            </p:nvSpPr>
            <p:spPr>
              <a:xfrm>
                <a:off x="3339737" y="2249675"/>
                <a:ext cx="1031966" cy="36933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05C821-832E-C147-A68E-31E71E97570A}"/>
                </a:ext>
              </a:extLst>
            </p:cNvPr>
            <p:cNvGrpSpPr/>
            <p:nvPr/>
          </p:nvGrpSpPr>
          <p:grpSpPr>
            <a:xfrm>
              <a:off x="7715260" y="2249675"/>
              <a:ext cx="1022340" cy="751878"/>
              <a:chOff x="4729268" y="2249675"/>
              <a:chExt cx="1022340" cy="75187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3EBE5C5-A094-CB40-9157-07D6788AAD48}"/>
                  </a:ext>
                </a:extLst>
              </p:cNvPr>
              <p:cNvSpPr/>
              <p:nvPr/>
            </p:nvSpPr>
            <p:spPr>
              <a:xfrm>
                <a:off x="4729268" y="2249675"/>
                <a:ext cx="1022340" cy="36933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D80F29-86B6-A547-AEF9-EF01554DE761}"/>
                  </a:ext>
                </a:extLst>
              </p:cNvPr>
              <p:cNvSpPr/>
              <p:nvPr/>
            </p:nvSpPr>
            <p:spPr>
              <a:xfrm>
                <a:off x="4729268" y="2720606"/>
                <a:ext cx="992777" cy="2809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ourier" pitchFamily="2" charset="0"/>
                  </a:rPr>
                  <a:t>Arg1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48ADE1-F354-694F-B203-2C9618472647}"/>
                </a:ext>
              </a:extLst>
            </p:cNvPr>
            <p:cNvSpPr/>
            <p:nvPr/>
          </p:nvSpPr>
          <p:spPr>
            <a:xfrm>
              <a:off x="7377953" y="2249675"/>
              <a:ext cx="302724" cy="369332"/>
            </a:xfrm>
            <a:prstGeom prst="rect">
              <a:avLst/>
            </a:prstGeom>
            <a:solidFill>
              <a:schemeClr val="accent2">
                <a:alpha val="22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1" name="Table 22">
            <a:extLst>
              <a:ext uri="{FF2B5EF4-FFF2-40B4-BE49-F238E27FC236}">
                <a16:creationId xmlns:a16="http://schemas.microsoft.com/office/drawing/2014/main" id="{F16F9328-35D1-9C4B-AA2B-6957EBA0D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81536"/>
              </p:ext>
            </p:extLst>
          </p:nvPr>
        </p:nvGraphicFramePr>
        <p:xfrm>
          <a:off x="6948407" y="4044233"/>
          <a:ext cx="2399537" cy="11125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865505">
                  <a:extLst>
                    <a:ext uri="{9D8B030D-6E8A-4147-A177-3AD203B41FA5}">
                      <a16:colId xmlns:a16="http://schemas.microsoft.com/office/drawing/2014/main" val="4052816487"/>
                    </a:ext>
                  </a:extLst>
                </a:gridCol>
                <a:gridCol w="1534032">
                  <a:extLst>
                    <a:ext uri="{9D8B030D-6E8A-4147-A177-3AD203B41FA5}">
                      <a16:colId xmlns:a16="http://schemas.microsoft.com/office/drawing/2014/main" val="40493026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left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6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farmer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1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64381"/>
                  </a:ext>
                </a:extLst>
              </a:tr>
            </a:tbl>
          </a:graphicData>
        </a:graphic>
      </p:graphicFrame>
      <p:pic>
        <p:nvPicPr>
          <p:cNvPr id="45" name="Graphic 44" descr="Rat">
            <a:extLst>
              <a:ext uri="{FF2B5EF4-FFF2-40B4-BE49-F238E27FC236}">
                <a16:creationId xmlns:a16="http://schemas.microsoft.com/office/drawing/2014/main" id="{EC5BF5BA-23E6-6244-B77D-982144CB8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2027" y="4007243"/>
            <a:ext cx="914400" cy="914400"/>
          </a:xfrm>
          <a:prstGeom prst="rect">
            <a:avLst/>
          </a:prstGeom>
        </p:spPr>
      </p:pic>
      <p:pic>
        <p:nvPicPr>
          <p:cNvPr id="47" name="Graphic 46" descr="Farmer">
            <a:extLst>
              <a:ext uri="{FF2B5EF4-FFF2-40B4-BE49-F238E27FC236}">
                <a16:creationId xmlns:a16="http://schemas.microsoft.com/office/drawing/2014/main" id="{FCAD114B-6C24-CF40-96FC-3DE69CB11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1277" y="3913093"/>
            <a:ext cx="742039" cy="742039"/>
          </a:xfrm>
          <a:prstGeom prst="rect">
            <a:avLst/>
          </a:prstGeom>
        </p:spPr>
      </p:pic>
      <p:pic>
        <p:nvPicPr>
          <p:cNvPr id="49" name="Graphic 48" descr="Table and chairs">
            <a:extLst>
              <a:ext uri="{FF2B5EF4-FFF2-40B4-BE49-F238E27FC236}">
                <a16:creationId xmlns:a16="http://schemas.microsoft.com/office/drawing/2014/main" id="{EAAEAE90-3B3E-4E43-B6AD-2F2B20FC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1277" y="4550623"/>
            <a:ext cx="742039" cy="74203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35DB6D8-0831-284D-955D-499CAFB59AE3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15467" y="4814364"/>
            <a:ext cx="444260" cy="4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</a:t>
            </a:r>
            <a:r>
              <a:rPr lang="en" sz="2800" dirty="0" err="1"/>
              <a:t>idg</a:t>
            </a:r>
            <a:r>
              <a:rPr lang="en-US" sz="2800" dirty="0" err="1"/>
              <a:t>ing</a:t>
            </a:r>
            <a:r>
              <a:rPr lang="en" sz="2800" dirty="0"/>
              <a:t> 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388D4-45C3-4A4D-84C7-2FDBBD03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1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Vol. 8. 2013.</a:t>
            </a:r>
            <a:endParaRPr sz="16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if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else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1−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106667" r="-36044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106667" r="-25777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106667" r="-10714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106667" b="-8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3793" r="-36044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3793" r="-25777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3793" r="-107143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3793" b="-7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313793" r="-36044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313793" r="-25777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313793" r="-107143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313793" b="-6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4286" r="-36044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4286" r="-25777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4286" r="-107143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4286" b="-25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19CEF-79BF-494F-B67F-A1487239BB38}"/>
              </a:ext>
            </a:extLst>
          </p:cNvPr>
          <p:cNvGrpSpPr/>
          <p:nvPr/>
        </p:nvGrpSpPr>
        <p:grpSpPr>
          <a:xfrm>
            <a:off x="4286127" y="3024859"/>
            <a:ext cx="5720664" cy="744558"/>
            <a:chOff x="3712462" y="2638722"/>
            <a:chExt cx="5720664" cy="74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2A9D47-3413-CE47-9C86-8F629FC41EA4}"/>
                </a:ext>
              </a:extLst>
            </p:cNvPr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in [0,1]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29FA9B-B941-C74C-9215-2EE8E75961BA}"/>
                </a:ext>
              </a:extLst>
            </p:cNvPr>
            <p:cNvSpPr/>
            <p:nvPr/>
          </p:nvSpPr>
          <p:spPr>
            <a:xfrm>
              <a:off x="3712462" y="3053575"/>
              <a:ext cx="5720664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24662-86B8-FA47-AB7B-B1E3828DD191}"/>
              </a:ext>
            </a:extLst>
          </p:cNvPr>
          <p:cNvGrpSpPr/>
          <p:nvPr/>
        </p:nvGrpSpPr>
        <p:grpSpPr>
          <a:xfrm>
            <a:off x="7985967" y="4167728"/>
            <a:ext cx="4177209" cy="1196631"/>
            <a:chOff x="6793992" y="4205949"/>
            <a:chExt cx="4177209" cy="11966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3EE48-FAEA-0940-8313-05C5DF34C1E8}"/>
                </a:ext>
              </a:extLst>
            </p:cNvPr>
            <p:cNvSpPr txBox="1"/>
            <p:nvPr/>
          </p:nvSpPr>
          <p:spPr>
            <a:xfrm>
              <a:off x="8814816" y="4478961"/>
              <a:ext cx="215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Basically rectified linear units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3FE13-1E6B-4C4B-A207-1B2879A55014}"/>
                </a:ext>
              </a:extLst>
            </p:cNvPr>
            <p:cNvSpPr/>
            <p:nvPr/>
          </p:nvSpPr>
          <p:spPr>
            <a:xfrm>
              <a:off x="6793992" y="4205949"/>
              <a:ext cx="2020824" cy="11966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BC3435-DA78-F047-8A1C-EB6403BBAF79}"/>
              </a:ext>
            </a:extLst>
          </p:cNvPr>
          <p:cNvSpPr/>
          <p:nvPr/>
        </p:nvSpPr>
        <p:spPr>
          <a:xfrm>
            <a:off x="4286127" y="2601963"/>
            <a:ext cx="7663546" cy="35852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F7E2-CE05-9F4E-8F86-2986C50B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Relaxing conjunctions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FB067-F3E8-9441-BE92-2028498114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3" y="1907178"/>
            <a:ext cx="3637880" cy="2725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EB17C-92CF-194A-BB8D-CBA25D6140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3341" y="1907178"/>
            <a:ext cx="3637880" cy="2725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E6C9-56DC-2C4B-A663-6AB861F2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886" y="1907177"/>
            <a:ext cx="3637879" cy="2725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64CA-6CCA-774D-A7B3-6DADB2EA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9113" y="1907178"/>
            <a:ext cx="3637880" cy="272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46" t="-106667" r="-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6667" r="-5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6667" r="-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55AE4E5-7344-1A48-8CFC-A6A36974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31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CEADE-4555-4B46-A573-7F0BFE29199E}"/>
              </a:ext>
            </a:extLst>
          </p:cNvPr>
          <p:cNvSpPr txBox="1"/>
          <p:nvPr/>
        </p:nvSpPr>
        <p:spPr>
          <a:xfrm>
            <a:off x="3684953" y="5495995"/>
            <a:ext cx="803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relaxations agree with the definition of a conjunction at the four boundary points</a:t>
            </a:r>
          </a:p>
        </p:txBody>
      </p:sp>
    </p:spTree>
    <p:extLst>
      <p:ext uri="{BB962C8B-B14F-4D97-AF65-F5344CB8AC3E}">
        <p14:creationId xmlns:p14="http://schemas.microsoft.com/office/powerpoint/2010/main" val="1082413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Use a t-norm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3D9F-580B-7C4C-8E08-51283E78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0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CFE56-745D-7643-9289-E9C033F7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3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4FC8E-A5E2-1244-B0F2-603FA7B7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6A0AF-3B94-7A44-AEC6-1FCFC8BA7DD4}"/>
              </a:ext>
            </a:extLst>
          </p:cNvPr>
          <p:cNvSpPr txBox="1"/>
          <p:nvPr/>
        </p:nvSpPr>
        <p:spPr>
          <a:xfrm>
            <a:off x="0" y="6477650"/>
            <a:ext cx="1195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Augmenting Neural Networks with First-order Logic.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 and Srikumar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 2019.</a:t>
            </a:r>
          </a:p>
        </p:txBody>
      </p:sp>
    </p:spTree>
    <p:extLst>
      <p:ext uri="{BB962C8B-B14F-4D97-AF65-F5344CB8AC3E}">
        <p14:creationId xmlns:p14="http://schemas.microsoft.com/office/powerpoint/2010/main" val="570387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863182"/>
            <a:ext cx="8193024" cy="12391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AF73F-5E93-464E-9747-BA22F057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167AE-E48C-F44D-B1CB-2427473169DB}"/>
              </a:ext>
            </a:extLst>
          </p:cNvPr>
          <p:cNvSpPr txBox="1"/>
          <p:nvPr/>
        </p:nvSpPr>
        <p:spPr>
          <a:xfrm>
            <a:off x="0" y="6027003"/>
            <a:ext cx="1031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Logic-Driven Framework for Consistency of Neural Models.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Li, Gupta, Mehta and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EMNLP, 2019.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Structured Tuning for Semantic Role Labeling.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Li,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Jawale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Palmer and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Evaluating Relaxations of Logic for Neural Networks: A Comprehensive Study.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Medina-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Grespan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Gupta,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IJCAI 2021.</a:t>
            </a:r>
          </a:p>
        </p:txBody>
      </p:sp>
    </p:spTree>
    <p:extLst>
      <p:ext uri="{BB962C8B-B14F-4D97-AF65-F5344CB8AC3E}">
        <p14:creationId xmlns:p14="http://schemas.microsoft.com/office/powerpoint/2010/main" val="889632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Unifying data &amp;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500" dirty="0"/>
                  <a:t>Examples and constraints, together, a collection of rules of the form</a:t>
                </a:r>
                <a:endParaRPr lang="en-US" sz="25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Knowledge can be written as rules</a:t>
                </a:r>
              </a:p>
              <a:p>
                <a:pPr lvl="1"/>
                <a:r>
                  <a:rPr lang="en-US" sz="2500" dirty="0"/>
                  <a:t>e.g. “For any verb, </a:t>
                </a:r>
                <a:r>
                  <a:rPr lang="en-US" sz="2500" dirty="0">
                    <a:latin typeface="Courier" pitchFamily="2" charset="0"/>
                  </a:rPr>
                  <a:t>B-</a:t>
                </a:r>
                <a:r>
                  <a:rPr lang="en-US" sz="2500" dirty="0" err="1">
                    <a:latin typeface="Courier" pitchFamily="2" charset="0"/>
                  </a:rPr>
                  <a:t>ArgX</a:t>
                </a:r>
                <a:r>
                  <a:rPr lang="en-US" sz="2500" dirty="0"/>
                  <a:t> cannot be repeated for any core argument </a:t>
                </a:r>
                <a:r>
                  <a:rPr lang="en-US" sz="2500" dirty="0" err="1">
                    <a:latin typeface="Courier" pitchFamily="2" charset="0"/>
                  </a:rPr>
                  <a:t>ArgX</a:t>
                </a:r>
                <a:r>
                  <a:rPr lang="en-US" sz="2500" dirty="0"/>
                  <a:t>”</a:t>
                </a:r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</m:t>
                        </m:r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Universally quantified</a:t>
                </a:r>
              </a:p>
              <a:p>
                <a:pPr lvl="1"/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Labeled examples are also predicates about examples</a:t>
                </a:r>
              </a:p>
              <a:p>
                <a:pPr lvl="1"/>
                <a:r>
                  <a:rPr lang="en-US" sz="2500" dirty="0"/>
                  <a:t>e.g. 	If a certain word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ea typeface="Courier" charset="0"/>
                        <a:cs typeface="Courier" charset="0"/>
                      </a:rPr>
                      <m:t>𝑤</m:t>
                    </m:r>
                  </m:oMath>
                </a14:m>
                <a:r>
                  <a:rPr lang="en-US" sz="2500" dirty="0"/>
                  <a:t> is labeled as the start of an </a:t>
                </a:r>
                <a:r>
                  <a:rPr lang="en-US" sz="2500" dirty="0">
                    <a:latin typeface="Courier" pitchFamily="2" charset="0"/>
                  </a:rPr>
                  <a:t>Arg0</a:t>
                </a:r>
                <a:r>
                  <a:rPr lang="en-US" sz="2500" dirty="0"/>
                  <a:t> for a verb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ea typeface="Courier" charset="0"/>
                        <a:cs typeface="Courier" charset="0"/>
                      </a:rPr>
                      <m:t>𝑣</m:t>
                    </m:r>
                  </m:oMath>
                </a14:m>
                <a:r>
                  <a:rPr lang="en-US" sz="2500" dirty="0"/>
                  <a:t> in a sentence, then we have the 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b="0" i="0" dirty="0" smtClean="0">
                        <a:latin typeface="Cambria Math" panose="02040503050406030204" pitchFamily="18" charset="0"/>
                        <a:ea typeface="Courier" charset="0"/>
                        <a:cs typeface="Courier" charset="0"/>
                      </a:rPr>
                      <m:t>Arg</m:t>
                    </m:r>
                    <m:r>
                      <a:rPr lang="en-US" sz="2500" b="0" i="0" dirty="0" smtClean="0">
                        <a:latin typeface="Cambria Math" panose="02040503050406030204" pitchFamily="18" charset="0"/>
                        <a:ea typeface="Courier" charset="0"/>
                        <a:cs typeface="Courier" charset="0"/>
                      </a:rPr>
                      <m:t>0</m:t>
                    </m:r>
                    <m:d>
                      <m:dPr>
                        <m:ctrlP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  <m:t>𝑣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 </m:t>
                        </m:r>
                        <m:r>
                          <a:rPr lang="en-US" sz="2500" b="0" i="1" dirty="0" smtClean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500" dirty="0"/>
                  <a:t> or, equivalently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charset="0"/>
                      </a:rPr>
                      <m:t>⊤→</m:t>
                    </m:r>
                    <m:r>
                      <m:rPr>
                        <m:sty m:val="p"/>
                      </m:rPr>
                      <a:rPr lang="en-US" sz="2500" b="0" i="0" dirty="0" smtClean="0">
                        <a:latin typeface="Cambria Math" panose="02040503050406030204" pitchFamily="18" charset="0"/>
                      </a:rPr>
                      <m:t>Arg</m:t>
                    </m:r>
                    <m:r>
                      <a:rPr lang="en-US" sz="2500" b="0" i="0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500" i="1" dirty="0">
                        <a:latin typeface="Cambria Math" charset="0"/>
                      </a:rPr>
                      <m:t>(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500" i="1" dirty="0">
                        <a:latin typeface="Cambria Math" charset="0"/>
                      </a:rPr>
                      <m:t>, 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5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lvl="1"/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5" t="-1961"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B6-C443-AD4E-9B00-88D23FF6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9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consistency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Learning goal</a:t>
                </a:r>
                <a:r>
                  <a:rPr lang="en-US" dirty="0"/>
                  <a:t>:  Prefer models that set all the rules of this form to be true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Or alternatively</a:t>
                </a:r>
                <a:r>
                  <a:rPr lang="en-US" dirty="0"/>
                  <a:t>: Find models maximize a t-norm relaxation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929170" y="5164685"/>
            <a:ext cx="633365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Structured Tuning with 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9A752-5EC9-6E43-B1A2-DF5EA1B5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E6F9-BE8C-5941-90A5-A7448C07EB3C}"/>
              </a:ext>
            </a:extLst>
          </p:cNvPr>
          <p:cNvSpPr txBox="1"/>
          <p:nvPr/>
        </p:nvSpPr>
        <p:spPr>
          <a:xfrm>
            <a:off x="4778844" y="2174240"/>
            <a:ext cx="263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+ knowledge</a:t>
            </a:r>
          </a:p>
        </p:txBody>
      </p:sp>
    </p:spTree>
    <p:extLst>
      <p:ext uri="{BB962C8B-B14F-4D97-AF65-F5344CB8AC3E}">
        <p14:creationId xmlns:p14="http://schemas.microsoft.com/office/powerpoint/2010/main" val="352457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AB63-E3A1-604C-A37C-A4608792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in SRL: Unique Core Roles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CA70A-6D5F-064C-9157-F36C9116BA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     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⋀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CA70A-6D5F-064C-9157-F36C9116BA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922" b="-15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59AF6-9716-B54F-87BF-8110180A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EAC706-3C9D-A244-8213-4879FEAEDB9C}"/>
                  </a:ext>
                </a:extLst>
              </p:cNvPr>
              <p:cNvSpPr txBox="1"/>
              <p:nvPr/>
            </p:nvSpPr>
            <p:spPr>
              <a:xfrm>
                <a:off x="2062066" y="2129416"/>
                <a:ext cx="2837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For any verb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+mj-lt"/>
                  </a:rPr>
                  <a:t>, and a word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EAC706-3C9D-A244-8213-4879FEAED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066" y="2129416"/>
                <a:ext cx="2837443" cy="369332"/>
              </a:xfrm>
              <a:prstGeom prst="rect">
                <a:avLst/>
              </a:prstGeom>
              <a:blipFill>
                <a:blip r:embed="rId3"/>
                <a:stretch>
                  <a:fillRect l="-178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755537-ABE9-3D44-B62C-7BA724E7EBFC}"/>
                  </a:ext>
                </a:extLst>
              </p:cNvPr>
              <p:cNvSpPr txBox="1"/>
              <p:nvPr/>
            </p:nvSpPr>
            <p:spPr>
              <a:xfrm>
                <a:off x="2313992" y="4357395"/>
                <a:ext cx="3265714" cy="651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If a model labels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 word as the beginning of a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755537-ABE9-3D44-B62C-7BA724E7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992" y="4357395"/>
                <a:ext cx="3265714" cy="651269"/>
              </a:xfrm>
              <a:prstGeom prst="rect">
                <a:avLst/>
              </a:prstGeom>
              <a:blipFill>
                <a:blip r:embed="rId4"/>
                <a:stretch>
                  <a:fillRect l="-1550" t="-576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BF7DEC-24E7-D24C-8AD1-088F6C1EBB4E}"/>
                  </a:ext>
                </a:extLst>
              </p:cNvPr>
              <p:cNvSpPr txBox="1"/>
              <p:nvPr/>
            </p:nvSpPr>
            <p:spPr>
              <a:xfrm>
                <a:off x="5799761" y="1922475"/>
                <a:ext cx="32657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for any core argument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j-lt"/>
                  </a:rPr>
                  <a:t>(i.e. one of </a:t>
                </a:r>
                <a:r>
                  <a:rPr lang="en-US" dirty="0">
                    <a:latin typeface="Courier" pitchFamily="2" charset="0"/>
                  </a:rPr>
                  <a:t>A0</a:t>
                </a:r>
                <a:r>
                  <a:rPr lang="en-US" dirty="0"/>
                  <a:t>, </a:t>
                </a:r>
                <a:r>
                  <a:rPr lang="en-US" dirty="0">
                    <a:latin typeface="Courier" pitchFamily="2" charset="0"/>
                  </a:rPr>
                  <a:t>A1</a:t>
                </a:r>
                <a:r>
                  <a:rPr lang="en-US" dirty="0"/>
                  <a:t>, </a:t>
                </a:r>
                <a:r>
                  <a:rPr lang="en-US" dirty="0">
                    <a:latin typeface="Courier" pitchFamily="2" charset="0"/>
                  </a:rPr>
                  <a:t>A2</a:t>
                </a:r>
                <a:r>
                  <a:rPr lang="en-US" dirty="0"/>
                  <a:t>, </a:t>
                </a:r>
                <a:r>
                  <a:rPr lang="en-US" dirty="0">
                    <a:latin typeface="Courier" pitchFamily="2" charset="0"/>
                  </a:rPr>
                  <a:t>A3</a:t>
                </a:r>
                <a:r>
                  <a:rPr lang="en-US" dirty="0"/>
                  <a:t>, </a:t>
                </a:r>
                <a:r>
                  <a:rPr lang="en-US" dirty="0">
                    <a:latin typeface="Courier" pitchFamily="2" charset="0"/>
                  </a:rPr>
                  <a:t>A4</a:t>
                </a:r>
                <a:r>
                  <a:rPr lang="en-US" dirty="0"/>
                  <a:t>, </a:t>
                </a:r>
                <a:r>
                  <a:rPr lang="en-US" dirty="0">
                    <a:latin typeface="Courier" pitchFamily="2" charset="0"/>
                  </a:rPr>
                  <a:t>A5</a:t>
                </a:r>
                <a:r>
                  <a:rPr lang="en-US"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BF7DEC-24E7-D24C-8AD1-088F6C1EB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761" y="1922475"/>
                <a:ext cx="3265714" cy="646331"/>
              </a:xfrm>
              <a:prstGeom prst="rect">
                <a:avLst/>
              </a:prstGeom>
              <a:blipFill>
                <a:blip r:embed="rId5"/>
                <a:stretch>
                  <a:fillRect l="-1550" t="-3846" r="-232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900663-91A0-4F44-A96E-AE90B6DB61BA}"/>
                  </a:ext>
                </a:extLst>
              </p:cNvPr>
              <p:cNvSpPr txBox="1"/>
              <p:nvPr/>
            </p:nvSpPr>
            <p:spPr>
              <a:xfrm>
                <a:off x="5799761" y="4823998"/>
                <a:ext cx="2702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Then, for any other word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900663-91A0-4F44-A96E-AE90B6DB6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761" y="4823998"/>
                <a:ext cx="2702278" cy="369332"/>
              </a:xfrm>
              <a:prstGeom prst="rect">
                <a:avLst/>
              </a:prstGeom>
              <a:blipFill>
                <a:blip r:embed="rId6"/>
                <a:stretch>
                  <a:fillRect l="-186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8CA2269-6939-A94E-8D2C-BD2992F82591}"/>
              </a:ext>
            </a:extLst>
          </p:cNvPr>
          <p:cNvSpPr txBox="1"/>
          <p:nvPr/>
        </p:nvSpPr>
        <p:spPr>
          <a:xfrm>
            <a:off x="8737600" y="4177597"/>
            <a:ext cx="284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model cannot predict that it is the beginning of the same label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BFA49-F645-D94E-A84E-7B7139D85A6A}"/>
              </a:ext>
            </a:extLst>
          </p:cNvPr>
          <p:cNvSpPr/>
          <p:nvPr/>
        </p:nvSpPr>
        <p:spPr>
          <a:xfrm>
            <a:off x="3107094" y="2640563"/>
            <a:ext cx="1632857" cy="503853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24375F-F9AF-E64C-AA6C-BB7791580836}"/>
              </a:ext>
            </a:extLst>
          </p:cNvPr>
          <p:cNvSpPr/>
          <p:nvPr/>
        </p:nvSpPr>
        <p:spPr>
          <a:xfrm>
            <a:off x="4547118" y="3424561"/>
            <a:ext cx="1632857" cy="646331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204FB7-0B18-C147-A853-4F94C61CBB84}"/>
              </a:ext>
            </a:extLst>
          </p:cNvPr>
          <p:cNvSpPr/>
          <p:nvPr/>
        </p:nvSpPr>
        <p:spPr>
          <a:xfrm>
            <a:off x="4843525" y="2622193"/>
            <a:ext cx="1986483" cy="646331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F9213D-9D67-3F47-A600-047439C87F53}"/>
              </a:ext>
            </a:extLst>
          </p:cNvPr>
          <p:cNvSpPr/>
          <p:nvPr/>
        </p:nvSpPr>
        <p:spPr>
          <a:xfrm>
            <a:off x="6179975" y="3278153"/>
            <a:ext cx="1116563" cy="1545845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45E80A-4400-2146-B280-602837B9FCE6}"/>
              </a:ext>
            </a:extLst>
          </p:cNvPr>
          <p:cNvSpPr/>
          <p:nvPr/>
        </p:nvSpPr>
        <p:spPr>
          <a:xfrm>
            <a:off x="7313015" y="3404675"/>
            <a:ext cx="1830985" cy="666218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15F6F5-ADA5-A646-BCA2-C2FE595E772C}"/>
              </a:ext>
            </a:extLst>
          </p:cNvPr>
          <p:cNvSpPr/>
          <p:nvPr/>
        </p:nvSpPr>
        <p:spPr>
          <a:xfrm>
            <a:off x="3107094" y="2498748"/>
            <a:ext cx="1736431" cy="769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23196-6F33-F44F-8E94-CF349A1C1402}"/>
              </a:ext>
            </a:extLst>
          </p:cNvPr>
          <p:cNvSpPr/>
          <p:nvPr/>
        </p:nvSpPr>
        <p:spPr>
          <a:xfrm>
            <a:off x="4875561" y="2523933"/>
            <a:ext cx="2141059" cy="769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EE809F-02B9-2B4A-89FF-A6E172995611}"/>
              </a:ext>
            </a:extLst>
          </p:cNvPr>
          <p:cNvSpPr/>
          <p:nvPr/>
        </p:nvSpPr>
        <p:spPr>
          <a:xfrm>
            <a:off x="4022439" y="3357432"/>
            <a:ext cx="2141059" cy="769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85410-71D0-854A-9749-04F7804EC887}"/>
              </a:ext>
            </a:extLst>
          </p:cNvPr>
          <p:cNvSpPr/>
          <p:nvPr/>
        </p:nvSpPr>
        <p:spPr>
          <a:xfrm>
            <a:off x="6197080" y="3285673"/>
            <a:ext cx="1115935" cy="15458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D4652F-5BC8-FD48-AF9B-F64E2F7C0E6A}"/>
              </a:ext>
            </a:extLst>
          </p:cNvPr>
          <p:cNvSpPr/>
          <p:nvPr/>
        </p:nvSpPr>
        <p:spPr>
          <a:xfrm>
            <a:off x="7322159" y="3007016"/>
            <a:ext cx="1924478" cy="15458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D27B-FBF6-5949-89E1-E8EC263E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 (SRL)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F9BC8-FF41-7747-925C-8221EA80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>
                <a:latin typeface="+mj-lt"/>
              </a:rPr>
              <a:t>3</a:t>
            </a:fld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A733B-F4C1-D84B-851D-E2F50563884E}"/>
              </a:ext>
            </a:extLst>
          </p:cNvPr>
          <p:cNvSpPr txBox="1"/>
          <p:nvPr/>
        </p:nvSpPr>
        <p:spPr>
          <a:xfrm>
            <a:off x="2490651" y="1140823"/>
            <a:ext cx="434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Who did what to whom, where, when,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8582D-D947-5340-9C58-3CE753639C94}"/>
              </a:ext>
            </a:extLst>
          </p:cNvPr>
          <p:cNvSpPr txBox="1"/>
          <p:nvPr/>
        </p:nvSpPr>
        <p:spPr>
          <a:xfrm>
            <a:off x="3224156" y="2249675"/>
            <a:ext cx="57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mouse ate the cheese when the farmer left the kitchen.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C5443C-A275-0E4B-BF99-6CF33CFDA13A}"/>
              </a:ext>
            </a:extLst>
          </p:cNvPr>
          <p:cNvSpPr txBox="1"/>
          <p:nvPr/>
        </p:nvSpPr>
        <p:spPr>
          <a:xfrm>
            <a:off x="2838570" y="3361358"/>
            <a:ext cx="651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These </a:t>
            </a:r>
            <a:r>
              <a:rPr lang="en-US" i="1" dirty="0">
                <a:solidFill>
                  <a:schemeClr val="accent1"/>
                </a:solidFill>
                <a:latin typeface="+mj-lt"/>
              </a:rPr>
              <a:t>semantic roles </a:t>
            </a:r>
            <a:r>
              <a:rPr lang="en-US" dirty="0">
                <a:latin typeface="+mj-lt"/>
              </a:rPr>
              <a:t>are defined by the </a:t>
            </a:r>
            <a:r>
              <a:rPr lang="en-US" dirty="0" err="1">
                <a:solidFill>
                  <a:schemeClr val="accent1"/>
                </a:solidFill>
                <a:latin typeface="+mj-lt"/>
              </a:rPr>
              <a:t>PropBank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data (Palmer et al)</a:t>
            </a:r>
          </a:p>
        </p:txBody>
      </p:sp>
      <p:graphicFrame>
        <p:nvGraphicFramePr>
          <p:cNvPr id="33" name="Table 22">
            <a:extLst>
              <a:ext uri="{FF2B5EF4-FFF2-40B4-BE49-F238E27FC236}">
                <a16:creationId xmlns:a16="http://schemas.microsoft.com/office/drawing/2014/main" id="{0E6CB5A4-5F1B-5B43-86A6-3CE4594F3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070048"/>
              </p:ext>
            </p:extLst>
          </p:nvPr>
        </p:nvGraphicFramePr>
        <p:xfrm>
          <a:off x="2183523" y="4044233"/>
          <a:ext cx="4707788" cy="14833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11605">
                  <a:extLst>
                    <a:ext uri="{9D8B030D-6E8A-4147-A177-3AD203B41FA5}">
                      <a16:colId xmlns:a16="http://schemas.microsoft.com/office/drawing/2014/main" val="4052816487"/>
                    </a:ext>
                  </a:extLst>
                </a:gridCol>
                <a:gridCol w="3296183">
                  <a:extLst>
                    <a:ext uri="{9D8B030D-6E8A-4147-A177-3AD203B41FA5}">
                      <a16:colId xmlns:a16="http://schemas.microsoft.com/office/drawing/2014/main" val="40493026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6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mouse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1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cheese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6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 err="1">
                          <a:latin typeface="Courier" pitchFamily="2" charset="0"/>
                        </a:rPr>
                        <a:t>ArgM</a:t>
                      </a:r>
                      <a:r>
                        <a:rPr lang="en-US" b="1" dirty="0">
                          <a:latin typeface="Courier" pitchFamily="2" charset="0"/>
                        </a:rPr>
                        <a:t>-TMP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the farmer left the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27862"/>
                  </a:ext>
                </a:extLst>
              </a:tr>
            </a:tbl>
          </a:graphicData>
        </a:graphic>
      </p:graphicFrame>
      <p:graphicFrame>
        <p:nvGraphicFramePr>
          <p:cNvPr id="35" name="Table 22">
            <a:extLst>
              <a:ext uri="{FF2B5EF4-FFF2-40B4-BE49-F238E27FC236}">
                <a16:creationId xmlns:a16="http://schemas.microsoft.com/office/drawing/2014/main" id="{44A5CBB6-503B-904C-ABEA-C4DFB7CEF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032435"/>
              </p:ext>
            </p:extLst>
          </p:nvPr>
        </p:nvGraphicFramePr>
        <p:xfrm>
          <a:off x="6948407" y="4044233"/>
          <a:ext cx="2399537" cy="11125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865505">
                  <a:extLst>
                    <a:ext uri="{9D8B030D-6E8A-4147-A177-3AD203B41FA5}">
                      <a16:colId xmlns:a16="http://schemas.microsoft.com/office/drawing/2014/main" val="4052816487"/>
                    </a:ext>
                  </a:extLst>
                </a:gridCol>
                <a:gridCol w="1534032">
                  <a:extLst>
                    <a:ext uri="{9D8B030D-6E8A-4147-A177-3AD203B41FA5}">
                      <a16:colId xmlns:a16="http://schemas.microsoft.com/office/drawing/2014/main" val="40493026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left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6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farmer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1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ourier" pitchFamily="2" charset="0"/>
                        </a:rPr>
                        <a:t>Arg1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64381"/>
                  </a:ext>
                </a:extLst>
              </a:tr>
            </a:tbl>
          </a:graphicData>
        </a:graphic>
      </p:graphicFrame>
      <p:pic>
        <p:nvPicPr>
          <p:cNvPr id="40" name="Graphic 39" descr="Rat">
            <a:extLst>
              <a:ext uri="{FF2B5EF4-FFF2-40B4-BE49-F238E27FC236}">
                <a16:creationId xmlns:a16="http://schemas.microsoft.com/office/drawing/2014/main" id="{8696B7D7-3230-BF40-BDC3-1D6C3219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2027" y="4007243"/>
            <a:ext cx="914400" cy="914400"/>
          </a:xfrm>
          <a:prstGeom prst="rect">
            <a:avLst/>
          </a:prstGeom>
        </p:spPr>
      </p:pic>
      <p:pic>
        <p:nvPicPr>
          <p:cNvPr id="42" name="Graphic 41" descr="Farmer">
            <a:extLst>
              <a:ext uri="{FF2B5EF4-FFF2-40B4-BE49-F238E27FC236}">
                <a16:creationId xmlns:a16="http://schemas.microsoft.com/office/drawing/2014/main" id="{504BAE41-94B6-4341-800B-405133B83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1277" y="3913093"/>
            <a:ext cx="742039" cy="742039"/>
          </a:xfrm>
          <a:prstGeom prst="rect">
            <a:avLst/>
          </a:prstGeom>
        </p:spPr>
      </p:pic>
      <p:pic>
        <p:nvPicPr>
          <p:cNvPr id="44" name="Graphic 43" descr="Table and chairs">
            <a:extLst>
              <a:ext uri="{FF2B5EF4-FFF2-40B4-BE49-F238E27FC236}">
                <a16:creationId xmlns:a16="http://schemas.microsoft.com/office/drawing/2014/main" id="{4F41EBD0-1833-CD4C-A9FF-4DD9AF102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1277" y="4550623"/>
            <a:ext cx="742039" cy="74203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791E40-8F07-444E-B1CE-4A9E6E52981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15467" y="4814364"/>
            <a:ext cx="444260" cy="4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78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AB63-E3A1-604C-A37C-A4608792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in SRL: Unique Core Roles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CA70A-6D5F-064C-9157-F36C9116BA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⋀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This is mapped via combination of product and Gödel t-norms 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eqArr>
                                            <m:eqArr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eqArr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≠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eqArr>
                                        </m:lim>
                                      </m:limLow>
                                    </m:fName>
                                    <m:e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𝐵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, 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CA70A-6D5F-064C-9157-F36C9116BA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16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59AF6-9716-B54F-87BF-8110180A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39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5D1034-3DDD-DD41-B5C8-A12A04A4B8C3}"/>
              </a:ext>
            </a:extLst>
          </p:cNvPr>
          <p:cNvGrpSpPr/>
          <p:nvPr/>
        </p:nvGrpSpPr>
        <p:grpSpPr>
          <a:xfrm>
            <a:off x="5178489" y="3867383"/>
            <a:ext cx="3310853" cy="1479367"/>
            <a:chOff x="4777273" y="3863182"/>
            <a:chExt cx="3310853" cy="14793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27E8F0-43A1-5E4B-819A-022B77316CB9}"/>
                </a:ext>
              </a:extLst>
            </p:cNvPr>
            <p:cNvSpPr txBox="1"/>
            <p:nvPr/>
          </p:nvSpPr>
          <p:spPr>
            <a:xfrm>
              <a:off x="4851919" y="4973217"/>
              <a:ext cx="3236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Model probabilities for this label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6DA2A3-3C11-3D4A-8559-7CA9ABF4A3FE}"/>
                </a:ext>
              </a:extLst>
            </p:cNvPr>
            <p:cNvSpPr/>
            <p:nvPr/>
          </p:nvSpPr>
          <p:spPr>
            <a:xfrm>
              <a:off x="4777273" y="3863182"/>
              <a:ext cx="858417" cy="326420"/>
            </a:xfrm>
            <a:prstGeom prst="rect">
              <a:avLst/>
            </a:prstGeom>
            <a:solidFill>
              <a:schemeClr val="accent1">
                <a:alpha val="3493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1EB945-35F9-7F4B-9551-7F731E275C30}"/>
                </a:ext>
              </a:extLst>
            </p:cNvPr>
            <p:cNvSpPr/>
            <p:nvPr/>
          </p:nvSpPr>
          <p:spPr>
            <a:xfrm>
              <a:off x="7229709" y="3863182"/>
              <a:ext cx="858417" cy="326420"/>
            </a:xfrm>
            <a:prstGeom prst="rect">
              <a:avLst/>
            </a:prstGeom>
            <a:solidFill>
              <a:schemeClr val="accent1">
                <a:alpha val="3493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55AA946-BE65-FC47-8D37-C5649C7ECFFC}"/>
                </a:ext>
              </a:extLst>
            </p:cNvPr>
            <p:cNvCxnSpPr>
              <a:stCxn id="16" idx="0"/>
              <a:endCxn id="17" idx="2"/>
            </p:cNvCxnSpPr>
            <p:nvPr/>
          </p:nvCxnSpPr>
          <p:spPr>
            <a:xfrm flipH="1" flipV="1">
              <a:off x="5206482" y="4189602"/>
              <a:ext cx="1263541" cy="78361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885E5EA-9822-B342-9F5A-52AEAF9E8586}"/>
                </a:ext>
              </a:extLst>
            </p:cNvPr>
            <p:cNvCxnSpPr>
              <a:cxnSpLocks/>
              <a:stCxn id="16" idx="0"/>
              <a:endCxn id="18" idx="2"/>
            </p:cNvCxnSpPr>
            <p:nvPr/>
          </p:nvCxnSpPr>
          <p:spPr>
            <a:xfrm flipV="1">
              <a:off x="6470023" y="4189602"/>
              <a:ext cx="1188895" cy="78361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0C24FE6-A8B2-B745-88E1-8374855E05BD}"/>
              </a:ext>
            </a:extLst>
          </p:cNvPr>
          <p:cNvSpPr txBox="1"/>
          <p:nvPr/>
        </p:nvSpPr>
        <p:spPr>
          <a:xfrm>
            <a:off x="0" y="6456626"/>
            <a:ext cx="323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(Conversion details in the paper)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F8CC8D-3648-604F-B017-2A17939F9900}"/>
              </a:ext>
            </a:extLst>
          </p:cNvPr>
          <p:cNvSpPr txBox="1"/>
          <p:nvPr/>
        </p:nvSpPr>
        <p:spPr>
          <a:xfrm>
            <a:off x="2007616" y="5599904"/>
            <a:ext cx="8176767" cy="3693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Whenever the model assigns high probabilities to invalid outputs, the loss will be high.</a:t>
            </a:r>
          </a:p>
        </p:txBody>
      </p:sp>
    </p:spTree>
    <p:extLst>
      <p:ext uri="{BB962C8B-B14F-4D97-AF65-F5344CB8AC3E}">
        <p14:creationId xmlns:p14="http://schemas.microsoft.com/office/powerpoint/2010/main" val="39838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FF27-77CB-2043-AD67-617BDF23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constraints (informally)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C635-0A7B-C740-9D75-E840FC2EF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The exclusively overlapping role constraint:</a:t>
            </a:r>
          </a:p>
          <a:p>
            <a:pPr lvl="1"/>
            <a:r>
              <a:rPr lang="en-US" dirty="0"/>
              <a:t>In any sentence, an argument for a predicate can either be contained in, or fully outside, the argument for any predicate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The frame core role constraint</a:t>
            </a:r>
          </a:p>
          <a:p>
            <a:pPr lvl="1"/>
            <a:r>
              <a:rPr lang="en-US" dirty="0"/>
              <a:t>A verb can have only those core arguments that are defined in </a:t>
            </a:r>
            <a:r>
              <a:rPr lang="en-US" dirty="0" err="1"/>
              <a:t>PropBank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30191-08D9-D440-8AD6-434291FD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40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ECA869-002F-4447-B94B-25E0502BFAB1}"/>
              </a:ext>
            </a:extLst>
          </p:cNvPr>
          <p:cNvGrpSpPr/>
          <p:nvPr/>
        </p:nvGrpSpPr>
        <p:grpSpPr>
          <a:xfrm>
            <a:off x="1138335" y="3116424"/>
            <a:ext cx="2799183" cy="1203649"/>
            <a:chOff x="1138335" y="3116424"/>
            <a:chExt cx="2799183" cy="12036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4A6EED-C26F-014B-BB38-5D27FBCB2A5F}"/>
                </a:ext>
              </a:extLst>
            </p:cNvPr>
            <p:cNvSpPr/>
            <p:nvPr/>
          </p:nvSpPr>
          <p:spPr>
            <a:xfrm>
              <a:off x="1393372" y="3429000"/>
              <a:ext cx="2021632" cy="2379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53768C-2F71-9549-98B4-E89F9E36A8B6}"/>
                </a:ext>
              </a:extLst>
            </p:cNvPr>
            <p:cNvSpPr/>
            <p:nvPr/>
          </p:nvSpPr>
          <p:spPr>
            <a:xfrm>
              <a:off x="1822580" y="3744216"/>
              <a:ext cx="1138335" cy="2379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E6E4EA-582F-064D-8A81-BEF8F7CED9C8}"/>
                </a:ext>
              </a:extLst>
            </p:cNvPr>
            <p:cNvSpPr/>
            <p:nvPr/>
          </p:nvSpPr>
          <p:spPr>
            <a:xfrm>
              <a:off x="1138335" y="3116424"/>
              <a:ext cx="2799183" cy="1203649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384263-118A-6348-8B2C-A0EC3654C96E}"/>
              </a:ext>
            </a:extLst>
          </p:cNvPr>
          <p:cNvGrpSpPr/>
          <p:nvPr/>
        </p:nvGrpSpPr>
        <p:grpSpPr>
          <a:xfrm>
            <a:off x="4365690" y="3116424"/>
            <a:ext cx="3943739" cy="1203649"/>
            <a:chOff x="4043265" y="3116424"/>
            <a:chExt cx="3943739" cy="12036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B9ACA8-49C0-D347-8823-B68C12A3936B}"/>
                </a:ext>
              </a:extLst>
            </p:cNvPr>
            <p:cNvSpPr/>
            <p:nvPr/>
          </p:nvSpPr>
          <p:spPr>
            <a:xfrm>
              <a:off x="6562530" y="3748133"/>
              <a:ext cx="1138335" cy="2379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F8E24B-9A22-424A-9F09-1931AFBA384B}"/>
                </a:ext>
              </a:extLst>
            </p:cNvPr>
            <p:cNvSpPr/>
            <p:nvPr/>
          </p:nvSpPr>
          <p:spPr>
            <a:xfrm>
              <a:off x="4074368" y="3429000"/>
              <a:ext cx="2021632" cy="2379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80C417-F71E-7D46-AB68-C8CE418E0E5C}"/>
                </a:ext>
              </a:extLst>
            </p:cNvPr>
            <p:cNvSpPr/>
            <p:nvPr/>
          </p:nvSpPr>
          <p:spPr>
            <a:xfrm>
              <a:off x="4043265" y="3116424"/>
              <a:ext cx="3943739" cy="1203649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B79B45-F2B0-B347-BAD9-9D89CD87AFF2}"/>
              </a:ext>
            </a:extLst>
          </p:cNvPr>
          <p:cNvGrpSpPr/>
          <p:nvPr/>
        </p:nvGrpSpPr>
        <p:grpSpPr>
          <a:xfrm>
            <a:off x="8737600" y="3116424"/>
            <a:ext cx="2950547" cy="1203649"/>
            <a:chOff x="8737600" y="3116423"/>
            <a:chExt cx="2950547" cy="12036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1464DA-B77B-2348-A0D0-43999AD11867}"/>
                </a:ext>
              </a:extLst>
            </p:cNvPr>
            <p:cNvSpPr/>
            <p:nvPr/>
          </p:nvSpPr>
          <p:spPr>
            <a:xfrm>
              <a:off x="10444065" y="3659185"/>
              <a:ext cx="1138335" cy="2379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319D86-5721-8348-9C0E-34818A5F7D13}"/>
                </a:ext>
              </a:extLst>
            </p:cNvPr>
            <p:cNvSpPr/>
            <p:nvPr/>
          </p:nvSpPr>
          <p:spPr>
            <a:xfrm>
              <a:off x="8879634" y="3294013"/>
              <a:ext cx="2021632" cy="2379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CBBA22-CCBB-C84E-A75D-A6C758F3A411}"/>
                </a:ext>
              </a:extLst>
            </p:cNvPr>
            <p:cNvSpPr/>
            <p:nvPr/>
          </p:nvSpPr>
          <p:spPr>
            <a:xfrm>
              <a:off x="8737600" y="3116423"/>
              <a:ext cx="2950547" cy="1203649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5250E7E-626D-0F47-96DD-3353DE5131C9}"/>
              </a:ext>
            </a:extLst>
          </p:cNvPr>
          <p:cNvSpPr txBox="1"/>
          <p:nvPr/>
        </p:nvSpPr>
        <p:spPr>
          <a:xfrm>
            <a:off x="1161669" y="3849494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C9413-554C-374C-BDC9-49CA68371633}"/>
              </a:ext>
            </a:extLst>
          </p:cNvPr>
          <p:cNvSpPr txBox="1"/>
          <p:nvPr/>
        </p:nvSpPr>
        <p:spPr>
          <a:xfrm>
            <a:off x="4352207" y="3863181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F5BE6-2251-7348-B7ED-BA1336ED8C19}"/>
              </a:ext>
            </a:extLst>
          </p:cNvPr>
          <p:cNvSpPr txBox="1"/>
          <p:nvPr/>
        </p:nvSpPr>
        <p:spPr>
          <a:xfrm>
            <a:off x="8737600" y="3812428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✗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A9521-5858-2744-B00D-C8BCDD78E5DF}"/>
              </a:ext>
            </a:extLst>
          </p:cNvPr>
          <p:cNvSpPr txBox="1"/>
          <p:nvPr/>
        </p:nvSpPr>
        <p:spPr>
          <a:xfrm>
            <a:off x="4844650" y="1048306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Both compiled to losses</a:t>
            </a:r>
          </a:p>
        </p:txBody>
      </p:sp>
    </p:spTree>
    <p:extLst>
      <p:ext uri="{BB962C8B-B14F-4D97-AF65-F5344CB8AC3E}">
        <p14:creationId xmlns:p14="http://schemas.microsoft.com/office/powerpoint/2010/main" val="551797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DB9EA-FE51-DB4D-81EF-43DAB4BE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85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150D8-9790-8A4B-84D9-4B458046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The low data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E4BEF-9D16-2B48-A9C1-93DD807D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33023-CBC4-8F44-B040-D4380E785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317771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Train with 3% data with and without constraints</a:t>
            </a:r>
          </a:p>
          <a:p>
            <a:pPr lvl="1"/>
            <a:endParaRPr lang="en-US" dirty="0"/>
          </a:p>
          <a:p>
            <a:r>
              <a:rPr lang="en-US" dirty="0"/>
              <a:t>Constraints greatly improve precision in the low data regime over the strong </a:t>
            </a:r>
            <a:r>
              <a:rPr lang="en-US" dirty="0" err="1"/>
              <a:t>RoBERTa</a:t>
            </a:r>
            <a:r>
              <a:rPr lang="en-US" dirty="0"/>
              <a:t> baseline</a:t>
            </a:r>
          </a:p>
          <a:p>
            <a:endParaRPr lang="en-US" dirty="0"/>
          </a:p>
          <a:p>
            <a:r>
              <a:rPr lang="en-US" dirty="0"/>
              <a:t>Constraint violations reduced, especially for unique core roles and the frame constraints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13BCE8-FD90-9845-83BC-0577B5BCD4CD}"/>
                  </a:ext>
                </a:extLst>
              </p:cNvPr>
              <p:cNvSpPr/>
              <p:nvPr/>
            </p:nvSpPr>
            <p:spPr>
              <a:xfrm>
                <a:off x="7927371" y="3012857"/>
                <a:ext cx="349586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CoNLL 05: 70.48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 72.6</a:t>
                </a:r>
              </a:p>
              <a:p>
                <a:r>
                  <a:rPr lang="en-US" dirty="0" err="1">
                    <a:solidFill>
                      <a:schemeClr val="accent1"/>
                    </a:solidFill>
                    <a:latin typeface="+mj-lt"/>
                  </a:rPr>
                  <a:t>CoNLL</a:t>
                </a:r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 12:  74.79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 76.31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13BCE8-FD90-9845-83BC-0577B5BCD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371" y="3012857"/>
                <a:ext cx="3495869" cy="646331"/>
              </a:xfrm>
              <a:prstGeom prst="rect">
                <a:avLst/>
              </a:prstGeom>
              <a:blipFill>
                <a:blip r:embed="rId2"/>
                <a:stretch>
                  <a:fillRect l="-1449"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8CCBE47-537D-5A4B-B3B8-73727B0B25C8}"/>
              </a:ext>
            </a:extLst>
          </p:cNvPr>
          <p:cNvSpPr/>
          <p:nvPr/>
        </p:nvSpPr>
        <p:spPr>
          <a:xfrm>
            <a:off x="7927371" y="1600201"/>
            <a:ext cx="2771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+mj-lt"/>
              </a:rPr>
              <a:t>CoNLL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05: 1.1k examples</a:t>
            </a:r>
          </a:p>
          <a:p>
            <a:r>
              <a:rPr lang="en-US" dirty="0" err="1">
                <a:solidFill>
                  <a:schemeClr val="accent1"/>
                </a:solidFill>
                <a:latin typeface="+mj-lt"/>
              </a:rPr>
              <a:t>CoNLL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12: 2.7k examples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B1D2D-7542-4145-B4BC-24091D0C0A8A}"/>
              </a:ext>
            </a:extLst>
          </p:cNvPr>
          <p:cNvSpPr txBox="1"/>
          <p:nvPr/>
        </p:nvSpPr>
        <p:spPr>
          <a:xfrm>
            <a:off x="7927371" y="3659188"/>
            <a:ext cx="426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F-scores also improve (see paper for details)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22340-D38D-3547-A80F-9AD4D824CF21}"/>
              </a:ext>
            </a:extLst>
          </p:cNvPr>
          <p:cNvSpPr/>
          <p:nvPr/>
        </p:nvSpPr>
        <p:spPr>
          <a:xfrm>
            <a:off x="0" y="0"/>
            <a:ext cx="259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 1: SRL</a:t>
            </a:r>
          </a:p>
        </p:txBody>
      </p:sp>
    </p:spTree>
    <p:extLst>
      <p:ext uri="{BB962C8B-B14F-4D97-AF65-F5344CB8AC3E}">
        <p14:creationId xmlns:p14="http://schemas.microsoft.com/office/powerpoint/2010/main" val="2974879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150D8-9790-8A4B-84D9-4B458046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 More 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E4BEF-9D16-2B48-A9C1-93DD807D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33023-CBC4-8F44-B040-D4380E785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317771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Train with the full </a:t>
            </a:r>
            <a:r>
              <a:rPr lang="en-US" dirty="0" err="1"/>
              <a:t>CoNLL</a:t>
            </a:r>
            <a:r>
              <a:rPr lang="en-US" dirty="0"/>
              <a:t> 05 data</a:t>
            </a:r>
          </a:p>
          <a:p>
            <a:pPr lvl="1"/>
            <a:endParaRPr lang="en-US" dirty="0"/>
          </a:p>
          <a:p>
            <a:r>
              <a:rPr lang="en-US" dirty="0"/>
              <a:t>Surprisingly still better in terms of precision, recall and f-scores, though the margin is lower</a:t>
            </a:r>
          </a:p>
          <a:p>
            <a:pPr lvl="1"/>
            <a:r>
              <a:rPr lang="en-US" dirty="0"/>
              <a:t>Strong out of domain performance on Brown corpus data</a:t>
            </a:r>
          </a:p>
          <a:p>
            <a:endParaRPr lang="en-US" dirty="0"/>
          </a:p>
          <a:p>
            <a:r>
              <a:rPr lang="en-US" dirty="0"/>
              <a:t>Constraint violations reduced for unique core roles and the frame constraints</a:t>
            </a:r>
          </a:p>
          <a:p>
            <a:pPr lvl="1"/>
            <a:r>
              <a:rPr lang="en-US" dirty="0"/>
              <a:t>The unconstrained model doesn’t seem to violate the exclusive overlap constraint!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13BCE8-FD90-9845-83BC-0577B5BCD4CD}"/>
                  </a:ext>
                </a:extLst>
              </p:cNvPr>
              <p:cNvSpPr/>
              <p:nvPr/>
            </p:nvSpPr>
            <p:spPr>
              <a:xfrm>
                <a:off x="7927370" y="2602310"/>
                <a:ext cx="349586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Test f-score: 87.85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 88.03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Brown f-score: 78.64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 79.80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13BCE8-FD90-9845-83BC-0577B5BCD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370" y="2602310"/>
                <a:ext cx="3495869" cy="646331"/>
              </a:xfrm>
              <a:prstGeom prst="rect">
                <a:avLst/>
              </a:prstGeom>
              <a:blipFill>
                <a:blip r:embed="rId2"/>
                <a:stretch>
                  <a:fillRect l="-1449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8CCBE47-537D-5A4B-B3B8-73727B0B25C8}"/>
              </a:ext>
            </a:extLst>
          </p:cNvPr>
          <p:cNvSpPr/>
          <p:nvPr/>
        </p:nvSpPr>
        <p:spPr>
          <a:xfrm>
            <a:off x="7927371" y="1600201"/>
            <a:ext cx="2771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+mj-lt"/>
              </a:rPr>
              <a:t>CoNLL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05: 35k examples, 91k propositions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C2650A-5C39-1946-B95D-AA44843AF112}"/>
              </a:ext>
            </a:extLst>
          </p:cNvPr>
          <p:cNvSpPr/>
          <p:nvPr/>
        </p:nvSpPr>
        <p:spPr>
          <a:xfrm>
            <a:off x="0" y="0"/>
            <a:ext cx="259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 1: SRL</a:t>
            </a:r>
          </a:p>
        </p:txBody>
      </p:sp>
    </p:spTree>
    <p:extLst>
      <p:ext uri="{BB962C8B-B14F-4D97-AF65-F5344CB8AC3E}">
        <p14:creationId xmlns:p14="http://schemas.microsoft.com/office/powerpoint/2010/main" val="1115734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150D8-9790-8A4B-84D9-4B458046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3: Even more 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E4BEF-9D16-2B48-A9C1-93DD807D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33023-CBC4-8F44-B040-D4380E785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317771" cy="4525963"/>
          </a:xfrm>
        </p:spPr>
        <p:txBody>
          <a:bodyPr>
            <a:normAutofit/>
          </a:bodyPr>
          <a:lstStyle/>
          <a:p>
            <a:r>
              <a:rPr lang="en-US" dirty="0"/>
              <a:t>Train with the full </a:t>
            </a:r>
            <a:r>
              <a:rPr lang="en-US" dirty="0" err="1"/>
              <a:t>CoNLL</a:t>
            </a:r>
            <a:r>
              <a:rPr lang="en-US" dirty="0"/>
              <a:t> 12 data</a:t>
            </a:r>
          </a:p>
          <a:p>
            <a:pPr lvl="1"/>
            <a:endParaRPr lang="en-US" dirty="0"/>
          </a:p>
          <a:p>
            <a:r>
              <a:rPr lang="en-US" dirty="0"/>
              <a:t>Constrained and unconstrained models are comparable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If you have a lot of data, it is okay to believe the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13BCE8-FD90-9845-83BC-0577B5BCD4CD}"/>
                  </a:ext>
                </a:extLst>
              </p:cNvPr>
              <p:cNvSpPr/>
              <p:nvPr/>
            </p:nvSpPr>
            <p:spPr>
              <a:xfrm>
                <a:off x="7927370" y="2918549"/>
                <a:ext cx="34958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Test f-score: 86.4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 86.61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13BCE8-FD90-9845-83BC-0577B5BCD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370" y="2918549"/>
                <a:ext cx="3495869" cy="369332"/>
              </a:xfrm>
              <a:prstGeom prst="rect">
                <a:avLst/>
              </a:prstGeom>
              <a:blipFill>
                <a:blip r:embed="rId2"/>
                <a:stretch>
                  <a:fillRect l="-144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8CCBE47-537D-5A4B-B3B8-73727B0B25C8}"/>
              </a:ext>
            </a:extLst>
          </p:cNvPr>
          <p:cNvSpPr/>
          <p:nvPr/>
        </p:nvSpPr>
        <p:spPr>
          <a:xfrm>
            <a:off x="7927371" y="1600201"/>
            <a:ext cx="2771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+mj-lt"/>
              </a:rPr>
              <a:t>CoNLL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05: 90k examples, 253k propositions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E01F1-0822-E54B-9C6E-95241792A50D}"/>
              </a:ext>
            </a:extLst>
          </p:cNvPr>
          <p:cNvSpPr/>
          <p:nvPr/>
        </p:nvSpPr>
        <p:spPr>
          <a:xfrm>
            <a:off x="0" y="0"/>
            <a:ext cx="259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 1: SRL</a:t>
            </a:r>
          </a:p>
        </p:txBody>
      </p:sp>
    </p:spTree>
    <p:extLst>
      <p:ext uri="{BB962C8B-B14F-4D97-AF65-F5344CB8AC3E}">
        <p14:creationId xmlns:p14="http://schemas.microsoft.com/office/powerpoint/2010/main" val="159361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of natural language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constraints: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 constraint: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6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256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 2: NLI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5134B-D321-244F-BB0C-74E80153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EC00FC-E268-E643-8DA1-73C2417491A7}"/>
              </a:ext>
            </a:extLst>
          </p:cNvPr>
          <p:cNvGrpSpPr/>
          <p:nvPr/>
        </p:nvGrpSpPr>
        <p:grpSpPr>
          <a:xfrm>
            <a:off x="8470312" y="1359491"/>
            <a:ext cx="2683148" cy="1726593"/>
            <a:chOff x="7103066" y="1908606"/>
            <a:chExt cx="2683148" cy="17265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440F61-C053-5643-851D-D1F20D71789D}"/>
                </a:ext>
              </a:extLst>
            </p:cNvPr>
            <p:cNvGrpSpPr/>
            <p:nvPr/>
          </p:nvGrpSpPr>
          <p:grpSpPr>
            <a:xfrm>
              <a:off x="7103066" y="1908606"/>
              <a:ext cx="940330" cy="1492275"/>
              <a:chOff x="7584326" y="1559687"/>
              <a:chExt cx="940330" cy="14922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FF4F62-68B6-164C-BC4D-E41941538394}"/>
                  </a:ext>
                </a:extLst>
              </p:cNvPr>
              <p:cNvSpPr/>
              <p:nvPr/>
            </p:nvSpPr>
            <p:spPr>
              <a:xfrm>
                <a:off x="8195720" y="1559687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P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04C213-613F-A847-9640-A343C621AD1E}"/>
                  </a:ext>
                </a:extLst>
              </p:cNvPr>
              <p:cNvSpPr/>
              <p:nvPr/>
            </p:nvSpPr>
            <p:spPr>
              <a:xfrm>
                <a:off x="8195720" y="2682630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H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88E02D4-4EC9-254D-93DE-9982FAFEEA4B}"/>
                  </a:ext>
                </a:extLst>
              </p:cNvPr>
              <p:cNvCxnSpPr>
                <a:stCxn id="7" idx="2"/>
                <a:endCxn id="8" idx="0"/>
              </p:cNvCxnSpPr>
              <p:nvPr/>
            </p:nvCxnSpPr>
            <p:spPr>
              <a:xfrm>
                <a:off x="8349769" y="1929019"/>
                <a:ext cx="10419" cy="753611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913FC1-B5CD-AB4F-83D1-8DBD7CE1222B}"/>
                  </a:ext>
                </a:extLst>
              </p:cNvPr>
              <p:cNvSpPr txBox="1"/>
              <p:nvPr/>
            </p:nvSpPr>
            <p:spPr>
              <a:xfrm>
                <a:off x="7584326" y="2113134"/>
                <a:ext cx="7970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Entails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293E59-05E6-B745-A8BF-1ED8D7AF859C}"/>
                </a:ext>
              </a:extLst>
            </p:cNvPr>
            <p:cNvGrpSpPr/>
            <p:nvPr/>
          </p:nvGrpSpPr>
          <p:grpSpPr>
            <a:xfrm>
              <a:off x="7993408" y="3031549"/>
              <a:ext cx="1702259" cy="603650"/>
              <a:chOff x="8474668" y="2682630"/>
              <a:chExt cx="1702259" cy="60365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1B1C23-3D6E-DF43-B023-036C5AFD351C}"/>
                  </a:ext>
                </a:extLst>
              </p:cNvPr>
              <p:cNvSpPr/>
              <p:nvPr/>
            </p:nvSpPr>
            <p:spPr>
              <a:xfrm>
                <a:off x="9881653" y="2682630"/>
                <a:ext cx="295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Z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03E27C7-FEEC-9A40-A254-4B7E44D972B2}"/>
                  </a:ext>
                </a:extLst>
              </p:cNvPr>
              <p:cNvCxnSpPr>
                <a:stCxn id="8" idx="3"/>
                <a:endCxn id="12" idx="1"/>
              </p:cNvCxnSpPr>
              <p:nvPr/>
            </p:nvCxnSpPr>
            <p:spPr>
              <a:xfrm>
                <a:off x="8524656" y="2867296"/>
                <a:ext cx="1356997" cy="0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77585D-C767-EA4C-AD70-919E770257EB}"/>
                  </a:ext>
                </a:extLst>
              </p:cNvPr>
              <p:cNvSpPr txBox="1"/>
              <p:nvPr/>
            </p:nvSpPr>
            <p:spPr>
              <a:xfrm>
                <a:off x="8474668" y="2916948"/>
                <a:ext cx="1252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latin typeface="+mj-lt"/>
                  </a:rPr>
                  <a:t>Contradicts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98A2A6-7B8C-884A-A6D8-732329EA3F31}"/>
                </a:ext>
              </a:extLst>
            </p:cNvPr>
            <p:cNvGrpSpPr/>
            <p:nvPr/>
          </p:nvGrpSpPr>
          <p:grpSpPr>
            <a:xfrm>
              <a:off x="8022558" y="2093272"/>
              <a:ext cx="1763656" cy="938277"/>
              <a:chOff x="8503818" y="1744353"/>
              <a:chExt cx="1763656" cy="93827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67D9BE8-00D0-D246-A373-B72A008CE821}"/>
                  </a:ext>
                </a:extLst>
              </p:cNvPr>
              <p:cNvCxnSpPr>
                <a:stCxn id="7" idx="3"/>
                <a:endCxn id="12" idx="0"/>
              </p:cNvCxnSpPr>
              <p:nvPr/>
            </p:nvCxnSpPr>
            <p:spPr>
              <a:xfrm>
                <a:off x="8503818" y="1744353"/>
                <a:ext cx="1525472" cy="938277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AD0D92-D166-EB49-A3D7-2CD403699615}"/>
                  </a:ext>
                </a:extLst>
              </p:cNvPr>
              <p:cNvSpPr txBox="1"/>
              <p:nvPr/>
            </p:nvSpPr>
            <p:spPr>
              <a:xfrm rot="1906617">
                <a:off x="8537770" y="1765090"/>
                <a:ext cx="1729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  <a:latin typeface="+mj-lt"/>
                  </a:rPr>
                  <a:t>No relationship?</a:t>
                </a:r>
              </a:p>
            </p:txBody>
          </p:sp>
        </p:grpSp>
      </p:grpSp>
      <p:sp>
        <p:nvSpPr>
          <p:cNvPr id="19" name="&quot;No&quot; Symbol 18">
            <a:extLst>
              <a:ext uri="{FF2B5EF4-FFF2-40B4-BE49-F238E27FC236}">
                <a16:creationId xmlns:a16="http://schemas.microsoft.com/office/drawing/2014/main" id="{E274AEF5-B6EE-2040-BE3C-03128957E69D}"/>
              </a:ext>
            </a:extLst>
          </p:cNvPr>
          <p:cNvSpPr/>
          <p:nvPr/>
        </p:nvSpPr>
        <p:spPr>
          <a:xfrm>
            <a:off x="9430702" y="1876748"/>
            <a:ext cx="797013" cy="846246"/>
          </a:xfrm>
          <a:prstGeom prst="noSmoking">
            <a:avLst>
              <a:gd name="adj" fmla="val 130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75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Results: Inconsistency of NLI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44616" y="4374361"/>
            <a:ext cx="596855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1. Merely adding more data does not make models consistent</a:t>
            </a:r>
          </a:p>
          <a:p>
            <a:r>
              <a:rPr lang="en-US" dirty="0">
                <a:latin typeface="+mj-lt"/>
              </a:rPr>
              <a:t>2. </a:t>
            </a:r>
            <a:r>
              <a:rPr lang="en-US" dirty="0" err="1">
                <a:latin typeface="+mj-lt"/>
              </a:rPr>
              <a:t>Regularizers</a:t>
            </a:r>
            <a:r>
              <a:rPr lang="en-US" dirty="0">
                <a:latin typeface="+mj-lt"/>
              </a:rPr>
              <a:t> help with consistency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139588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Inconsistency represents violation of constraints. Lower is better.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3FB58-E3DB-B248-9DA4-BCC1354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3724C7-C8C4-EA47-8D8F-6EFB21F6FAC6}"/>
              </a:ext>
            </a:extLst>
          </p:cNvPr>
          <p:cNvSpPr/>
          <p:nvPr/>
        </p:nvSpPr>
        <p:spPr>
          <a:xfrm>
            <a:off x="0" y="0"/>
            <a:ext cx="256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 2: NLI</a:t>
            </a:r>
          </a:p>
        </p:txBody>
      </p:sp>
    </p:spTree>
    <p:extLst>
      <p:ext uri="{BB962C8B-B14F-4D97-AF65-F5344CB8AC3E}">
        <p14:creationId xmlns:p14="http://schemas.microsoft.com/office/powerpoint/2010/main" val="2604261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helps deep learning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sz="2800" dirty="0">
                <a:solidFill>
                  <a:schemeClr val="accent1"/>
                </a:solidFill>
              </a:rPr>
              <a:t>Successful experiments across many different tasks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Natural language inference</a:t>
            </a:r>
            <a:endParaRPr lang="en-US" sz="1400" dirty="0"/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Question answering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Text chunking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Semantic role labeling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Joint digit recognition and numerical operations over them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Information extraction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1"/>
                </a:solidFill>
              </a:rPr>
              <a:t>General flavor of results</a:t>
            </a:r>
          </a:p>
          <a:p>
            <a:pPr marL="97155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When we have less data, knowledge gives better statistical models</a:t>
            </a:r>
          </a:p>
          <a:p>
            <a:pPr marL="97155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We can “inject” invariances into learned systems…</a:t>
            </a:r>
          </a:p>
          <a:p>
            <a:pPr marL="857250" lvl="2" indent="0" defTabSz="914400">
              <a:spcBef>
                <a:spcPts val="0"/>
              </a:spcBef>
              <a:buNone/>
            </a:pPr>
            <a:r>
              <a:rPr lang="en-US" sz="2000" dirty="0"/>
              <a:t>…which are sometimes not learned, even with lots of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35E22-E064-3C49-817C-45EBAFF1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7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Google Shape;272;p36"/>
              <p:cNvSpPr txBox="1"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Does successful prediction imply understanding? Not necessarily</a:t>
                </a:r>
              </a:p>
              <a:p>
                <a:pPr lvl="1"/>
                <a:r>
                  <a:rPr lang="en-US" i="1" dirty="0"/>
                  <a:t>Remember Thales</a:t>
                </a:r>
              </a:p>
              <a:p>
                <a:endParaRPr lang="en-US" b="1" i="1" dirty="0"/>
              </a:p>
              <a:p>
                <a:pPr marL="0" indent="0">
                  <a:buNone/>
                </a:pPr>
                <a:r>
                  <a:rPr lang="en-US" b="1" i="1" dirty="0"/>
                  <a:t>Prediction sans understanding: A recipe for failure</a:t>
                </a:r>
              </a:p>
              <a:p>
                <a:pPr lvl="1"/>
                <a:r>
                  <a:rPr lang="en-US" dirty="0">
                    <a:sym typeface="Ubuntu"/>
                  </a:rPr>
                  <a:t>Current models demonstrate such failures</a:t>
                </a:r>
              </a:p>
              <a:p>
                <a:endParaRPr lang="en-US" dirty="0">
                  <a:sym typeface="Ubuntu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Ubuntu"/>
                  </a:rPr>
                  <a:t>Need systematic approaches for integrating symbolic knowledge with neural models</a:t>
                </a:r>
              </a:p>
              <a:p>
                <a:pPr lvl="1"/>
                <a:r>
                  <a:rPr lang="en-US" dirty="0"/>
                  <a:t>Knowledge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extra inductive bias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models </a:t>
                </a:r>
                <a:r>
                  <a:rPr lang="en-US" i="1" dirty="0"/>
                  <a:t>especially</a:t>
                </a:r>
                <a:r>
                  <a:rPr lang="en-US" dirty="0"/>
                  <a:t> in the low data regime</a:t>
                </a:r>
              </a:p>
              <a:p>
                <a:pPr lvl="1"/>
                <a:r>
                  <a:rPr lang="en-US" dirty="0">
                    <a:sym typeface="Ubuntu"/>
                  </a:rPr>
                  <a:t>Relaxed logic seems promising</a:t>
                </a:r>
              </a:p>
              <a:p>
                <a:pPr marL="457200" lvl="1" indent="0">
                  <a:buNone/>
                </a:pPr>
                <a:endParaRPr lang="en-US" dirty="0">
                  <a:sym typeface="Ubuntu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2" name="Google Shape;272;p3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6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70303" y="6126164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Thanks!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B229-FE68-4E45-B484-B37421A2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D27B-FBF6-5949-89E1-E8EC263E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 labels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F9BC8-FF41-7747-925C-8221EA80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>
                <a:latin typeface="+mj-lt"/>
              </a:rPr>
              <a:t>4</a:t>
            </a:fld>
            <a:endParaRPr lang="en-US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8582D-D947-5340-9C58-3CE753639C94}"/>
              </a:ext>
            </a:extLst>
          </p:cNvPr>
          <p:cNvSpPr txBox="1"/>
          <p:nvPr/>
        </p:nvSpPr>
        <p:spPr>
          <a:xfrm>
            <a:off x="3224156" y="2249675"/>
            <a:ext cx="57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mouse ate the cheese when the farmer left the kitchen.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F153A7D7-A446-3742-B740-4A3A03B36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55825"/>
              </p:ext>
            </p:extLst>
          </p:nvPr>
        </p:nvGraphicFramePr>
        <p:xfrm>
          <a:off x="2183523" y="3126474"/>
          <a:ext cx="4707788" cy="14833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11605">
                  <a:extLst>
                    <a:ext uri="{9D8B030D-6E8A-4147-A177-3AD203B41FA5}">
                      <a16:colId xmlns:a16="http://schemas.microsoft.com/office/drawing/2014/main" val="4052816487"/>
                    </a:ext>
                  </a:extLst>
                </a:gridCol>
                <a:gridCol w="3296183">
                  <a:extLst>
                    <a:ext uri="{9D8B030D-6E8A-4147-A177-3AD203B41FA5}">
                      <a16:colId xmlns:a16="http://schemas.microsoft.com/office/drawing/2014/main" val="40493026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6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Arg0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mouse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1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Arg1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cheese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6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 err="1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ArgM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-TMP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the farmer left the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27862"/>
                  </a:ext>
                </a:extLst>
              </a:tr>
            </a:tbl>
          </a:graphicData>
        </a:graphic>
      </p:graphicFrame>
      <p:graphicFrame>
        <p:nvGraphicFramePr>
          <p:cNvPr id="31" name="Table 22">
            <a:extLst>
              <a:ext uri="{FF2B5EF4-FFF2-40B4-BE49-F238E27FC236}">
                <a16:creationId xmlns:a16="http://schemas.microsoft.com/office/drawing/2014/main" id="{F16F9328-35D1-9C4B-AA2B-6957EBA0D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176528"/>
              </p:ext>
            </p:extLst>
          </p:nvPr>
        </p:nvGraphicFramePr>
        <p:xfrm>
          <a:off x="6948407" y="3126474"/>
          <a:ext cx="2399537" cy="11125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865505">
                  <a:extLst>
                    <a:ext uri="{9D8B030D-6E8A-4147-A177-3AD203B41FA5}">
                      <a16:colId xmlns:a16="http://schemas.microsoft.com/office/drawing/2014/main" val="4052816487"/>
                    </a:ext>
                  </a:extLst>
                </a:gridCol>
                <a:gridCol w="1534032">
                  <a:extLst>
                    <a:ext uri="{9D8B030D-6E8A-4147-A177-3AD203B41FA5}">
                      <a16:colId xmlns:a16="http://schemas.microsoft.com/office/drawing/2014/main" val="40493026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6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Arg0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farmer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1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Arg1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64381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AC5443C-A275-0E4B-BF99-6CF33CFDA13A}"/>
              </a:ext>
            </a:extLst>
          </p:cNvPr>
          <p:cNvSpPr txBox="1"/>
          <p:nvPr/>
        </p:nvSpPr>
        <p:spPr>
          <a:xfrm>
            <a:off x="2692985" y="5299180"/>
            <a:ext cx="6806030" cy="3693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+mj-lt"/>
              </a:rPr>
              <a:t>PropBank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defines what the labels </a:t>
            </a:r>
            <a:r>
              <a:rPr lang="en-US" dirty="0">
                <a:latin typeface="Courier" pitchFamily="2" charset="0"/>
              </a:rPr>
              <a:t>Arg0</a:t>
            </a:r>
            <a:r>
              <a:rPr lang="en-US" dirty="0">
                <a:latin typeface="+mj-lt"/>
              </a:rPr>
              <a:t>,</a:t>
            </a:r>
            <a:r>
              <a:rPr lang="en-US" dirty="0">
                <a:latin typeface="Courier" pitchFamily="2" charset="0"/>
              </a:rPr>
              <a:t> Arg0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etc</a:t>
            </a:r>
            <a:r>
              <a:rPr lang="en-US" dirty="0">
                <a:latin typeface="+mj-lt"/>
              </a:rPr>
              <a:t> mean for each verb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E58D089-FA95-3D4D-8358-236820662BD2}"/>
              </a:ext>
            </a:extLst>
          </p:cNvPr>
          <p:cNvGrpSpPr/>
          <p:nvPr/>
        </p:nvGrpSpPr>
        <p:grpSpPr>
          <a:xfrm>
            <a:off x="-428988" y="2880480"/>
            <a:ext cx="3288956" cy="2405591"/>
            <a:chOff x="-428988" y="2880480"/>
            <a:chExt cx="3288956" cy="240559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CB0AF7-2B52-A94C-B490-3622058BA6A1}"/>
                </a:ext>
              </a:extLst>
            </p:cNvPr>
            <p:cNvSpPr txBox="1"/>
            <p:nvPr/>
          </p:nvSpPr>
          <p:spPr>
            <a:xfrm>
              <a:off x="-428988" y="2880480"/>
              <a:ext cx="195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j-lt"/>
                </a:rPr>
                <a:t>Agent: eater, consumer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B6A37-A305-0F40-9E5C-60190B8A6C2E}"/>
                </a:ext>
              </a:extLst>
            </p:cNvPr>
            <p:cNvSpPr txBox="1"/>
            <p:nvPr/>
          </p:nvSpPr>
          <p:spPr>
            <a:xfrm>
              <a:off x="-9103" y="3854585"/>
              <a:ext cx="1794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+mj-lt"/>
                </a:rPr>
                <a:t>Patient: the meal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0AFBCF-6C18-D54B-802A-0883A7CCBDD1}"/>
                </a:ext>
              </a:extLst>
            </p:cNvPr>
            <p:cNvSpPr txBox="1"/>
            <p:nvPr/>
          </p:nvSpPr>
          <p:spPr>
            <a:xfrm>
              <a:off x="103017" y="4639740"/>
              <a:ext cx="12451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j-lt"/>
                </a:rPr>
                <a:t>Temporal </a:t>
              </a:r>
              <a:r>
                <a:rPr lang="en-US" b="1" i="1" dirty="0">
                  <a:latin typeface="+mj-lt"/>
                </a:rPr>
                <a:t>modifier</a:t>
              </a:r>
            </a:p>
          </p:txBody>
        </p: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5924B4D8-0D39-A847-82B3-1E58E4455EA5}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 rot="10800000">
              <a:off x="1522991" y="3203647"/>
              <a:ext cx="1336977" cy="431827"/>
            </a:xfrm>
            <a:prstGeom prst="curvedConnector3">
              <a:avLst>
                <a:gd name="adj1" fmla="val 69110"/>
              </a:avLst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D6ADDC3F-002D-7F4E-85AC-DB1D609AE2A5}"/>
                </a:ext>
              </a:extLst>
            </p:cNvPr>
            <p:cNvCxnSpPr>
              <a:cxnSpLocks/>
              <a:endCxn id="5" idx="3"/>
            </p:cNvCxnSpPr>
            <p:nvPr/>
          </p:nvCxnSpPr>
          <p:spPr>
            <a:xfrm rot="10800000" flipV="1">
              <a:off x="1785427" y="4037161"/>
              <a:ext cx="1074540" cy="2089"/>
            </a:xfrm>
            <a:prstGeom prst="curvedConnector3">
              <a:avLst/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>
              <a:extLst>
                <a:ext uri="{FF2B5EF4-FFF2-40B4-BE49-F238E27FC236}">
                  <a16:creationId xmlns:a16="http://schemas.microsoft.com/office/drawing/2014/main" id="{CC6E5739-245C-404E-8C80-E81566118361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rot="10800000" flipV="1">
              <a:off x="1348178" y="4398712"/>
              <a:ext cx="1017782" cy="564194"/>
            </a:xfrm>
            <a:prstGeom prst="curvedConnector3">
              <a:avLst/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DE9E727-6B33-CF4D-A54B-3EF7A934E029}"/>
              </a:ext>
            </a:extLst>
          </p:cNvPr>
          <p:cNvGrpSpPr/>
          <p:nvPr/>
        </p:nvGrpSpPr>
        <p:grpSpPr>
          <a:xfrm>
            <a:off x="8929066" y="2719071"/>
            <a:ext cx="2985105" cy="2149557"/>
            <a:chOff x="8929066" y="2719071"/>
            <a:chExt cx="2985105" cy="214955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E605E4-4841-5747-9EC3-B17989532BC7}"/>
                </a:ext>
              </a:extLst>
            </p:cNvPr>
            <p:cNvSpPr txBox="1"/>
            <p:nvPr/>
          </p:nvSpPr>
          <p:spPr>
            <a:xfrm>
              <a:off x="9962193" y="2719071"/>
              <a:ext cx="195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Agent: entity in motion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0BB2E3-31DF-6149-9FA1-8B991115A416}"/>
                </a:ext>
              </a:extLst>
            </p:cNvPr>
            <p:cNvSpPr txBox="1"/>
            <p:nvPr/>
          </p:nvSpPr>
          <p:spPr>
            <a:xfrm>
              <a:off x="9962193" y="4222297"/>
              <a:ext cx="195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Starting point, location vacated</a:t>
              </a:r>
            </a:p>
          </p:txBody>
        </p:sp>
        <p:cxnSp>
          <p:nvCxnSpPr>
            <p:cNvPr id="52" name="Curved Connector 51">
              <a:extLst>
                <a:ext uri="{FF2B5EF4-FFF2-40B4-BE49-F238E27FC236}">
                  <a16:creationId xmlns:a16="http://schemas.microsoft.com/office/drawing/2014/main" id="{7D04321C-9465-DF44-B8F5-18738C70DAA8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 flipV="1">
              <a:off x="8929066" y="3042237"/>
              <a:ext cx="1033127" cy="646712"/>
            </a:xfrm>
            <a:prstGeom prst="curvedConnector3">
              <a:avLst>
                <a:gd name="adj1" fmla="val 50000"/>
              </a:avLst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F86AD8ED-A0D3-D74B-B8BB-CDF79F3CAC38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8929066" y="4068012"/>
              <a:ext cx="1033127" cy="477451"/>
            </a:xfrm>
            <a:prstGeom prst="curvedConnector3">
              <a:avLst>
                <a:gd name="adj1" fmla="val 50000"/>
              </a:avLst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13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E805B-28A9-1B41-8323-72902707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Labeling: The modeling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6DA393-2CF8-2142-BD20-634927408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>
                <a:solidFill>
                  <a:schemeClr val="accent1"/>
                </a:solidFill>
              </a:rPr>
              <a:t>Input</a:t>
            </a:r>
            <a:r>
              <a:rPr lang="en-US" sz="2600" dirty="0"/>
              <a:t>: A sentence</a:t>
            </a:r>
          </a:p>
          <a:p>
            <a:r>
              <a:rPr lang="en-US" sz="2600" b="1" dirty="0">
                <a:solidFill>
                  <a:schemeClr val="accent1"/>
                </a:solidFill>
              </a:rPr>
              <a:t>Output</a:t>
            </a:r>
            <a:r>
              <a:rPr lang="en-US" sz="2600" dirty="0"/>
              <a:t>: Semantic frames for all verbs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A well studied task, large datasets in English </a:t>
            </a:r>
          </a:p>
          <a:p>
            <a:pPr lvl="1"/>
            <a:r>
              <a:rPr lang="en-US" sz="2600" dirty="0"/>
              <a:t>Penn Treebank data, </a:t>
            </a:r>
            <a:r>
              <a:rPr lang="en-US" sz="2600" dirty="0" err="1"/>
              <a:t>Ontonotes</a:t>
            </a:r>
            <a:r>
              <a:rPr lang="en-US" sz="2600" dirty="0"/>
              <a:t> annotated with </a:t>
            </a:r>
            <a:r>
              <a:rPr lang="en-US" sz="2600" dirty="0" err="1"/>
              <a:t>PropBank</a:t>
            </a:r>
            <a:r>
              <a:rPr lang="en-US" sz="2600" dirty="0"/>
              <a:t> roles</a:t>
            </a:r>
          </a:p>
          <a:p>
            <a:pPr lvl="1"/>
            <a:r>
              <a:rPr lang="en-US" sz="2600" dirty="0">
                <a:solidFill>
                  <a:schemeClr val="accent2"/>
                </a:solidFill>
              </a:rPr>
              <a:t>Creating datasets is not easy though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4F01B-0073-4549-A923-A27D044C2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E805B-28A9-1B41-8323-72902707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Labeling: The modeling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6DA393-2CF8-2142-BD20-634927408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dirty="0">
                <a:solidFill>
                  <a:schemeClr val="accent1"/>
                </a:solidFill>
              </a:rPr>
              <a:t>Input</a:t>
            </a:r>
            <a:r>
              <a:rPr lang="en-US" sz="2600" dirty="0"/>
              <a:t>: A sentence</a:t>
            </a:r>
          </a:p>
          <a:p>
            <a:r>
              <a:rPr lang="en-US" sz="2600" b="1" dirty="0">
                <a:solidFill>
                  <a:schemeClr val="accent1"/>
                </a:solidFill>
              </a:rPr>
              <a:t>Output</a:t>
            </a:r>
            <a:r>
              <a:rPr lang="en-US" sz="2600" dirty="0"/>
              <a:t>: Semantic frames for all verbs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The output is </a:t>
            </a:r>
            <a:r>
              <a:rPr lang="en-US" sz="2600" i="1" dirty="0"/>
              <a:t>structured</a:t>
            </a:r>
            <a:r>
              <a:rPr lang="en-US" sz="2600" dirty="0"/>
              <a:t>, and has constraints about the labels. For example</a:t>
            </a:r>
          </a:p>
          <a:p>
            <a:pPr lvl="1"/>
            <a:r>
              <a:rPr lang="en-US" sz="2000" dirty="0"/>
              <a:t>Core arguments (e.g. </a:t>
            </a:r>
            <a:r>
              <a:rPr lang="en-US" sz="2000" dirty="0">
                <a:latin typeface="Courier" pitchFamily="2" charset="0"/>
              </a:rPr>
              <a:t>Arg0</a:t>
            </a:r>
            <a:r>
              <a:rPr lang="en-US" sz="2000" dirty="0"/>
              <a:t>, </a:t>
            </a:r>
            <a:r>
              <a:rPr lang="en-US" sz="2000" dirty="0">
                <a:latin typeface="Courier" pitchFamily="2" charset="0"/>
              </a:rPr>
              <a:t>Arg1</a:t>
            </a:r>
            <a:r>
              <a:rPr lang="en-US" sz="2000" dirty="0"/>
              <a:t>) cannot repeat…</a:t>
            </a:r>
          </a:p>
          <a:p>
            <a:pPr marL="914400" lvl="2" indent="0">
              <a:buNone/>
            </a:pPr>
            <a:r>
              <a:rPr lang="en-US" sz="2000" dirty="0"/>
              <a:t>…but modifiers (e.g. </a:t>
            </a:r>
            <a:r>
              <a:rPr lang="en-US" sz="2000" dirty="0" err="1">
                <a:latin typeface="Courier" pitchFamily="2" charset="0"/>
              </a:rPr>
              <a:t>ArgM</a:t>
            </a:r>
            <a:r>
              <a:rPr lang="en-US" sz="2000" dirty="0">
                <a:latin typeface="Courier" pitchFamily="2" charset="0"/>
              </a:rPr>
              <a:t>-TMP</a:t>
            </a:r>
            <a:r>
              <a:rPr lang="en-US" sz="2000" dirty="0"/>
              <a:t>) can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Certain arguments (called references, e.g. </a:t>
            </a:r>
            <a:r>
              <a:rPr lang="en-US" sz="2000" dirty="0">
                <a:latin typeface="Courier" pitchFamily="2" charset="0"/>
              </a:rPr>
              <a:t>R-Arg0</a:t>
            </a:r>
            <a:r>
              <a:rPr lang="en-US" sz="2000" dirty="0"/>
              <a:t>) can appear only if the corresponding referent argument exists (here, </a:t>
            </a:r>
            <a:r>
              <a:rPr lang="en-US" sz="2000" dirty="0">
                <a:latin typeface="Courier" pitchFamily="2" charset="0"/>
              </a:rPr>
              <a:t>Arg0</a:t>
            </a:r>
            <a:r>
              <a:rPr lang="en-US" sz="2000" dirty="0"/>
              <a:t>)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4F01B-0073-4549-A923-A27D044C2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B33E8-BF71-C947-9C03-611AA6CAB738}"/>
              </a:ext>
            </a:extLst>
          </p:cNvPr>
          <p:cNvSpPr/>
          <p:nvPr/>
        </p:nvSpPr>
        <p:spPr>
          <a:xfrm>
            <a:off x="2021633" y="5892582"/>
            <a:ext cx="8148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/>
            <a:r>
              <a:rPr lang="en-US" i="1" dirty="0">
                <a:latin typeface="+mj-lt"/>
              </a:rPr>
              <a:t>These </a:t>
            </a:r>
            <a:r>
              <a:rPr lang="en-US" b="1" i="1" dirty="0">
                <a:solidFill>
                  <a:schemeClr val="accent1"/>
                </a:solidFill>
                <a:latin typeface="+mj-lt"/>
              </a:rPr>
              <a:t>symbolic </a:t>
            </a:r>
            <a:r>
              <a:rPr lang="en-US" i="1" dirty="0">
                <a:latin typeface="+mj-lt"/>
              </a:rPr>
              <a:t>constraints come from the task definition. And linguistic assumptions. </a:t>
            </a:r>
          </a:p>
          <a:p>
            <a:pPr marL="12700" lvl="1" algn="ctr"/>
            <a:r>
              <a:rPr lang="en-US" i="1" dirty="0">
                <a:latin typeface="+mj-lt"/>
              </a:rPr>
              <a:t>We will see other constraints later</a:t>
            </a:r>
          </a:p>
        </p:txBody>
      </p:sp>
    </p:spTree>
    <p:extLst>
      <p:ext uri="{BB962C8B-B14F-4D97-AF65-F5344CB8AC3E}">
        <p14:creationId xmlns:p14="http://schemas.microsoft.com/office/powerpoint/2010/main" val="182477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5DCA-3897-4D4C-A8AE-B1E04595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models for SRL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24DE9EF-2DD8-A240-AEDC-DD5AECCCE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Models for SRL have seen two distinct regimes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A5DBB-AB2A-1046-80C5-D6C38FD6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876FC1-970F-DD4E-AAB4-2610125D83E8}"/>
              </a:ext>
            </a:extLst>
          </p:cNvPr>
          <p:cNvGrpSpPr/>
          <p:nvPr/>
        </p:nvGrpSpPr>
        <p:grpSpPr>
          <a:xfrm>
            <a:off x="1299411" y="2796991"/>
            <a:ext cx="8694308" cy="1919346"/>
            <a:chOff x="1299411" y="3429000"/>
            <a:chExt cx="8694308" cy="19193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A5DE79-C091-5843-94EB-BD051BC2888F}"/>
                </a:ext>
              </a:extLst>
            </p:cNvPr>
            <p:cNvGrpSpPr/>
            <p:nvPr/>
          </p:nvGrpSpPr>
          <p:grpSpPr>
            <a:xfrm>
              <a:off x="1299411" y="3429000"/>
              <a:ext cx="8694308" cy="752901"/>
              <a:chOff x="1299411" y="3429000"/>
              <a:chExt cx="8694308" cy="75290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413D2E-1F5C-7740-B800-5B650287B710}"/>
                  </a:ext>
                </a:extLst>
              </p:cNvPr>
              <p:cNvSpPr/>
              <p:nvPr/>
            </p:nvSpPr>
            <p:spPr>
              <a:xfrm>
                <a:off x="1467852" y="3893143"/>
                <a:ext cx="5486400" cy="288758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95EE7C-229A-2D4C-938A-C2AFFAC10334}"/>
                  </a:ext>
                </a:extLst>
              </p:cNvPr>
              <p:cNvSpPr txBox="1"/>
              <p:nvPr/>
            </p:nvSpPr>
            <p:spPr>
              <a:xfrm>
                <a:off x="1299411" y="34290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2005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A4E7EC-7BC6-3146-9E73-1F45F3A36867}"/>
                  </a:ext>
                </a:extLst>
              </p:cNvPr>
              <p:cNvSpPr txBox="1"/>
              <p:nvPr/>
            </p:nvSpPr>
            <p:spPr>
              <a:xfrm>
                <a:off x="6570172" y="3436061"/>
                <a:ext cx="768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~2015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A5E754-45F6-DC48-929E-A83C64F35F02}"/>
                  </a:ext>
                </a:extLst>
              </p:cNvPr>
              <p:cNvSpPr txBox="1"/>
              <p:nvPr/>
            </p:nvSpPr>
            <p:spPr>
              <a:xfrm>
                <a:off x="9401184" y="3481821"/>
                <a:ext cx="592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now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3181DE-FF4B-214F-9F41-104B082D58A3}"/>
                  </a:ext>
                </a:extLst>
              </p:cNvPr>
              <p:cNvSpPr/>
              <p:nvPr/>
            </p:nvSpPr>
            <p:spPr>
              <a:xfrm>
                <a:off x="6954251" y="3893143"/>
                <a:ext cx="2743200" cy="288758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3FE460-C803-CA47-9FAB-0EE5D2BCA41F}"/>
                </a:ext>
              </a:extLst>
            </p:cNvPr>
            <p:cNvSpPr txBox="1"/>
            <p:nvPr/>
          </p:nvSpPr>
          <p:spPr>
            <a:xfrm>
              <a:off x="2175710" y="4425016"/>
              <a:ext cx="4070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Mostly linear models with structural </a:t>
              </a:r>
              <a:r>
                <a:rPr lang="en-US" dirty="0">
                  <a:solidFill>
                    <a:schemeClr val="accent1"/>
                  </a:solidFill>
                  <a:latin typeface="+mj-lt"/>
                </a:rPr>
                <a:t>decoding with constraints</a:t>
              </a:r>
              <a:r>
                <a:rPr lang="en-US" dirty="0">
                  <a:latin typeface="+mj-lt"/>
                </a:rPr>
                <a:t>. </a:t>
              </a:r>
            </a:p>
            <a:p>
              <a:r>
                <a:rPr lang="en-US" dirty="0">
                  <a:latin typeface="+mj-lt"/>
                </a:rPr>
                <a:t>E.g. </a:t>
              </a:r>
              <a:r>
                <a:rPr lang="en-US" dirty="0" err="1">
                  <a:latin typeface="+mj-lt"/>
                </a:rPr>
                <a:t>Punyakanok</a:t>
              </a:r>
              <a:r>
                <a:rPr lang="en-US" dirty="0">
                  <a:latin typeface="+mj-lt"/>
                </a:rPr>
                <a:t> et al, Toutanova et al, </a:t>
              </a:r>
              <a:r>
                <a:rPr lang="en-US" dirty="0" err="1">
                  <a:latin typeface="+mj-lt"/>
                </a:rPr>
                <a:t>etc</a:t>
              </a:r>
              <a:endParaRPr lang="en-US" dirty="0"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BA266E-B897-2A4F-A92C-4F643DAE016E}"/>
                </a:ext>
              </a:extLst>
            </p:cNvPr>
            <p:cNvSpPr txBox="1"/>
            <p:nvPr/>
          </p:nvSpPr>
          <p:spPr>
            <a:xfrm>
              <a:off x="6954252" y="4425016"/>
              <a:ext cx="274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Deep neural models, </a:t>
              </a:r>
              <a:r>
                <a:rPr lang="en-US" dirty="0">
                  <a:solidFill>
                    <a:schemeClr val="accent2"/>
                  </a:solidFill>
                  <a:latin typeface="+mj-lt"/>
                </a:rPr>
                <a:t>no constraints</a:t>
              </a:r>
              <a:r>
                <a:rPr lang="en-US" dirty="0">
                  <a:latin typeface="+mj-lt"/>
                </a:rPr>
                <a:t>. E.g. He et al 2017, </a:t>
              </a:r>
              <a:r>
                <a:rPr lang="en-US" dirty="0" err="1">
                  <a:latin typeface="+mj-lt"/>
                </a:rPr>
                <a:t>Strubell</a:t>
              </a:r>
              <a:r>
                <a:rPr lang="en-US" dirty="0">
                  <a:latin typeface="+mj-lt"/>
                </a:rPr>
                <a:t> et al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33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2DBA-0B4C-B746-A148-C83B0D67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design of neural SRL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CCBD5-1181-5D4A-B7A9-19822F7A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8</a:t>
            </a:fld>
            <a:endParaRPr lang="en-US"/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FB59BC8B-BA15-DD4B-A1E4-81A8695C6401}"/>
              </a:ext>
            </a:extLst>
          </p:cNvPr>
          <p:cNvGrpSpPr/>
          <p:nvPr/>
        </p:nvGrpSpPr>
        <p:grpSpPr>
          <a:xfrm>
            <a:off x="2569409" y="5083514"/>
            <a:ext cx="6975627" cy="369332"/>
            <a:chOff x="2569409" y="5083514"/>
            <a:chExt cx="6975627" cy="3693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5A2BA1-67D2-3E40-BD90-1B9E0F9CF301}"/>
                </a:ext>
              </a:extLst>
            </p:cNvPr>
            <p:cNvSpPr/>
            <p:nvPr/>
          </p:nvSpPr>
          <p:spPr>
            <a:xfrm>
              <a:off x="2569409" y="5083514"/>
              <a:ext cx="5341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j-lt"/>
                </a:rPr>
                <a:t>The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B4255D8-7815-5247-AB99-7B37B3819563}"/>
                </a:ext>
              </a:extLst>
            </p:cNvPr>
            <p:cNvSpPr/>
            <p:nvPr/>
          </p:nvSpPr>
          <p:spPr>
            <a:xfrm>
              <a:off x="3089773" y="5083514"/>
              <a:ext cx="8178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mouse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B3DD64-5DFA-004C-9CD3-7397914F29F5}"/>
                </a:ext>
              </a:extLst>
            </p:cNvPr>
            <p:cNvSpPr/>
            <p:nvPr/>
          </p:nvSpPr>
          <p:spPr>
            <a:xfrm>
              <a:off x="3898310" y="5083514"/>
              <a:ext cx="483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ate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88AA5D9-4130-CE40-87A4-5FB8E9F8A9BE}"/>
                </a:ext>
              </a:extLst>
            </p:cNvPr>
            <p:cNvSpPr/>
            <p:nvPr/>
          </p:nvSpPr>
          <p:spPr>
            <a:xfrm>
              <a:off x="4364718" y="5083514"/>
              <a:ext cx="4988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j-lt"/>
                </a:rPr>
                <a:t>the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737F66-95EC-F840-AB2C-C53C9758AF9F}"/>
                </a:ext>
              </a:extLst>
            </p:cNvPr>
            <p:cNvSpPr/>
            <p:nvPr/>
          </p:nvSpPr>
          <p:spPr>
            <a:xfrm>
              <a:off x="4861552" y="5083514"/>
              <a:ext cx="840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cheese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A5F204C-E07D-2F40-8168-236CF75F0A6C}"/>
                </a:ext>
              </a:extLst>
            </p:cNvPr>
            <p:cNvSpPr/>
            <p:nvPr/>
          </p:nvSpPr>
          <p:spPr>
            <a:xfrm>
              <a:off x="5692532" y="5083514"/>
              <a:ext cx="708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when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042F60-152A-0046-AE2A-078ED7C890EA}"/>
                </a:ext>
              </a:extLst>
            </p:cNvPr>
            <p:cNvSpPr/>
            <p:nvPr/>
          </p:nvSpPr>
          <p:spPr>
            <a:xfrm>
              <a:off x="6392065" y="5083514"/>
              <a:ext cx="498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the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B1B35F0-78AB-BB48-955C-0AE00383048F}"/>
                </a:ext>
              </a:extLst>
            </p:cNvPr>
            <p:cNvSpPr/>
            <p:nvPr/>
          </p:nvSpPr>
          <p:spPr>
            <a:xfrm>
              <a:off x="6881605" y="5083514"/>
              <a:ext cx="8213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farmer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442730B-940B-AA45-BF8F-92CBE835DA4C}"/>
                </a:ext>
              </a:extLst>
            </p:cNvPr>
            <p:cNvSpPr/>
            <p:nvPr/>
          </p:nvSpPr>
          <p:spPr>
            <a:xfrm>
              <a:off x="7693668" y="5083514"/>
              <a:ext cx="498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left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742148F-E59A-8245-81FF-7F1FEE72AB2F}"/>
                </a:ext>
              </a:extLst>
            </p:cNvPr>
            <p:cNvSpPr/>
            <p:nvPr/>
          </p:nvSpPr>
          <p:spPr>
            <a:xfrm>
              <a:off x="8182758" y="5083514"/>
              <a:ext cx="498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the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B0ECF64-7B30-4A4C-8EF8-F9675805E83B}"/>
                </a:ext>
              </a:extLst>
            </p:cNvPr>
            <p:cNvSpPr/>
            <p:nvPr/>
          </p:nvSpPr>
          <p:spPr>
            <a:xfrm>
              <a:off x="8672297" y="5083514"/>
              <a:ext cx="872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kitchen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EBBACB72-F9F2-9642-9858-5012C0962AA2}"/>
              </a:ext>
            </a:extLst>
          </p:cNvPr>
          <p:cNvGrpSpPr/>
          <p:nvPr/>
        </p:nvGrpSpPr>
        <p:grpSpPr>
          <a:xfrm>
            <a:off x="2685594" y="3577333"/>
            <a:ext cx="6573949" cy="299865"/>
            <a:chOff x="2925783" y="3577333"/>
            <a:chExt cx="6573949" cy="29986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6826246-F1BF-C24B-B451-223ABB359D4A}"/>
                </a:ext>
              </a:extLst>
            </p:cNvPr>
            <p:cNvSpPr/>
            <p:nvPr/>
          </p:nvSpPr>
          <p:spPr>
            <a:xfrm>
              <a:off x="2925783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E30352C-9508-564A-994E-818080484CE0}"/>
                </a:ext>
              </a:extLst>
            </p:cNvPr>
            <p:cNvSpPr/>
            <p:nvPr/>
          </p:nvSpPr>
          <p:spPr>
            <a:xfrm>
              <a:off x="3588013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4913B8A-A7DA-CB4D-BE02-FBBE26D59243}"/>
                </a:ext>
              </a:extLst>
            </p:cNvPr>
            <p:cNvSpPr/>
            <p:nvPr/>
          </p:nvSpPr>
          <p:spPr>
            <a:xfrm>
              <a:off x="4229132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111B695-7608-1344-9729-6BBBE9253460}"/>
                </a:ext>
              </a:extLst>
            </p:cNvPr>
            <p:cNvSpPr/>
            <p:nvPr/>
          </p:nvSpPr>
          <p:spPr>
            <a:xfrm>
              <a:off x="4703459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C34D90A-1C9B-A446-9214-9EE64F63D3D8}"/>
                </a:ext>
              </a:extLst>
            </p:cNvPr>
            <p:cNvSpPr/>
            <p:nvPr/>
          </p:nvSpPr>
          <p:spPr>
            <a:xfrm>
              <a:off x="5371013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B524094-9F5F-E24B-91DB-0EC3AA6E8E3F}"/>
                </a:ext>
              </a:extLst>
            </p:cNvPr>
            <p:cNvSpPr/>
            <p:nvPr/>
          </p:nvSpPr>
          <p:spPr>
            <a:xfrm>
              <a:off x="6136270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47FF66-6F0B-A846-B01B-9CD5067CB074}"/>
                </a:ext>
              </a:extLst>
            </p:cNvPr>
            <p:cNvSpPr/>
            <p:nvPr/>
          </p:nvSpPr>
          <p:spPr>
            <a:xfrm>
              <a:off x="6740761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CE56AB4-543D-A247-A1B7-0E30993099B2}"/>
                </a:ext>
              </a:extLst>
            </p:cNvPr>
            <p:cNvSpPr/>
            <p:nvPr/>
          </p:nvSpPr>
          <p:spPr>
            <a:xfrm>
              <a:off x="7381608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FAF0FF-F8FA-2342-8967-6271B5570B8C}"/>
                </a:ext>
              </a:extLst>
            </p:cNvPr>
            <p:cNvSpPr/>
            <p:nvPr/>
          </p:nvSpPr>
          <p:spPr>
            <a:xfrm>
              <a:off x="8032185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ED54318-3103-2E44-84BD-A4F532A1390E}"/>
                </a:ext>
              </a:extLst>
            </p:cNvPr>
            <p:cNvSpPr/>
            <p:nvPr/>
          </p:nvSpPr>
          <p:spPr>
            <a:xfrm>
              <a:off x="8521499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0E33173-967E-094C-9D54-2E64D77F4F26}"/>
                </a:ext>
              </a:extLst>
            </p:cNvPr>
            <p:cNvSpPr/>
            <p:nvPr/>
          </p:nvSpPr>
          <p:spPr>
            <a:xfrm>
              <a:off x="9197980" y="3577333"/>
              <a:ext cx="301752" cy="299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E1BC685D-4BF1-1143-B5F1-DEC7D4F3A587}"/>
              </a:ext>
            </a:extLst>
          </p:cNvPr>
          <p:cNvGrpSpPr/>
          <p:nvPr/>
        </p:nvGrpSpPr>
        <p:grpSpPr>
          <a:xfrm>
            <a:off x="2531905" y="3877198"/>
            <a:ext cx="6933500" cy="1206316"/>
            <a:chOff x="2772094" y="3877198"/>
            <a:chExt cx="6933500" cy="12063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1E6AA0-D76F-2A47-90B0-A8F600920E38}"/>
                </a:ext>
              </a:extLst>
            </p:cNvPr>
            <p:cNvSpPr/>
            <p:nvPr/>
          </p:nvSpPr>
          <p:spPr>
            <a:xfrm>
              <a:off x="2772094" y="4066442"/>
              <a:ext cx="6933500" cy="810811"/>
            </a:xfrm>
            <a:prstGeom prst="rect">
              <a:avLst/>
            </a:prstGeom>
            <a:solidFill>
              <a:schemeClr val="dk1">
                <a:alpha val="82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An encoder network (e.g. BERT) to produce contextual representations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1123563-90C1-E94B-951D-5057865FF89A}"/>
                </a:ext>
              </a:extLst>
            </p:cNvPr>
            <p:cNvCxnSpPr>
              <a:cxnSpLocks/>
              <a:stCxn id="38" idx="0"/>
              <a:endCxn id="118" idx="2"/>
            </p:cNvCxnSpPr>
            <p:nvPr/>
          </p:nvCxnSpPr>
          <p:spPr>
            <a:xfrm flipV="1">
              <a:off x="3076659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5C2440D-FFC3-F947-907F-8069FC45078D}"/>
                </a:ext>
              </a:extLst>
            </p:cNvPr>
            <p:cNvCxnSpPr>
              <a:cxnSpLocks/>
              <a:stCxn id="40" idx="0"/>
              <a:endCxn id="120" idx="2"/>
            </p:cNvCxnSpPr>
            <p:nvPr/>
          </p:nvCxnSpPr>
          <p:spPr>
            <a:xfrm flipV="1">
              <a:off x="4380008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56E4EA5-B64D-2646-8667-9C7FAFD4F2AD}"/>
                </a:ext>
              </a:extLst>
            </p:cNvPr>
            <p:cNvCxnSpPr>
              <a:cxnSpLocks/>
              <a:stCxn id="41" idx="0"/>
              <a:endCxn id="121" idx="2"/>
            </p:cNvCxnSpPr>
            <p:nvPr/>
          </p:nvCxnSpPr>
          <p:spPr>
            <a:xfrm flipV="1">
              <a:off x="4854335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A19D3D98-1BFD-C248-9589-BE375190AF7A}"/>
                </a:ext>
              </a:extLst>
            </p:cNvPr>
            <p:cNvCxnSpPr>
              <a:cxnSpLocks/>
              <a:stCxn id="42" idx="0"/>
              <a:endCxn id="122" idx="2"/>
            </p:cNvCxnSpPr>
            <p:nvPr/>
          </p:nvCxnSpPr>
          <p:spPr>
            <a:xfrm flipV="1">
              <a:off x="5521889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B6C5432-CA5F-C648-88BE-569DF83CDEB9}"/>
                </a:ext>
              </a:extLst>
            </p:cNvPr>
            <p:cNvCxnSpPr>
              <a:cxnSpLocks/>
              <a:stCxn id="43" idx="0"/>
              <a:endCxn id="123" idx="2"/>
            </p:cNvCxnSpPr>
            <p:nvPr/>
          </p:nvCxnSpPr>
          <p:spPr>
            <a:xfrm flipV="1">
              <a:off x="6287145" y="3877198"/>
              <a:ext cx="1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68E78E7-EA1A-3945-A677-93FABE3B65AD}"/>
                </a:ext>
              </a:extLst>
            </p:cNvPr>
            <p:cNvCxnSpPr>
              <a:cxnSpLocks/>
              <a:stCxn id="44" idx="0"/>
              <a:endCxn id="124" idx="2"/>
            </p:cNvCxnSpPr>
            <p:nvPr/>
          </p:nvCxnSpPr>
          <p:spPr>
            <a:xfrm flipV="1">
              <a:off x="6881682" y="3877198"/>
              <a:ext cx="9955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BBB1D41-8B47-C648-BB7E-33E691702B2F}"/>
                </a:ext>
              </a:extLst>
            </p:cNvPr>
            <p:cNvCxnSpPr>
              <a:cxnSpLocks/>
              <a:stCxn id="45" idx="0"/>
              <a:endCxn id="125" idx="2"/>
            </p:cNvCxnSpPr>
            <p:nvPr/>
          </p:nvCxnSpPr>
          <p:spPr>
            <a:xfrm flipV="1">
              <a:off x="7532484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DF70E6A-F2DC-E347-969E-FC1FBAB2FF53}"/>
                </a:ext>
              </a:extLst>
            </p:cNvPr>
            <p:cNvCxnSpPr>
              <a:cxnSpLocks/>
              <a:stCxn id="46" idx="0"/>
              <a:endCxn id="126" idx="2"/>
            </p:cNvCxnSpPr>
            <p:nvPr/>
          </p:nvCxnSpPr>
          <p:spPr>
            <a:xfrm flipV="1">
              <a:off x="8183060" y="3877198"/>
              <a:ext cx="1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0E99990-1D29-714D-B11B-EAE47D22C135}"/>
                </a:ext>
              </a:extLst>
            </p:cNvPr>
            <p:cNvCxnSpPr>
              <a:cxnSpLocks/>
              <a:stCxn id="47" idx="0"/>
              <a:endCxn id="127" idx="2"/>
            </p:cNvCxnSpPr>
            <p:nvPr/>
          </p:nvCxnSpPr>
          <p:spPr>
            <a:xfrm flipV="1">
              <a:off x="8672375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E8A6899-FE70-7040-B6CC-FB2A0301E968}"/>
                </a:ext>
              </a:extLst>
            </p:cNvPr>
            <p:cNvCxnSpPr>
              <a:cxnSpLocks/>
              <a:stCxn id="48" idx="0"/>
              <a:endCxn id="128" idx="2"/>
            </p:cNvCxnSpPr>
            <p:nvPr/>
          </p:nvCxnSpPr>
          <p:spPr>
            <a:xfrm flipV="1">
              <a:off x="9348856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3CFE8B6-0382-B540-9C0C-D536557A7C65}"/>
                </a:ext>
              </a:extLst>
            </p:cNvPr>
            <p:cNvCxnSpPr>
              <a:cxnSpLocks/>
              <a:stCxn id="39" idx="0"/>
              <a:endCxn id="119" idx="2"/>
            </p:cNvCxnSpPr>
            <p:nvPr/>
          </p:nvCxnSpPr>
          <p:spPr>
            <a:xfrm flipV="1">
              <a:off x="3738889" y="3877198"/>
              <a:ext cx="0" cy="1206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D780CE1-4C1D-764D-A6DA-6E2A6552AD6D}"/>
              </a:ext>
            </a:extLst>
          </p:cNvPr>
          <p:cNvGrpSpPr/>
          <p:nvPr/>
        </p:nvGrpSpPr>
        <p:grpSpPr>
          <a:xfrm>
            <a:off x="2497275" y="2860017"/>
            <a:ext cx="7197450" cy="717317"/>
            <a:chOff x="2737464" y="2860017"/>
            <a:chExt cx="7197450" cy="717317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8BC50CA-9A3D-8644-A035-FD623D2EE5A2}"/>
                </a:ext>
              </a:extLst>
            </p:cNvPr>
            <p:cNvSpPr txBox="1"/>
            <p:nvPr/>
          </p:nvSpPr>
          <p:spPr>
            <a:xfrm>
              <a:off x="2737464" y="2875728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B-A0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B2302B2F-A4A4-3F45-97B4-E4CCE4A1ADF6}"/>
                </a:ext>
              </a:extLst>
            </p:cNvPr>
            <p:cNvSpPr txBox="1"/>
            <p:nvPr/>
          </p:nvSpPr>
          <p:spPr>
            <a:xfrm>
              <a:off x="3399694" y="2871603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I-A0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19038D7-8ACD-7743-A748-217E054AB479}"/>
                </a:ext>
              </a:extLst>
            </p:cNvPr>
            <p:cNvSpPr txBox="1"/>
            <p:nvPr/>
          </p:nvSpPr>
          <p:spPr>
            <a:xfrm>
              <a:off x="4225959" y="2860017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V</a:t>
              </a:r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31514B8E-FB00-1249-ADF6-7CAC2FF24070}"/>
                </a:ext>
              </a:extLst>
            </p:cNvPr>
            <p:cNvCxnSpPr>
              <a:cxnSpLocks/>
              <a:stCxn id="118" idx="0"/>
              <a:endCxn id="155" idx="2"/>
            </p:cNvCxnSpPr>
            <p:nvPr/>
          </p:nvCxnSpPr>
          <p:spPr>
            <a:xfrm flipV="1">
              <a:off x="3076659" y="3214282"/>
              <a:ext cx="1" cy="363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949887F-85CF-8942-8F0F-857A2930C0F0}"/>
                </a:ext>
              </a:extLst>
            </p:cNvPr>
            <p:cNvCxnSpPr>
              <a:cxnSpLocks/>
              <a:stCxn id="119" idx="0"/>
              <a:endCxn id="156" idx="2"/>
            </p:cNvCxnSpPr>
            <p:nvPr/>
          </p:nvCxnSpPr>
          <p:spPr>
            <a:xfrm flipV="1">
              <a:off x="3738889" y="3210157"/>
              <a:ext cx="1" cy="367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CA24DE0E-9A36-B247-9B78-9091E8A91DDB}"/>
                </a:ext>
              </a:extLst>
            </p:cNvPr>
            <p:cNvCxnSpPr>
              <a:cxnSpLocks/>
              <a:stCxn id="120" idx="0"/>
              <a:endCxn id="157" idx="2"/>
            </p:cNvCxnSpPr>
            <p:nvPr/>
          </p:nvCxnSpPr>
          <p:spPr>
            <a:xfrm flipV="1">
              <a:off x="4380008" y="3198571"/>
              <a:ext cx="0" cy="3787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669B277-FF7A-9147-9045-968422BC34C0}"/>
                </a:ext>
              </a:extLst>
            </p:cNvPr>
            <p:cNvSpPr txBox="1"/>
            <p:nvPr/>
          </p:nvSpPr>
          <p:spPr>
            <a:xfrm>
              <a:off x="4515140" y="2871603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B-A1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02B52C64-1672-C64E-B49E-1C4DB3A70B48}"/>
                </a:ext>
              </a:extLst>
            </p:cNvPr>
            <p:cNvCxnSpPr>
              <a:cxnSpLocks/>
              <a:stCxn id="121" idx="0"/>
              <a:endCxn id="170" idx="2"/>
            </p:cNvCxnSpPr>
            <p:nvPr/>
          </p:nvCxnSpPr>
          <p:spPr>
            <a:xfrm flipV="1">
              <a:off x="4854335" y="3210157"/>
              <a:ext cx="1" cy="367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B005492C-3AF2-8E46-BD07-1E1BE6049702}"/>
                </a:ext>
              </a:extLst>
            </p:cNvPr>
            <p:cNvSpPr txBox="1"/>
            <p:nvPr/>
          </p:nvSpPr>
          <p:spPr>
            <a:xfrm>
              <a:off x="5182694" y="2869447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I-A1</a:t>
              </a:r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9F540C32-2962-E645-BD02-0B45524ABDAC}"/>
                </a:ext>
              </a:extLst>
            </p:cNvPr>
            <p:cNvCxnSpPr>
              <a:cxnSpLocks/>
              <a:stCxn id="122" idx="0"/>
              <a:endCxn id="176" idx="2"/>
            </p:cNvCxnSpPr>
            <p:nvPr/>
          </p:nvCxnSpPr>
          <p:spPr>
            <a:xfrm flipV="1">
              <a:off x="5521889" y="3208001"/>
              <a:ext cx="1" cy="369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495DB12C-C910-FC4E-A5F6-13B0F96B250C}"/>
                </a:ext>
              </a:extLst>
            </p:cNvPr>
            <p:cNvSpPr txBox="1"/>
            <p:nvPr/>
          </p:nvSpPr>
          <p:spPr>
            <a:xfrm>
              <a:off x="5809931" y="2875728"/>
              <a:ext cx="1516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B-AM-TMP</a:t>
              </a: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F023B116-2816-204B-9412-22DE2309DD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3158" y="3225403"/>
              <a:ext cx="7976" cy="3519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6978220-4B74-944A-AB56-B8EABB6DE9B6}"/>
                </a:ext>
              </a:extLst>
            </p:cNvPr>
            <p:cNvSpPr txBox="1"/>
            <p:nvPr/>
          </p:nvSpPr>
          <p:spPr>
            <a:xfrm>
              <a:off x="7457542" y="2864955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…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E04C1815-6189-364C-8C39-3A14378E9301}"/>
                </a:ext>
              </a:extLst>
            </p:cNvPr>
            <p:cNvSpPr txBox="1"/>
            <p:nvPr/>
          </p:nvSpPr>
          <p:spPr>
            <a:xfrm>
              <a:off x="8762798" y="2874401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" pitchFamily="2" charset="0"/>
                </a:rPr>
                <a:t>I-AM-TMP</a:t>
              </a:r>
            </a:p>
          </p:txBody>
        </p: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A75BEAB8-2143-FD43-B1A7-E777292851BF}"/>
                </a:ext>
              </a:extLst>
            </p:cNvPr>
            <p:cNvCxnSpPr>
              <a:cxnSpLocks/>
              <a:stCxn id="128" idx="0"/>
              <a:endCxn id="191" idx="2"/>
            </p:cNvCxnSpPr>
            <p:nvPr/>
          </p:nvCxnSpPr>
          <p:spPr>
            <a:xfrm flipV="1">
              <a:off x="9348856" y="3212955"/>
              <a:ext cx="0" cy="364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BA50B414-844C-D047-9649-2AF542BF6F93}"/>
              </a:ext>
            </a:extLst>
          </p:cNvPr>
          <p:cNvGrpSpPr/>
          <p:nvPr/>
        </p:nvGrpSpPr>
        <p:grpSpPr>
          <a:xfrm>
            <a:off x="2587196" y="2378470"/>
            <a:ext cx="6957841" cy="558576"/>
            <a:chOff x="2587196" y="2378470"/>
            <a:chExt cx="6957841" cy="558576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68FF559-8CB4-3A49-AAE8-8626DDAF679F}"/>
                </a:ext>
              </a:extLst>
            </p:cNvPr>
            <p:cNvGrpSpPr/>
            <p:nvPr/>
          </p:nvGrpSpPr>
          <p:grpSpPr>
            <a:xfrm>
              <a:off x="2587196" y="2378470"/>
              <a:ext cx="1077895" cy="542527"/>
              <a:chOff x="2827385" y="2378470"/>
              <a:chExt cx="1077895" cy="542527"/>
            </a:xfrm>
          </p:grpSpPr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8A2FAE7A-579C-4F4B-BA1F-DA5F7F210459}"/>
                  </a:ext>
                </a:extLst>
              </p:cNvPr>
              <p:cNvSpPr txBox="1"/>
              <p:nvPr/>
            </p:nvSpPr>
            <p:spPr>
              <a:xfrm>
                <a:off x="2961913" y="2378470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urier" pitchFamily="2" charset="0"/>
                  </a:rPr>
                  <a:t>Arg0</a:t>
                </a:r>
              </a:p>
            </p:txBody>
          </p:sp>
          <p:sp>
            <p:nvSpPr>
              <p:cNvPr id="211" name="Left Brace 210">
                <a:extLst>
                  <a:ext uri="{FF2B5EF4-FFF2-40B4-BE49-F238E27FC236}">
                    <a16:creationId xmlns:a16="http://schemas.microsoft.com/office/drawing/2014/main" id="{86142CAB-141A-5947-9250-2A5BC3835364}"/>
                  </a:ext>
                </a:extLst>
              </p:cNvPr>
              <p:cNvSpPr/>
              <p:nvPr/>
            </p:nvSpPr>
            <p:spPr>
              <a:xfrm rot="5400000">
                <a:off x="3298037" y="2313753"/>
                <a:ext cx="136592" cy="1077895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CE35D9E-CA0A-ED4C-A7E5-0E81278AB0F1}"/>
                </a:ext>
              </a:extLst>
            </p:cNvPr>
            <p:cNvGrpSpPr/>
            <p:nvPr/>
          </p:nvGrpSpPr>
          <p:grpSpPr>
            <a:xfrm>
              <a:off x="4373145" y="2378470"/>
              <a:ext cx="1077895" cy="530230"/>
              <a:chOff x="4613334" y="2378470"/>
              <a:chExt cx="1077895" cy="530230"/>
            </a:xfrm>
          </p:grpSpPr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8DE5A0E7-52D8-0244-8B06-F358CDE58F9B}"/>
                  </a:ext>
                </a:extLst>
              </p:cNvPr>
              <p:cNvSpPr txBox="1"/>
              <p:nvPr/>
            </p:nvSpPr>
            <p:spPr>
              <a:xfrm>
                <a:off x="4854335" y="2378470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urier" pitchFamily="2" charset="0"/>
                  </a:rPr>
                  <a:t>Arg1</a:t>
                </a:r>
              </a:p>
            </p:txBody>
          </p:sp>
          <p:sp>
            <p:nvSpPr>
              <p:cNvPr id="212" name="Left Brace 211">
                <a:extLst>
                  <a:ext uri="{FF2B5EF4-FFF2-40B4-BE49-F238E27FC236}">
                    <a16:creationId xmlns:a16="http://schemas.microsoft.com/office/drawing/2014/main" id="{3022E06B-16F5-A345-853A-0989F337BFDD}"/>
                  </a:ext>
                </a:extLst>
              </p:cNvPr>
              <p:cNvSpPr/>
              <p:nvPr/>
            </p:nvSpPr>
            <p:spPr>
              <a:xfrm rot="5400000">
                <a:off x="5096282" y="2313753"/>
                <a:ext cx="111999" cy="1077895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B93641F2-F4EF-804E-AE4D-C42F68FE1658}"/>
                </a:ext>
              </a:extLst>
            </p:cNvPr>
            <p:cNvGrpSpPr/>
            <p:nvPr/>
          </p:nvGrpSpPr>
          <p:grpSpPr>
            <a:xfrm>
              <a:off x="5620221" y="2384599"/>
              <a:ext cx="3924816" cy="552447"/>
              <a:chOff x="5860410" y="2384599"/>
              <a:chExt cx="3924816" cy="552447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1809BD7C-3A5D-7946-BF15-33BD4FB0E509}"/>
                  </a:ext>
                </a:extLst>
              </p:cNvPr>
              <p:cNvSpPr txBox="1"/>
              <p:nvPr/>
            </p:nvSpPr>
            <p:spPr>
              <a:xfrm>
                <a:off x="7183722" y="2384599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Courier" pitchFamily="2" charset="0"/>
                  </a:rPr>
                  <a:t>ArgM</a:t>
                </a:r>
                <a:r>
                  <a:rPr lang="en-US" dirty="0">
                    <a:latin typeface="Courier" pitchFamily="2" charset="0"/>
                  </a:rPr>
                  <a:t>-TMP</a:t>
                </a:r>
              </a:p>
            </p:txBody>
          </p:sp>
          <p:sp>
            <p:nvSpPr>
              <p:cNvPr id="213" name="Left Brace 212">
                <a:extLst>
                  <a:ext uri="{FF2B5EF4-FFF2-40B4-BE49-F238E27FC236}">
                    <a16:creationId xmlns:a16="http://schemas.microsoft.com/office/drawing/2014/main" id="{93200CFF-7008-064B-A6A7-DBAB82CF120E}"/>
                  </a:ext>
                </a:extLst>
              </p:cNvPr>
              <p:cNvSpPr/>
              <p:nvPr/>
            </p:nvSpPr>
            <p:spPr>
              <a:xfrm rot="5400000">
                <a:off x="7753022" y="904842"/>
                <a:ext cx="139592" cy="3924816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A00F94E1-4402-324C-A587-629D61068C49}"/>
              </a:ext>
            </a:extLst>
          </p:cNvPr>
          <p:cNvGrpSpPr/>
          <p:nvPr/>
        </p:nvGrpSpPr>
        <p:grpSpPr>
          <a:xfrm>
            <a:off x="252658" y="2505670"/>
            <a:ext cx="3095166" cy="1221596"/>
            <a:chOff x="252658" y="2505670"/>
            <a:chExt cx="3095166" cy="1221596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399DA6E3-227F-AC4C-A397-2F6AB0A65264}"/>
                </a:ext>
              </a:extLst>
            </p:cNvPr>
            <p:cNvSpPr txBox="1"/>
            <p:nvPr/>
          </p:nvSpPr>
          <p:spPr>
            <a:xfrm>
              <a:off x="252658" y="2505670"/>
              <a:ext cx="1999545" cy="1200329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j-lt"/>
                </a:rPr>
                <a:t>A BIO classifier over the token and verb (a small neural network) </a:t>
              </a:r>
            </a:p>
          </p:txBody>
        </p:sp>
        <p:cxnSp>
          <p:nvCxnSpPr>
            <p:cNvPr id="223" name="Curved Connector 222">
              <a:extLst>
                <a:ext uri="{FF2B5EF4-FFF2-40B4-BE49-F238E27FC236}">
                  <a16:creationId xmlns:a16="http://schemas.microsoft.com/office/drawing/2014/main" id="{03EA5B5C-E637-B641-A9D0-719F3247E8B7}"/>
                </a:ext>
              </a:extLst>
            </p:cNvPr>
            <p:cNvCxnSpPr>
              <a:cxnSpLocks/>
              <a:stCxn id="214" idx="3"/>
              <a:endCxn id="119" idx="1"/>
            </p:cNvCxnSpPr>
            <p:nvPr/>
          </p:nvCxnSpPr>
          <p:spPr>
            <a:xfrm>
              <a:off x="2252203" y="3105835"/>
              <a:ext cx="1095621" cy="621431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4" name="Curved Connector 223">
              <a:extLst>
                <a:ext uri="{FF2B5EF4-FFF2-40B4-BE49-F238E27FC236}">
                  <a16:creationId xmlns:a16="http://schemas.microsoft.com/office/drawing/2014/main" id="{4A885791-ECE4-6145-9567-ABA6C4BF8877}"/>
                </a:ext>
              </a:extLst>
            </p:cNvPr>
            <p:cNvCxnSpPr>
              <a:cxnSpLocks/>
              <a:stCxn id="214" idx="3"/>
              <a:endCxn id="118" idx="1"/>
            </p:cNvCxnSpPr>
            <p:nvPr/>
          </p:nvCxnSpPr>
          <p:spPr>
            <a:xfrm>
              <a:off x="2252203" y="3105835"/>
              <a:ext cx="433391" cy="621431"/>
            </a:xfrm>
            <a:prstGeom prst="curved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27CE2BF-E2E5-DA4D-AEF2-5059F9F22500}"/>
              </a:ext>
            </a:extLst>
          </p:cNvPr>
          <p:cNvGrpSpPr/>
          <p:nvPr/>
        </p:nvGrpSpPr>
        <p:grpSpPr>
          <a:xfrm>
            <a:off x="7371403" y="1117338"/>
            <a:ext cx="4772425" cy="1747617"/>
            <a:chOff x="7371403" y="1117338"/>
            <a:chExt cx="4772425" cy="174761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9D823ED-B60E-2447-A5F9-A25549FB0C07}"/>
                </a:ext>
              </a:extLst>
            </p:cNvPr>
            <p:cNvSpPr txBox="1"/>
            <p:nvPr/>
          </p:nvSpPr>
          <p:spPr>
            <a:xfrm>
              <a:off x="9108667" y="1117338"/>
              <a:ext cx="3035161" cy="1200329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There is usually a CRF layer across these label predictions to introduce sequential dependencies between labels</a:t>
              </a:r>
            </a:p>
          </p:txBody>
        </p:sp>
        <p:cxnSp>
          <p:nvCxnSpPr>
            <p:cNvPr id="234" name="Curved Connector 233">
              <a:extLst>
                <a:ext uri="{FF2B5EF4-FFF2-40B4-BE49-F238E27FC236}">
                  <a16:creationId xmlns:a16="http://schemas.microsoft.com/office/drawing/2014/main" id="{6A3C3639-6B78-A249-A93D-DFE7C91A60D5}"/>
                </a:ext>
              </a:extLst>
            </p:cNvPr>
            <p:cNvCxnSpPr>
              <a:cxnSpLocks/>
              <a:stCxn id="231" idx="1"/>
              <a:endCxn id="190" idx="0"/>
            </p:cNvCxnSpPr>
            <p:nvPr/>
          </p:nvCxnSpPr>
          <p:spPr>
            <a:xfrm rot="10800000" flipV="1">
              <a:off x="7371403" y="1717503"/>
              <a:ext cx="1737265" cy="1147452"/>
            </a:xfrm>
            <a:prstGeom prst="curvedConnector2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DED23623-0D9B-C547-8374-7F2F85710F98}"/>
              </a:ext>
            </a:extLst>
          </p:cNvPr>
          <p:cNvSpPr txBox="1"/>
          <p:nvPr/>
        </p:nvSpPr>
        <p:spPr>
          <a:xfrm>
            <a:off x="9825883" y="2883111"/>
            <a:ext cx="2340507" cy="12003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Each predicate treated separately. Here we see the predictions for the verb </a:t>
            </a:r>
            <a:r>
              <a:rPr lang="en-US" i="1" dirty="0">
                <a:latin typeface="+mj-lt"/>
              </a:rPr>
              <a:t>ate.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07671AF7-5DB7-8147-9C58-3FE8A3CA68DC}"/>
              </a:ext>
            </a:extLst>
          </p:cNvPr>
          <p:cNvSpPr txBox="1"/>
          <p:nvPr/>
        </p:nvSpPr>
        <p:spPr>
          <a:xfrm>
            <a:off x="9761857" y="4529516"/>
            <a:ext cx="2404533" cy="147732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different commonly seen design involves span-based predictions instead of word-level ones.</a:t>
            </a:r>
          </a:p>
        </p:txBody>
      </p:sp>
    </p:spTree>
    <p:extLst>
      <p:ext uri="{BB962C8B-B14F-4D97-AF65-F5344CB8AC3E}">
        <p14:creationId xmlns:p14="http://schemas.microsoft.com/office/powerpoint/2010/main" val="30443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</p:bldLst>
  </p:timing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4884</TotalTime>
  <Words>2888</Words>
  <Application>Microsoft Macintosh PowerPoint</Application>
  <PresentationFormat>Widescreen</PresentationFormat>
  <Paragraphs>592</Paragraphs>
  <Slides>49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</vt:lpstr>
      <vt:lpstr>myslides</vt:lpstr>
      <vt:lpstr>Adventures with Neural Networks and Logic: Semantic Roles &amp; Beyond</vt:lpstr>
      <vt:lpstr>Semantic Role Labeling</vt:lpstr>
      <vt:lpstr>Semantic Role Labeling (SRL)</vt:lpstr>
      <vt:lpstr>Semantic Role Labeling (SRL)</vt:lpstr>
      <vt:lpstr>What do the labels mean?</vt:lpstr>
      <vt:lpstr>Semantic Role Labeling: The modeling problem</vt:lpstr>
      <vt:lpstr>Semantic Role Labeling: The modeling problem</vt:lpstr>
      <vt:lpstr>A brief history of models for SRL</vt:lpstr>
      <vt:lpstr>A common design of neural SRL models</vt:lpstr>
      <vt:lpstr>A remarkable class of models!</vt:lpstr>
      <vt:lpstr>Does successful prediction imply understanding?</vt:lpstr>
      <vt:lpstr>PowerPoint Presentation</vt:lpstr>
      <vt:lpstr>Thales of Miletus</vt:lpstr>
      <vt:lpstr>Prediction sans understanding</vt:lpstr>
      <vt:lpstr>Failures in understanding</vt:lpstr>
      <vt:lpstr>Example 1: Visual question answering</vt:lpstr>
      <vt:lpstr>Can neural networks ‘read’ images?</vt:lpstr>
      <vt:lpstr>Example 2: Natural language inference</vt:lpstr>
      <vt:lpstr>Can neural networks understand text?</vt:lpstr>
      <vt:lpstr>Are we modeling problems in their full richness?</vt:lpstr>
      <vt:lpstr>Learning from examples</vt:lpstr>
      <vt:lpstr>Knowledge can augment data</vt:lpstr>
      <vt:lpstr>Where can knowledge be involved?</vt:lpstr>
      <vt:lpstr>Neural network land vs. Logic land</vt:lpstr>
      <vt:lpstr>Three challenges facing logic in neural network land</vt:lpstr>
      <vt:lpstr>Predicates in neural networks</vt:lpstr>
      <vt:lpstr>Predicates in neural networks</vt:lpstr>
      <vt:lpstr>Predicates in neural networks</vt:lpstr>
      <vt:lpstr>Named neurons</vt:lpstr>
      <vt:lpstr>Three challenges facing logic in neural network land</vt:lpstr>
      <vt:lpstr>Relaxing Boolean operators</vt:lpstr>
      <vt:lpstr>Example: Relaxing conjunctions</vt:lpstr>
      <vt:lpstr>Three challenges facing logic in neural network land</vt:lpstr>
      <vt:lpstr>What logic can do for neural networks?</vt:lpstr>
      <vt:lpstr>What logic can do for neural networks?</vt:lpstr>
      <vt:lpstr>What logic can do for neural networks?</vt:lpstr>
      <vt:lpstr>Unifying data &amp; knowledge</vt:lpstr>
      <vt:lpstr>Encouraging consistency of models</vt:lpstr>
      <vt:lpstr>Constraints in SRL: Unique Core Roles</vt:lpstr>
      <vt:lpstr>Constraints in SRL: Unique Core Roles</vt:lpstr>
      <vt:lpstr>Other constraints (informally)</vt:lpstr>
      <vt:lpstr>Do rules help neural networks?</vt:lpstr>
      <vt:lpstr>Scenario 1: The low data regime</vt:lpstr>
      <vt:lpstr>Scenario 2: More training data</vt:lpstr>
      <vt:lpstr>Scenario 3: Even more training data</vt:lpstr>
      <vt:lpstr>Inconsistency of natural language inference</vt:lpstr>
      <vt:lpstr>Results: Inconsistency of NLI</vt:lpstr>
      <vt:lpstr>Knowledge helps deep learning</vt:lpstr>
      <vt:lpstr>Final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574</cp:revision>
  <dcterms:created xsi:type="dcterms:W3CDTF">2020-07-21T00:14:35Z</dcterms:created>
  <dcterms:modified xsi:type="dcterms:W3CDTF">2022-08-08T04:24:37Z</dcterms:modified>
</cp:coreProperties>
</file>