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263" r:id="rId3"/>
    <p:sldId id="260" r:id="rId4"/>
    <p:sldId id="261" r:id="rId5"/>
    <p:sldId id="440" r:id="rId6"/>
    <p:sldId id="507" r:id="rId7"/>
    <p:sldId id="265" r:id="rId8"/>
    <p:sldId id="512" r:id="rId9"/>
    <p:sldId id="448" r:id="rId10"/>
    <p:sldId id="497" r:id="rId11"/>
    <p:sldId id="504" r:id="rId12"/>
    <p:sldId id="518" r:id="rId13"/>
    <p:sldId id="456" r:id="rId14"/>
    <p:sldId id="381" r:id="rId15"/>
    <p:sldId id="382" r:id="rId16"/>
    <p:sldId id="383" r:id="rId17"/>
    <p:sldId id="384" r:id="rId18"/>
    <p:sldId id="363" r:id="rId19"/>
    <p:sldId id="446" r:id="rId20"/>
    <p:sldId id="447" r:id="rId21"/>
    <p:sldId id="445" r:id="rId22"/>
    <p:sldId id="453" r:id="rId23"/>
    <p:sldId id="454" r:id="rId24"/>
    <p:sldId id="506" r:id="rId25"/>
    <p:sldId id="509" r:id="rId26"/>
    <p:sldId id="500" r:id="rId27"/>
    <p:sldId id="510" r:id="rId28"/>
    <p:sldId id="520" r:id="rId29"/>
    <p:sldId id="513" r:id="rId30"/>
    <p:sldId id="515" r:id="rId31"/>
    <p:sldId id="519" r:id="rId32"/>
    <p:sldId id="307" r:id="rId33"/>
    <p:sldId id="309" r:id="rId34"/>
    <p:sldId id="310" r:id="rId35"/>
    <p:sldId id="499" r:id="rId36"/>
    <p:sldId id="313" r:id="rId37"/>
    <p:sldId id="314" r:id="rId38"/>
    <p:sldId id="426" r:id="rId39"/>
    <p:sldId id="279" r:id="rId40"/>
    <p:sldId id="405" r:id="rId41"/>
    <p:sldId id="316" r:id="rId42"/>
    <p:sldId id="317" r:id="rId43"/>
    <p:sldId id="318" r:id="rId44"/>
    <p:sldId id="427" r:id="rId45"/>
    <p:sldId id="322" r:id="rId46"/>
    <p:sldId id="323" r:id="rId47"/>
    <p:sldId id="324" r:id="rId48"/>
    <p:sldId id="327" r:id="rId49"/>
    <p:sldId id="417" r:id="rId50"/>
    <p:sldId id="355" r:id="rId51"/>
    <p:sldId id="514" r:id="rId52"/>
    <p:sldId id="271" r:id="rId53"/>
    <p:sldId id="477" r:id="rId54"/>
    <p:sldId id="479" r:id="rId55"/>
    <p:sldId id="480" r:id="rId56"/>
    <p:sldId id="481" r:id="rId57"/>
    <p:sldId id="482" r:id="rId58"/>
    <p:sldId id="484" r:id="rId59"/>
    <p:sldId id="483" r:id="rId60"/>
    <p:sldId id="498" r:id="rId61"/>
    <p:sldId id="486" r:id="rId62"/>
    <p:sldId id="487" r:id="rId63"/>
    <p:sldId id="488" r:id="rId64"/>
    <p:sldId id="489" r:id="rId65"/>
    <p:sldId id="491" r:id="rId66"/>
    <p:sldId id="516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6CA34B-746D-EE43-AE3D-D315131A2806}">
          <p14:sldIdLst>
            <p14:sldId id="256"/>
          </p14:sldIdLst>
        </p14:section>
        <p14:section name="intro" id="{762E8F9B-26A4-C14D-9E18-9D4CFA614C40}">
          <p14:sldIdLst>
            <p14:sldId id="263"/>
            <p14:sldId id="260"/>
            <p14:sldId id="261"/>
            <p14:sldId id="440"/>
            <p14:sldId id="507"/>
            <p14:sldId id="265"/>
          </p14:sldIdLst>
        </p14:section>
        <p14:section name="tasks define contracts" id="{0501AF3F-AD73-A54A-818A-8B251B703D6F}">
          <p14:sldIdLst>
            <p14:sldId id="512"/>
            <p14:sldId id="448"/>
            <p14:sldId id="497"/>
            <p14:sldId id="504"/>
            <p14:sldId id="518"/>
            <p14:sldId id="456"/>
            <p14:sldId id="381"/>
            <p14:sldId id="382"/>
            <p14:sldId id="383"/>
            <p14:sldId id="384"/>
            <p14:sldId id="363"/>
            <p14:sldId id="446"/>
            <p14:sldId id="447"/>
            <p14:sldId id="445"/>
            <p14:sldId id="453"/>
            <p14:sldId id="454"/>
            <p14:sldId id="506"/>
            <p14:sldId id="509"/>
            <p14:sldId id="500"/>
            <p14:sldId id="510"/>
            <p14:sldId id="520"/>
          </p14:sldIdLst>
        </p14:section>
        <p14:section name="rules" id="{8B1EBC80-FBE3-494A-9F69-D164440FE851}">
          <p14:sldIdLst>
            <p14:sldId id="513"/>
            <p14:sldId id="515"/>
            <p14:sldId id="519"/>
            <p14:sldId id="307"/>
            <p14:sldId id="309"/>
            <p14:sldId id="310"/>
            <p14:sldId id="499"/>
            <p14:sldId id="313"/>
            <p14:sldId id="314"/>
            <p14:sldId id="426"/>
            <p14:sldId id="279"/>
            <p14:sldId id="405"/>
            <p14:sldId id="316"/>
            <p14:sldId id="317"/>
            <p14:sldId id="318"/>
            <p14:sldId id="427"/>
            <p14:sldId id="322"/>
            <p14:sldId id="323"/>
            <p14:sldId id="324"/>
            <p14:sldId id="327"/>
            <p14:sldId id="417"/>
            <p14:sldId id="355"/>
          </p14:sldIdLst>
        </p14:section>
        <p14:section name="geometry" id="{ED8B1E05-0DF7-1D42-8787-09A6BB2DEF82}">
          <p14:sldIdLst>
            <p14:sldId id="514"/>
            <p14:sldId id="271"/>
            <p14:sldId id="477"/>
            <p14:sldId id="479"/>
            <p14:sldId id="480"/>
            <p14:sldId id="481"/>
            <p14:sldId id="482"/>
            <p14:sldId id="484"/>
            <p14:sldId id="483"/>
            <p14:sldId id="498"/>
            <p14:sldId id="486"/>
            <p14:sldId id="487"/>
            <p14:sldId id="488"/>
            <p14:sldId id="489"/>
            <p14:sldId id="491"/>
          </p14:sldIdLst>
        </p14:section>
        <p14:section name="final" id="{28610D25-9443-CF4E-A6DB-7E68C55B81D9}">
          <p14:sldIdLst>
            <p14:sldId id="5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37"/>
    <p:restoredTop sz="96405"/>
  </p:normalViewPr>
  <p:slideViewPr>
    <p:cSldViewPr snapToGrid="0" snapToObjects="1">
      <p:cViewPr varScale="1">
        <p:scale>
          <a:sx n="156" d="100"/>
          <a:sy n="156" d="100"/>
        </p:scale>
        <p:origin x="840" y="176"/>
      </p:cViewPr>
      <p:guideLst/>
    </p:cSldViewPr>
  </p:slideViewPr>
  <p:outlineViewPr>
    <p:cViewPr>
      <p:scale>
        <a:sx n="33" d="100"/>
        <a:sy n="33" d="100"/>
      </p:scale>
      <p:origin x="0" y="-2633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tx1"/>
                </a:solidFill>
              </a:rPr>
              <a:t>Symmetry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71.7</c:v>
                </c:pt>
                <c:pt idx="1">
                  <c:v>62.4</c:v>
                </c:pt>
                <c:pt idx="2">
                  <c:v>64.3</c:v>
                </c:pt>
                <c:pt idx="3">
                  <c:v>59.6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20-EC40-87AF-3808C3CBE5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38.200000000000003</c:v>
                </c:pt>
                <c:pt idx="1">
                  <c:v>32.5</c:v>
                </c:pt>
                <c:pt idx="2">
                  <c:v>31.2</c:v>
                </c:pt>
                <c:pt idx="3">
                  <c:v>26.8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20-EC40-87AF-3808C3CBE50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3600992"/>
        <c:axId val="223603312"/>
      </c:lineChart>
      <c:catAx>
        <c:axId val="22360099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3312"/>
        <c:crosses val="autoZero"/>
        <c:auto val="1"/>
        <c:lblAlgn val="ctr"/>
        <c:lblOffset val="100"/>
        <c:noMultiLvlLbl val="0"/>
      </c:catAx>
      <c:valAx>
        <c:axId val="22360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Transitivity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13.4</c:v>
                </c:pt>
                <c:pt idx="1">
                  <c:v>14.8</c:v>
                </c:pt>
                <c:pt idx="2">
                  <c:v>14.4</c:v>
                </c:pt>
                <c:pt idx="3">
                  <c:v>14.8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FB-FA40-805C-D4E5D94B09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10.4</c:v>
                </c:pt>
                <c:pt idx="1">
                  <c:v>7.9</c:v>
                </c:pt>
                <c:pt idx="2">
                  <c:v>5.7</c:v>
                </c:pt>
                <c:pt idx="3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FB-FA40-805C-D4E5D94B09C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4116928"/>
        <c:axId val="254119680"/>
      </c:lineChart>
      <c:catAx>
        <c:axId val="254116928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9680"/>
        <c:crosses val="autoZero"/>
        <c:auto val="1"/>
        <c:lblAlgn val="ctr"/>
        <c:lblOffset val="100"/>
        <c:noMultiLvlLbl val="0"/>
      </c:catAx>
      <c:valAx>
        <c:axId val="25411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3672E-8F98-CA4B-9A47-C6C68C4294F3}" type="datetimeFigureOut">
              <a:rPr lang="en-US" smtClean="0"/>
              <a:t>8/7/22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158D5-6765-F349-A376-34F46E4F7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5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22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16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58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43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df52f59ac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df52f59ac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9546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4300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18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39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df52f59ac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df52f59ac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4022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4147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9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97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9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80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3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65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32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31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df72f1f5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df72f1f5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426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98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42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1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646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90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67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8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0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10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87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3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bf0a858b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bf0a858b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674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8D5-6765-F349-A376-34F46E4F75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94344-6B36-6343-82FA-5B60C415C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AABAA-8D25-4B4A-979D-DFA95E4A0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D642F-00AE-C542-9390-3414637FC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5FD74-D493-1247-834C-AFE625A7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84767-689F-4E45-9BDB-78DC7E56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301BB-3B4B-F243-BEC0-07AF89E12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892800"/>
            <a:ext cx="2311400" cy="96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FAD9F3-BDCE-9E40-A0D0-0B92997564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69074" y="5961715"/>
            <a:ext cx="3125821" cy="78927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982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311E-59A6-BF41-A441-D828698F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948348-E24F-8D49-B735-902EE395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F8CD1-27C5-A248-BAC4-C3613CAAA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9A871-A3FD-6245-8FCA-38A5993DC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37DD7-B167-8F49-9387-F0A42B76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146F6-81F8-0143-A83E-CE7F77A7D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6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1F026-B10E-224A-9DA3-D1ECC32EB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BF963-8F27-8C40-9C77-A02C26708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7CAA1-D41D-5147-8D61-F811C7C15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483F8-5FC5-8540-B1E9-9AB90C6B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D7F25-DDF0-0745-BFE9-ED918CE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20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7423C3-66E7-B64D-890A-AEEDACE22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7A0666-5E72-FF45-8CC0-5E43DDF82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23385-E481-444D-AE4E-F4B318BD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E6979-F264-9542-A4C5-55E020882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5BDC6-3029-604B-9EBA-1E61244C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3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414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12D0-D17B-7047-A770-0D3849FC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8C7A4-211E-5045-ADEF-B084276F6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7F54A-4E5C-FE46-B5D9-86A553F8C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B9A50-DC8D-0340-812D-0E006A686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8BF72-FBDF-7A48-80C9-23A2293C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5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FAA7FC-F123-7642-BA97-C2A30AA3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CCC73-E4F4-8749-904A-3B657F6FB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9B88F-739B-614B-A314-839C67D3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7DFB36-6C69-674F-A02A-556EA52A4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7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DBE6B-952C-9C41-8638-07661473D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491D1-E7C7-494B-8F17-9CF8B9973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1D8E3-569C-9042-AA02-90EDDE1F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5B35B-039F-334F-8334-A702FA963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1FC3-D9A4-7E42-8D1B-A04C5C34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5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7920-6C46-834E-83C4-2B4CB285F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F5C04-16BE-7A4A-950A-4B9E4C5CC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01FD3-BA78-8148-B5B2-1ECB4E0C8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70C54-B43E-2843-B3F6-CC4418F3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F4F79-D2CC-4342-B4E5-9CAFB705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7BA03-E3AE-9240-9515-16E12E37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DD210-55F9-1B46-9F96-B425B3600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F9466-5C3E-1344-9DB1-9A64C6F38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91926-B310-FF48-B588-E751DD065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9BC1F-6126-0040-A136-A54917719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F7613-4FB1-2A45-8F07-F245A0B20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8C34D-48D1-1B4A-AA27-7B77CF9A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F5E260-35BB-734F-8B3A-8548CAAAF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A77F3-1E60-5141-B0C4-A3FA6CED8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9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31EA9-C836-A745-9816-7C8B17384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8DC096-B0C7-8E4B-861F-1DCE79C6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8F51D-1FA2-4B49-9138-5F38ED986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FCFEE-378F-C348-B963-53704C3D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0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2898-181A-904C-B5A0-80C7649C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FD38A9-31DE-B447-AF69-30961FC6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9359C-09BC-3D49-977C-88C96D85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5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E98F-74EA-9C4A-914E-07449DFAE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B366A-36C2-F74C-8C47-4A9CD1F2B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3157B-5B0B-264C-B1CD-FB8A682C2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7FAC9-0FC5-364B-B0BF-8DAE2329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45AE0-01CB-4E42-9E18-C6E6C6B75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DFBB3-D098-D14D-8ABF-E33F77D75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F2F28F-6751-184F-BF50-CCD29E99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5B66B-8246-6E42-8E64-EC07DEAD6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7D621-043B-564E-BCB9-8750A5B50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4C76F-5501-4144-BF6A-A18946BEF806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421B6-E51E-E749-BD03-EEC596C09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97429-5E2F-1344-84C7-51CAA1703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976DF-A0B0-E742-9A83-CDE0334BC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46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tabs.github.io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1D6B-00CA-BF41-A2DD-850FB4B30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Dissecting NLP models </a:t>
            </a: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Mending them with Logic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1EA10-C2A9-62F5-D945-A872E0599E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Vivek Srikumar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EB92D2-AA3D-9282-03FE-7EDA900B3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723" y="5257800"/>
            <a:ext cx="2324554" cy="23245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F70918-1CD1-41B3-F59E-2DA1324CD9BF}"/>
              </a:ext>
            </a:extLst>
          </p:cNvPr>
          <p:cNvSpPr txBox="1"/>
          <p:nvPr/>
        </p:nvSpPr>
        <p:spPr>
          <a:xfrm>
            <a:off x="4143638" y="4118242"/>
            <a:ext cx="39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Joint work with numerous collaborators</a:t>
            </a:r>
          </a:p>
        </p:txBody>
      </p:sp>
    </p:spTree>
    <p:extLst>
      <p:ext uri="{BB962C8B-B14F-4D97-AF65-F5344CB8AC3E}">
        <p14:creationId xmlns:p14="http://schemas.microsoft.com/office/powerpoint/2010/main" val="3358040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F183F-C344-0254-2464-CAE67201D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</a:t>
            </a:r>
            <a:r>
              <a:rPr lang="en-US" baseline="30000" dirty="0"/>
              <a:t>*</a:t>
            </a:r>
            <a:r>
              <a:rPr lang="en-US" dirty="0"/>
              <a:t> define predicates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93C84-62C0-8698-7CDE-786E4078F583}"/>
              </a:ext>
            </a:extLst>
          </p:cNvPr>
          <p:cNvSpPr txBox="1"/>
          <p:nvPr/>
        </p:nvSpPr>
        <p:spPr>
          <a:xfrm>
            <a:off x="838200" y="4817199"/>
            <a:ext cx="104089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Labeled datasets show examples of these predicates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Models try to find the best fitting predicates given their arguments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F7D01-3CB2-F6AC-AE37-62EC362B934E}"/>
              </a:ext>
            </a:extLst>
          </p:cNvPr>
          <p:cNvSpPr txBox="1"/>
          <p:nvPr/>
        </p:nvSpPr>
        <p:spPr>
          <a:xfrm>
            <a:off x="838200" y="1763932"/>
            <a:ext cx="10299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Example</a:t>
            </a:r>
            <a:r>
              <a:rPr lang="en-US" sz="2400" dirty="0">
                <a:latin typeface="+mj-lt"/>
              </a:rPr>
              <a:t>: The natural language inference task defines three predicates called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Entail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(P,H)</a:t>
            </a:r>
            <a:r>
              <a:rPr lang="en-US" sz="2400" dirty="0">
                <a:latin typeface="+mj-lt"/>
                <a:cs typeface="Courier New" panose="02070309020205020404" pitchFamily="49" charset="0"/>
              </a:rPr>
              <a:t>, </a:t>
            </a:r>
            <a:r>
              <a:rPr lang="en-US" sz="24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Contradict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(P,H)</a:t>
            </a:r>
            <a:r>
              <a:rPr lang="en-US" sz="2400" dirty="0">
                <a:latin typeface="+mj-lt"/>
                <a:cs typeface="Courier New" panose="02070309020205020404" pitchFamily="49" charset="0"/>
              </a:rPr>
              <a:t> and</a:t>
            </a:r>
            <a:r>
              <a:rPr lang="en-US" sz="2400" dirty="0">
                <a:solidFill>
                  <a:schemeClr val="accent6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US" sz="2400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Neutral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(P,H)</a:t>
            </a:r>
            <a:endParaRPr lang="en-US" sz="2400" dirty="0">
              <a:solidFill>
                <a:schemeClr val="accent4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B7795A-DEEE-0E82-F830-9D6FBE2499E6}"/>
              </a:ext>
            </a:extLst>
          </p:cNvPr>
          <p:cNvGrpSpPr/>
          <p:nvPr/>
        </p:nvGrpSpPr>
        <p:grpSpPr>
          <a:xfrm>
            <a:off x="2148122" y="3013565"/>
            <a:ext cx="9073270" cy="1384995"/>
            <a:chOff x="2148122" y="2736500"/>
            <a:chExt cx="9073270" cy="13849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A8E1447-1B7E-5F0F-2822-710FB5F46105}"/>
                </a:ext>
              </a:extLst>
            </p:cNvPr>
            <p:cNvSpPr/>
            <p:nvPr/>
          </p:nvSpPr>
          <p:spPr>
            <a:xfrm>
              <a:off x="2148122" y="2828835"/>
              <a:ext cx="464179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P</a:t>
              </a:r>
              <a:r>
                <a:rPr lang="en-US" sz="2400" dirty="0">
                  <a:latin typeface="+mj-lt"/>
                </a:rPr>
                <a:t>	John is on a train to Berlin. </a:t>
              </a:r>
            </a:p>
            <a:p>
              <a:endParaRPr lang="en-US" sz="2400" dirty="0">
                <a:solidFill>
                  <a:schemeClr val="accent1"/>
                </a:solidFill>
                <a:latin typeface="+mj-lt"/>
              </a:endParaRPr>
            </a:p>
            <a:p>
              <a:r>
                <a:rPr lang="en-US" sz="2400" dirty="0">
                  <a:latin typeface="+mj-lt"/>
                </a:rPr>
                <a:t>H 	John is traveling to Berlin.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B5D0A24-CE03-8388-1D11-07C5B3A34265}"/>
                    </a:ext>
                  </a:extLst>
                </p:cNvPr>
                <p:cNvSpPr txBox="1"/>
                <p:nvPr/>
              </p:nvSpPr>
              <p:spPr>
                <a:xfrm>
                  <a:off x="7546988" y="2736500"/>
                  <a:ext cx="3674404" cy="13849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accent6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Entail</a:t>
                  </a:r>
                  <a:r>
                    <a:rPr lang="en-US" sz="28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(P, H)</a:t>
                  </a:r>
                </a:p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¬</m:t>
                      </m:r>
                    </m:oMath>
                  </a14:m>
                  <a:r>
                    <a:rPr lang="en-US" sz="2800" dirty="0">
                      <a:solidFill>
                        <a:schemeClr val="accent2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Contradict</a:t>
                  </a:r>
                  <a:r>
                    <a:rPr lang="en-US" sz="28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(P,H)</a:t>
                  </a:r>
                </a:p>
                <a:p>
                  <a14:m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¬</m:t>
                      </m:r>
                    </m:oMath>
                  </a14:m>
                  <a:r>
                    <a:rPr lang="en-US" sz="2800" dirty="0">
                      <a:solidFill>
                        <a:schemeClr val="accent4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Neutral</a:t>
                  </a:r>
                  <a:r>
                    <a:rPr lang="en-US" sz="28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(P,H)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B5D0A24-CE03-8388-1D11-07C5B3A342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6988" y="2736500"/>
                  <a:ext cx="3674404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3448" t="-4545" r="-2414" b="-1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E800B38-6DEF-65A9-5E9D-CB6E773E38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9601" y="3428999"/>
              <a:ext cx="649224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A0AD43-064F-888B-E819-4B76D51CDD4B}"/>
              </a:ext>
            </a:extLst>
          </p:cNvPr>
          <p:cNvSpPr txBox="1"/>
          <p:nvPr/>
        </p:nvSpPr>
        <p:spPr>
          <a:xfrm>
            <a:off x="838200" y="365125"/>
            <a:ext cx="251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A different mental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242993-157D-3CF6-E4A6-DA85BB304E9B}"/>
              </a:ext>
            </a:extLst>
          </p:cNvPr>
          <p:cNvSpPr txBox="1"/>
          <p:nvPr/>
        </p:nvSpPr>
        <p:spPr>
          <a:xfrm>
            <a:off x="-65208" y="6488668"/>
            <a:ext cx="5325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* At least tasks that require labeling examples or parts of them</a:t>
            </a:r>
          </a:p>
        </p:txBody>
      </p:sp>
    </p:spTree>
    <p:extLst>
      <p:ext uri="{BB962C8B-B14F-4D97-AF65-F5344CB8AC3E}">
        <p14:creationId xmlns:p14="http://schemas.microsoft.com/office/powerpoint/2010/main" val="71299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096FC-CE37-48ED-8BBF-B07078D87D0A}"/>
              </a:ext>
            </a:extLst>
          </p:cNvPr>
          <p:cNvSpPr/>
          <p:nvPr/>
        </p:nvSpPr>
        <p:spPr>
          <a:xfrm>
            <a:off x="685800" y="4160520"/>
            <a:ext cx="10668000" cy="1700784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7AA2D-A270-40B7-6E3F-DC4FE881E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definition versus labeled datasets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F20A9-8750-74DB-DB3E-AFDDF1935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Labeled datasets can be biased in their sampling of examples</a:t>
            </a:r>
          </a:p>
          <a:p>
            <a:pPr lvl="1"/>
            <a:r>
              <a:rPr lang="en-US" dirty="0"/>
              <a:t>Not necessarily deliberate or malicious</a:t>
            </a:r>
          </a:p>
          <a:p>
            <a:pPr lvl="1"/>
            <a:r>
              <a:rPr lang="en-US" dirty="0"/>
              <a:t>Such bias can percolate into models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i="1" dirty="0">
                <a:solidFill>
                  <a:schemeClr val="accent2"/>
                </a:solidFill>
              </a:rPr>
              <a:t>But task specifications implicitly require two </a:t>
            </a:r>
            <a:r>
              <a:rPr lang="en-US" sz="2400" i="1" u="sng" dirty="0">
                <a:solidFill>
                  <a:schemeClr val="accent2"/>
                </a:solidFill>
              </a:rPr>
              <a:t>contracts</a:t>
            </a:r>
            <a:r>
              <a:rPr lang="en-US" sz="2400" i="1" dirty="0">
                <a:solidFill>
                  <a:schemeClr val="accent2"/>
                </a:solidFill>
              </a:rPr>
              <a:t> from its predicates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Irrespective of what the training data contains, predicates defined for a task should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Generalize to new </a:t>
            </a:r>
            <a:r>
              <a:rPr lang="en-US" sz="2400" i="1" dirty="0">
                <a:solidFill>
                  <a:schemeClr val="accent2"/>
                </a:solidFill>
              </a:rPr>
              <a:t>types</a:t>
            </a:r>
            <a:r>
              <a:rPr lang="en-US" sz="2400" dirty="0"/>
              <a:t> </a:t>
            </a:r>
            <a:r>
              <a:rPr lang="en-US" sz="2400" i="1" dirty="0">
                <a:solidFill>
                  <a:schemeClr val="accent2"/>
                </a:solidFill>
              </a:rPr>
              <a:t>of examples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Satisfy task-specific </a:t>
            </a:r>
            <a:r>
              <a:rPr lang="en-US" sz="2400" i="1" dirty="0">
                <a:solidFill>
                  <a:schemeClr val="accent2"/>
                </a:solidFill>
              </a:rPr>
              <a:t>properties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A81EF3-B081-A907-FE67-7A4B4AC0A0BC}"/>
              </a:ext>
            </a:extLst>
          </p:cNvPr>
          <p:cNvSpPr/>
          <p:nvPr/>
        </p:nvSpPr>
        <p:spPr>
          <a:xfrm>
            <a:off x="838200" y="4811486"/>
            <a:ext cx="5257800" cy="50074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B8101-A291-B146-A582-6CAEB56B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protocol for empirical evaluations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2ED6D-DE37-526C-1977-6DC2262EFB3D}"/>
              </a:ext>
            </a:extLst>
          </p:cNvPr>
          <p:cNvSpPr txBox="1"/>
          <p:nvPr/>
        </p:nvSpPr>
        <p:spPr>
          <a:xfrm>
            <a:off x="0" y="53420"/>
            <a:ext cx="397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Generalization to new kinds of examples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9A1B3B-538F-88A7-5EEA-94622C594B83}"/>
              </a:ext>
            </a:extLst>
          </p:cNvPr>
          <p:cNvSpPr/>
          <p:nvPr/>
        </p:nvSpPr>
        <p:spPr>
          <a:xfrm>
            <a:off x="664251" y="1533726"/>
            <a:ext cx="1240971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Task definition</a:t>
            </a:r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386A5EA2-A5AF-1E25-127D-13899E55FD98}"/>
              </a:ext>
            </a:extLst>
          </p:cNvPr>
          <p:cNvSpPr/>
          <p:nvPr/>
        </p:nvSpPr>
        <p:spPr>
          <a:xfrm>
            <a:off x="2709146" y="1533726"/>
            <a:ext cx="1240971" cy="914400"/>
          </a:xfrm>
          <a:prstGeom prst="ca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Training Dataset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A92D40-8FDF-B373-4E42-62672C4CD6AA}"/>
              </a:ext>
            </a:extLst>
          </p:cNvPr>
          <p:cNvSpPr/>
          <p:nvPr/>
        </p:nvSpPr>
        <p:spPr>
          <a:xfrm>
            <a:off x="4754041" y="1533726"/>
            <a:ext cx="1240971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Trained Model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7F27ED-E2E7-6EB2-F018-F7138284D623}"/>
              </a:ext>
            </a:extLst>
          </p:cNvPr>
          <p:cNvCxnSpPr>
            <a:stCxn id="4" idx="3"/>
          </p:cNvCxnSpPr>
          <p:nvPr/>
        </p:nvCxnSpPr>
        <p:spPr>
          <a:xfrm>
            <a:off x="1905222" y="1990926"/>
            <a:ext cx="803924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C8AFF7-74E4-20AC-3CD9-C8A1C9B3607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950117" y="1990926"/>
            <a:ext cx="803924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899CD32-D5D0-BC91-2174-FD9687AF5C1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995012" y="1990926"/>
            <a:ext cx="1156905" cy="581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539880-5E5C-BD17-009E-5D8046D11ED0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995012" y="1990926"/>
            <a:ext cx="1156905" cy="127391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4FB99B-724E-79ED-4463-22F52136781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995012" y="1990926"/>
            <a:ext cx="1156905" cy="2547257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923B810-D7D1-2382-2791-D0DF4B942D29}"/>
              </a:ext>
            </a:extLst>
          </p:cNvPr>
          <p:cNvCxnSpPr>
            <a:cxnSpLocks/>
            <a:stCxn id="8" idx="3"/>
            <a:endCxn id="37" idx="1"/>
          </p:cNvCxnSpPr>
          <p:nvPr/>
        </p:nvCxnSpPr>
        <p:spPr>
          <a:xfrm>
            <a:off x="5995012" y="1990926"/>
            <a:ext cx="1156905" cy="382059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7E6526-EBB3-2EE7-9959-047E9BDA1881}"/>
              </a:ext>
            </a:extLst>
          </p:cNvPr>
          <p:cNvGrpSpPr/>
          <p:nvPr/>
        </p:nvGrpSpPr>
        <p:grpSpPr>
          <a:xfrm>
            <a:off x="7151917" y="1534307"/>
            <a:ext cx="3711802" cy="914400"/>
            <a:chOff x="7151917" y="1534307"/>
            <a:chExt cx="3711802" cy="914400"/>
          </a:xfrm>
        </p:grpSpPr>
        <p:sp>
          <p:nvSpPr>
            <p:cNvPr id="9" name="Can 8">
              <a:extLst>
                <a:ext uri="{FF2B5EF4-FFF2-40B4-BE49-F238E27FC236}">
                  <a16:creationId xmlns:a16="http://schemas.microsoft.com/office/drawing/2014/main" id="{B4DF40FE-FE2F-F7AE-342D-63BFFC442D3C}"/>
                </a:ext>
              </a:extLst>
            </p:cNvPr>
            <p:cNvSpPr/>
            <p:nvPr/>
          </p:nvSpPr>
          <p:spPr>
            <a:xfrm>
              <a:off x="7151917" y="1534307"/>
              <a:ext cx="1240971" cy="914400"/>
            </a:xfrm>
            <a:prstGeom prst="ca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j-lt"/>
                </a:rPr>
                <a:t>Test set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B0DE40-EA75-ED54-D2C9-42236581799C}"/>
                </a:ext>
              </a:extLst>
            </p:cNvPr>
            <p:cNvSpPr txBox="1"/>
            <p:nvPr/>
          </p:nvSpPr>
          <p:spPr>
            <a:xfrm>
              <a:off x="8490191" y="1668342"/>
              <a:ext cx="2373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Distributionally similar to training set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D5CD208-3F0C-3AED-EE92-E5E12399DEC6}"/>
              </a:ext>
            </a:extLst>
          </p:cNvPr>
          <p:cNvGrpSpPr/>
          <p:nvPr/>
        </p:nvGrpSpPr>
        <p:grpSpPr>
          <a:xfrm>
            <a:off x="7151917" y="2807645"/>
            <a:ext cx="3983722" cy="914400"/>
            <a:chOff x="7151917" y="2760412"/>
            <a:chExt cx="3983722" cy="914400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28792831-F07C-CB05-626A-BFB71C42C6B5}"/>
                </a:ext>
              </a:extLst>
            </p:cNvPr>
            <p:cNvSpPr/>
            <p:nvPr/>
          </p:nvSpPr>
          <p:spPr>
            <a:xfrm>
              <a:off x="7151917" y="2760412"/>
              <a:ext cx="1240971" cy="914400"/>
            </a:xfrm>
            <a:prstGeom prst="ca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j-lt"/>
                </a:rPr>
                <a:t>Test set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4AE06D-CCD1-8995-69DE-09457D44301D}"/>
                </a:ext>
              </a:extLst>
            </p:cNvPr>
            <p:cNvSpPr txBox="1"/>
            <p:nvPr/>
          </p:nvSpPr>
          <p:spPr>
            <a:xfrm>
              <a:off x="8490191" y="2894447"/>
              <a:ext cx="2645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Differs from training-type data along specific aspect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1EC37CF-8A75-2649-CA1E-2C5FC1D25A5B}"/>
              </a:ext>
            </a:extLst>
          </p:cNvPr>
          <p:cNvGrpSpPr/>
          <p:nvPr/>
        </p:nvGrpSpPr>
        <p:grpSpPr>
          <a:xfrm>
            <a:off x="7151917" y="4080983"/>
            <a:ext cx="3983722" cy="914400"/>
            <a:chOff x="7151917" y="3986517"/>
            <a:chExt cx="3983722" cy="914400"/>
          </a:xfrm>
        </p:grpSpPr>
        <p:sp>
          <p:nvSpPr>
            <p:cNvPr id="11" name="Can 10">
              <a:extLst>
                <a:ext uri="{FF2B5EF4-FFF2-40B4-BE49-F238E27FC236}">
                  <a16:creationId xmlns:a16="http://schemas.microsoft.com/office/drawing/2014/main" id="{B4515871-10FA-E37C-2B33-6597EFC3BCEB}"/>
                </a:ext>
              </a:extLst>
            </p:cNvPr>
            <p:cNvSpPr/>
            <p:nvPr/>
          </p:nvSpPr>
          <p:spPr>
            <a:xfrm>
              <a:off x="7151917" y="3986517"/>
              <a:ext cx="1240971" cy="914400"/>
            </a:xfrm>
            <a:prstGeom prst="ca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j-lt"/>
                </a:rPr>
                <a:t>Test set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2E0A49-654F-CDBA-5C3A-87264F737380}"/>
                </a:ext>
              </a:extLst>
            </p:cNvPr>
            <p:cNvSpPr txBox="1"/>
            <p:nvPr/>
          </p:nvSpPr>
          <p:spPr>
            <a:xfrm>
              <a:off x="8490191" y="4120551"/>
              <a:ext cx="2645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Differs from training-type data along specific aspect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B335C08-C6CA-F431-1A54-7528C92F7D46}"/>
              </a:ext>
            </a:extLst>
          </p:cNvPr>
          <p:cNvSpPr/>
          <p:nvPr/>
        </p:nvSpPr>
        <p:spPr>
          <a:xfrm>
            <a:off x="7151917" y="5354321"/>
            <a:ext cx="124097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.</a:t>
            </a:r>
          </a:p>
          <a:p>
            <a:pPr algn="ctr"/>
            <a:r>
              <a:rPr lang="en-US" b="1" dirty="0">
                <a:latin typeface="+mj-lt"/>
              </a:rPr>
              <a:t>.</a:t>
            </a:r>
          </a:p>
          <a:p>
            <a:pPr algn="ctr"/>
            <a:r>
              <a:rPr lang="en-US" b="1" dirty="0">
                <a:latin typeface="+mj-lt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8E56C4-545C-1F9B-0070-CE1C4610781A}"/>
              </a:ext>
            </a:extLst>
          </p:cNvPr>
          <p:cNvSpPr txBox="1"/>
          <p:nvPr/>
        </p:nvSpPr>
        <p:spPr>
          <a:xfrm>
            <a:off x="563709" y="3014688"/>
            <a:ext cx="5334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Characterize model behavior along pre-defined aspects in addition to a standard test set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+mj-lt"/>
              </a:rPr>
              <a:t>Multi-faceted evaluation should be built into the data creation process</a:t>
            </a:r>
          </a:p>
          <a:p>
            <a:endParaRPr lang="en-US" sz="24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en-US" sz="2400" i="1" dirty="0">
                <a:solidFill>
                  <a:schemeClr val="accent2"/>
                </a:solidFill>
                <a:latin typeface="+mj-lt"/>
              </a:rPr>
              <a:t>Let’s look at two examples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862E90C-E524-AAD7-8561-42DA6A7AB09F}"/>
              </a:ext>
            </a:extLst>
          </p:cNvPr>
          <p:cNvSpPr/>
          <p:nvPr/>
        </p:nvSpPr>
        <p:spPr>
          <a:xfrm>
            <a:off x="8077200" y="1894114"/>
            <a:ext cx="185057" cy="33745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8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38FF3-CCBA-C247-998F-80DD1998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tasks and new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54BF4-3CF6-3949-BD70-F5D4CCF59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Task 1</a:t>
            </a:r>
            <a:r>
              <a:rPr lang="en-US" dirty="0"/>
              <a:t>: Making inferences about semi-structured data</a:t>
            </a:r>
          </a:p>
          <a:p>
            <a:pPr marL="0" indent="0">
              <a:buNone/>
            </a:pPr>
            <a:r>
              <a:rPr lang="en-US" dirty="0"/>
              <a:t>	We are great at understanding tabular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Task 2</a:t>
            </a:r>
            <a:r>
              <a:rPr lang="en-US" dirty="0"/>
              <a:t>: Multilingual fact checking</a:t>
            </a:r>
          </a:p>
          <a:p>
            <a:pPr marL="0" indent="0">
              <a:buNone/>
            </a:pPr>
            <a:r>
              <a:rPr lang="en-US" dirty="0"/>
              <a:t>	We are </a:t>
            </a:r>
            <a:r>
              <a:rPr lang="en-US" i="1" dirty="0">
                <a:solidFill>
                  <a:schemeClr val="accent2"/>
                </a:solidFill>
              </a:rPr>
              <a:t>not</a:t>
            </a:r>
            <a:r>
              <a:rPr lang="en-US" dirty="0"/>
              <a:t> really good at fact checking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The common theme</a:t>
            </a:r>
            <a:r>
              <a:rPr lang="en-US" dirty="0"/>
              <a:t>: Seem to be beyond what existing models are capable of…but only if we evaluate carefully</a:t>
            </a:r>
          </a:p>
        </p:txBody>
      </p:sp>
    </p:spTree>
    <p:extLst>
      <p:ext uri="{BB962C8B-B14F-4D97-AF65-F5344CB8AC3E}">
        <p14:creationId xmlns:p14="http://schemas.microsoft.com/office/powerpoint/2010/main" val="2156963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great at understanding tabular data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35842" y="1713905"/>
            <a:ext cx="55465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When phrases/numbers are placed in a tabular layout, we almost always automatically know how to interpret them correctly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We call upon prior knowledge about the world and common sense to understand such data</a:t>
            </a:r>
          </a:p>
          <a:p>
            <a:endParaRPr lang="en-US" sz="2400" dirty="0">
              <a:latin typeface="+mj-lt"/>
            </a:endParaRPr>
          </a:p>
          <a:p>
            <a:endParaRPr lang="en-US" sz="2400" b="1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b="1" dirty="0">
                <a:solidFill>
                  <a:schemeClr val="accent2"/>
                </a:solidFill>
                <a:latin typeface="+mj-lt"/>
              </a:rPr>
              <a:t>May compose multiple kinds of inferences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8FD306-B0AB-6D4D-A8DB-BB3B16D4F3A3}"/>
              </a:ext>
            </a:extLst>
          </p:cNvPr>
          <p:cNvSpPr txBox="1"/>
          <p:nvPr/>
        </p:nvSpPr>
        <p:spPr>
          <a:xfrm>
            <a:off x="0" y="0"/>
            <a:ext cx="286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Task 1: Understanding tables</a:t>
            </a:r>
          </a:p>
        </p:txBody>
      </p:sp>
    </p:spTree>
    <p:extLst>
      <p:ext uri="{BB962C8B-B14F-4D97-AF65-F5344CB8AC3E}">
        <p14:creationId xmlns:p14="http://schemas.microsoft.com/office/powerpoint/2010/main" val="193901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Test for reasoning using such tables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latin typeface="+mj-lt"/>
              </a:rPr>
              <a:t>“</a:t>
            </a:r>
            <a:r>
              <a:rPr lang="en-GB" i="1" dirty="0"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+mj-lt"/>
              </a:rPr>
              <a:t>“FEI governs dressage only in the  U.S.</a:t>
            </a:r>
            <a:r>
              <a:rPr lang="en-GB" i="1" dirty="0"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latin typeface="+mj-lt"/>
              </a:rPr>
              <a:t>We can’t say one way or another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730D3-F558-6D48-882D-B1888C29142E}"/>
              </a:ext>
            </a:extLst>
          </p:cNvPr>
          <p:cNvSpPr txBox="1"/>
          <p:nvPr/>
        </p:nvSpPr>
        <p:spPr>
          <a:xfrm>
            <a:off x="0" y="0"/>
            <a:ext cx="286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Task 1: Understanding tables</a:t>
            </a:r>
          </a:p>
        </p:txBody>
      </p:sp>
    </p:spTree>
    <p:extLst>
      <p:ext uri="{BB962C8B-B14F-4D97-AF65-F5344CB8AC3E}">
        <p14:creationId xmlns:p14="http://schemas.microsoft.com/office/powerpoint/2010/main" val="1176591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Test for reasoning using such tables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latin typeface="+mj-lt"/>
              </a:rPr>
              <a:t>“</a:t>
            </a:r>
            <a:r>
              <a:rPr lang="en-GB" i="1" dirty="0"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latin typeface="+mj-lt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GB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+mj-lt"/>
              </a:rPr>
              <a:t>“FEI governs dressage only in the  U.S.</a:t>
            </a:r>
            <a:r>
              <a:rPr lang="en-GB" i="1" dirty="0"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latin typeface="+mj-lt"/>
              </a:rPr>
              <a:t>We can’t say one way or another</a:t>
            </a:r>
          </a:p>
        </p:txBody>
      </p:sp>
      <p:cxnSp>
        <p:nvCxnSpPr>
          <p:cNvPr id="3" name="Straight Arrow Connector 2"/>
          <p:cNvCxnSpPr>
            <a:stCxn id="6" idx="3"/>
          </p:cNvCxnSpPr>
          <p:nvPr/>
        </p:nvCxnSpPr>
        <p:spPr>
          <a:xfrm flipV="1">
            <a:off x="5426242" y="3200400"/>
            <a:ext cx="745958" cy="957824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245B479-CEC9-9A44-B8D7-13B1113534CD}"/>
              </a:ext>
            </a:extLst>
          </p:cNvPr>
          <p:cNvSpPr txBox="1"/>
          <p:nvPr/>
        </p:nvSpPr>
        <p:spPr>
          <a:xfrm>
            <a:off x="0" y="0"/>
            <a:ext cx="286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Task 1: Understanding tables</a:t>
            </a:r>
          </a:p>
        </p:txBody>
      </p:sp>
    </p:spTree>
    <p:extLst>
      <p:ext uri="{BB962C8B-B14F-4D97-AF65-F5344CB8AC3E}">
        <p14:creationId xmlns:p14="http://schemas.microsoft.com/office/powerpoint/2010/main" val="939246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Test for reasoning using such tables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latin typeface="+mj-lt"/>
              </a:rPr>
              <a:t>“</a:t>
            </a:r>
            <a:r>
              <a:rPr lang="en-GB" i="1" dirty="0"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latin typeface="+mj-lt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GB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+mj-lt"/>
              </a:rPr>
              <a:t>“FEI governs dressage only in the  U.S.</a:t>
            </a:r>
            <a:r>
              <a:rPr lang="en-GB" i="1" dirty="0"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latin typeface="+mj-lt"/>
              </a:rPr>
              <a:t>The sentence is true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GB" b="1" i="1" dirty="0">
                <a:solidFill>
                  <a:schemeClr val="accent2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3"/>
            </a:pPr>
            <a:r>
              <a:rPr lang="en-GB" dirty="0">
                <a:latin typeface="+mj-lt"/>
              </a:rPr>
              <a:t>We can’t say one way or another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5426242" y="2141621"/>
            <a:ext cx="782053" cy="246888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5426242" y="4812632"/>
            <a:ext cx="782053" cy="1191127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F74285-8DE1-8C42-8010-7080B039B07B}"/>
              </a:ext>
            </a:extLst>
          </p:cNvPr>
          <p:cNvSpPr txBox="1"/>
          <p:nvPr/>
        </p:nvSpPr>
        <p:spPr>
          <a:xfrm>
            <a:off x="0" y="0"/>
            <a:ext cx="286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Task 1: Understanding tables</a:t>
            </a:r>
          </a:p>
        </p:txBody>
      </p:sp>
    </p:spTree>
    <p:extLst>
      <p:ext uri="{BB962C8B-B14F-4D97-AF65-F5344CB8AC3E}">
        <p14:creationId xmlns:p14="http://schemas.microsoft.com/office/powerpoint/2010/main" val="1912430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/>
              <a:t>I</a:t>
            </a:r>
            <a:r>
              <a:rPr lang="en-GB" b="1" dirty="0"/>
              <a:t>NFO</a:t>
            </a:r>
            <a:r>
              <a:rPr lang="en-GB" sz="5400" b="1" dirty="0"/>
              <a:t>T</a:t>
            </a:r>
            <a:r>
              <a:rPr lang="en-GB" b="1" dirty="0"/>
              <a:t>AB</a:t>
            </a:r>
            <a:r>
              <a:rPr lang="en-GB" sz="5400" b="1" dirty="0"/>
              <a:t>S</a:t>
            </a:r>
            <a:r>
              <a:rPr lang="en-GB" sz="5400" dirty="0"/>
              <a:t>: A one slide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b="1" dirty="0">
                <a:solidFill>
                  <a:schemeClr val="accent2"/>
                </a:solidFill>
              </a:rPr>
              <a:t>Goal</a:t>
            </a:r>
            <a:r>
              <a:rPr lang="en-US" sz="2600" dirty="0"/>
              <a:t>: To study reasoning about semi-structured, heterogeneous data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dirty="0"/>
              <a:t>A new dataset styled after natural language inference:</a:t>
            </a:r>
          </a:p>
          <a:p>
            <a:pPr lvl="0"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/>
              <a:t>Premises are </a:t>
            </a:r>
            <a:r>
              <a:rPr lang="en-US" sz="2600" dirty="0" err="1"/>
              <a:t>infoboxes</a:t>
            </a:r>
            <a:endParaRPr lang="en-US" sz="2600" dirty="0"/>
          </a:p>
          <a:p>
            <a:pPr lvl="0"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/>
              <a:t>Hypotheses are natural language statements</a:t>
            </a:r>
          </a:p>
          <a:p>
            <a:pPr lvl="0" defTabSz="914400">
              <a:spcBef>
                <a:spcPts val="0"/>
              </a:spcBef>
              <a:buFont typeface="Arial" charset="0"/>
              <a:buChar char="•"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b="1" dirty="0">
                <a:solidFill>
                  <a:schemeClr val="accent2"/>
                </a:solidFill>
              </a:rPr>
              <a:t>The task</a:t>
            </a:r>
            <a:r>
              <a:rPr lang="en-US" sz="2600" dirty="0"/>
              <a:t>: Decide whether the hypothesis is true (</a:t>
            </a:r>
            <a:r>
              <a:rPr lang="en-US" sz="2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entailed</a:t>
            </a:r>
            <a:r>
              <a:rPr lang="en-US" sz="2600" dirty="0"/>
              <a:t>), false (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contradicted</a:t>
            </a:r>
            <a:r>
              <a:rPr lang="en-US" sz="2600" dirty="0"/>
              <a:t>) or undetermined (</a:t>
            </a: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neutral</a:t>
            </a:r>
            <a:r>
              <a:rPr lang="en-US" sz="2600" dirty="0"/>
              <a:t>) given a premise table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dirty="0"/>
              <a:t>Collected using Mechanical Turk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299472"/>
            <a:ext cx="11249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+mj-lt"/>
              </a:rPr>
              <a:t>InfoTabS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: Inference on Tables as Semi-structured Data. </a:t>
            </a:r>
            <a:r>
              <a:rPr lang="en-US" sz="1400" i="1" dirty="0">
                <a:solidFill>
                  <a:schemeClr val="tx2"/>
                </a:solidFill>
                <a:latin typeface="+mj-lt"/>
              </a:rPr>
              <a:t>Vivek Gupta, </a:t>
            </a:r>
            <a:r>
              <a:rPr lang="en-US" sz="1400" i="1" dirty="0" err="1">
                <a:solidFill>
                  <a:schemeClr val="tx2"/>
                </a:solidFill>
                <a:latin typeface="+mj-lt"/>
              </a:rPr>
              <a:t>Pegah</a:t>
            </a:r>
            <a:r>
              <a:rPr lang="en-US" sz="1400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400" i="1" dirty="0" err="1">
                <a:solidFill>
                  <a:schemeClr val="tx2"/>
                </a:solidFill>
                <a:latin typeface="+mj-lt"/>
              </a:rPr>
              <a:t>Nokhiz</a:t>
            </a:r>
            <a:r>
              <a:rPr lang="en-US" sz="1400" i="1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1400" i="1" dirty="0" err="1">
                <a:solidFill>
                  <a:schemeClr val="tx2"/>
                </a:solidFill>
                <a:latin typeface="+mj-lt"/>
              </a:rPr>
              <a:t>Maitrey</a:t>
            </a:r>
            <a:r>
              <a:rPr lang="en-US" sz="1400" i="1" dirty="0">
                <a:solidFill>
                  <a:schemeClr val="tx2"/>
                </a:solidFill>
                <a:latin typeface="+mj-lt"/>
              </a:rPr>
              <a:t> Mehta and Vivek Srikumar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. ACL, 2020.</a:t>
            </a:r>
          </a:p>
        </p:txBody>
      </p:sp>
      <p:sp>
        <p:nvSpPr>
          <p:cNvPr id="5" name="Rectangle 4"/>
          <p:cNvSpPr/>
          <p:nvPr/>
        </p:nvSpPr>
        <p:spPr>
          <a:xfrm>
            <a:off x="9678363" y="6497448"/>
            <a:ext cx="2513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uFill>
                  <a:noFill/>
                </a:uFill>
                <a:latin typeface="+mj-lt"/>
                <a:ea typeface="Ubuntu"/>
                <a:cs typeface="Ubuntu"/>
                <a:sym typeface="Ubuntu"/>
              </a:rPr>
              <a:t>https://infotabs.github.io</a:t>
            </a:r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0D72CF-674F-D046-82EA-7152116E4A2D}"/>
              </a:ext>
            </a:extLst>
          </p:cNvPr>
          <p:cNvSpPr txBox="1"/>
          <p:nvPr/>
        </p:nvSpPr>
        <p:spPr>
          <a:xfrm>
            <a:off x="0" y="0"/>
            <a:ext cx="286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Task 1: Understanding tables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38EA9-381D-ED4C-B9CA-4B638A0C9D41}"/>
              </a:ext>
            </a:extLst>
          </p:cNvPr>
          <p:cNvSpPr txBox="1"/>
          <p:nvPr/>
        </p:nvSpPr>
        <p:spPr>
          <a:xfrm>
            <a:off x="0" y="6550223"/>
            <a:ext cx="9739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Is My Model Using The Right Evidence? Systematic Probes for Examining Evidence-Based Tabular Reasoning. </a:t>
            </a:r>
            <a:r>
              <a:rPr lang="en-US" sz="1400" i="1" dirty="0">
                <a:solidFill>
                  <a:schemeClr val="tx2"/>
                </a:solidFill>
                <a:latin typeface="+mj-lt"/>
              </a:rPr>
              <a:t>Gupta et al. 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TACL, 2022.</a:t>
            </a:r>
          </a:p>
        </p:txBody>
      </p:sp>
    </p:spTree>
    <p:extLst>
      <p:ext uri="{BB962C8B-B14F-4D97-AF65-F5344CB8AC3E}">
        <p14:creationId xmlns:p14="http://schemas.microsoft.com/office/powerpoint/2010/main" val="946582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Evaluating on a single test set is not enough</a:t>
            </a:r>
          </a:p>
        </p:txBody>
      </p:sp>
      <p:sp>
        <p:nvSpPr>
          <p:cNvPr id="150" name="Google Shape;150;p2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Models may learn “easy” heuristics using artifacts in data</a:t>
            </a:r>
          </a:p>
          <a:p>
            <a:endParaRPr lang="en-GB" sz="2800" dirty="0"/>
          </a:p>
          <a:p>
            <a:pPr marL="0" indent="0">
              <a:buNone/>
            </a:pPr>
            <a:r>
              <a:rPr lang="en-GB" sz="2800" dirty="0"/>
              <a:t>Need multiple test sets (of similar sizes) with controlled differences</a:t>
            </a:r>
          </a:p>
          <a:p>
            <a:endParaRPr lang="en-GB" sz="2800" dirty="0"/>
          </a:p>
        </p:txBody>
      </p:sp>
      <p:graphicFrame>
        <p:nvGraphicFramePr>
          <p:cNvPr id="151" name="Google Shape;151;p25"/>
          <p:cNvGraphicFramePr/>
          <p:nvPr>
            <p:extLst>
              <p:ext uri="{D42A27DB-BD31-4B8C-83A1-F6EECF244321}">
                <p14:modId xmlns:p14="http://schemas.microsoft.com/office/powerpoint/2010/main" val="2510218152"/>
              </p:ext>
            </p:extLst>
          </p:nvPr>
        </p:nvGraphicFramePr>
        <p:xfrm>
          <a:off x="1431011" y="3429000"/>
          <a:ext cx="9922789" cy="3042716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1588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3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15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dirty="0">
                          <a:solidFill>
                            <a:schemeClr val="accent2"/>
                          </a:solidFill>
                          <a:latin typeface="+mj-lt"/>
                        </a:rPr>
                        <a:t>𝛼1</a:t>
                      </a:r>
                      <a:endParaRPr sz="22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dirty="0">
                          <a:latin typeface="+mj-lt"/>
                        </a:rPr>
                        <a:t>Similar lexical</a:t>
                      </a:r>
                      <a:r>
                        <a:rPr lang="en-GB" sz="2200" baseline="0" dirty="0">
                          <a:latin typeface="+mj-lt"/>
                        </a:rPr>
                        <a:t> makeup and domains </a:t>
                      </a:r>
                      <a:r>
                        <a:rPr lang="en-GB" sz="2200" dirty="0">
                          <a:latin typeface="+mj-lt"/>
                        </a:rPr>
                        <a:t>as the training data.</a:t>
                      </a:r>
                      <a:endParaRPr sz="22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424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dirty="0">
                          <a:solidFill>
                            <a:schemeClr val="accent2"/>
                          </a:solidFill>
                          <a:latin typeface="+mj-lt"/>
                        </a:rPr>
                        <a:t>𝛼2</a:t>
                      </a:r>
                      <a:endParaRPr sz="22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dirty="0">
                          <a:latin typeface="+mj-lt"/>
                        </a:rPr>
                        <a:t>Hypotheses from similar domains as 𝛼1, but with controlled lexical changes:</a:t>
                      </a:r>
                      <a:r>
                        <a:rPr lang="en-GB" sz="2200" baseline="0" dirty="0">
                          <a:latin typeface="+mj-lt"/>
                        </a:rPr>
                        <a:t> </a:t>
                      </a:r>
                      <a:r>
                        <a:rPr lang="en-GB" sz="2200" dirty="0">
                          <a:latin typeface="+mj-lt"/>
                        </a:rPr>
                        <a:t>entails become contradicts and vice-versa. </a:t>
                      </a:r>
                      <a:endParaRPr sz="22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15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dirty="0">
                          <a:solidFill>
                            <a:schemeClr val="accent2"/>
                          </a:solidFill>
                          <a:latin typeface="+mj-lt"/>
                        </a:rPr>
                        <a:t>𝛼3</a:t>
                      </a:r>
                      <a:endParaRPr sz="22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dirty="0">
                          <a:latin typeface="+mj-lt"/>
                        </a:rPr>
                        <a:t>Different domains from the training data</a:t>
                      </a:r>
                      <a:endParaRPr sz="22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15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accent2"/>
                          </a:solidFill>
                          <a:latin typeface="+mj-lt"/>
                        </a:rPr>
                        <a:t>[TACL 2022]</a:t>
                      </a:r>
                      <a:endParaRPr sz="22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latin typeface="+mj-lt"/>
                        </a:rPr>
                        <a:t>Counterfactually modified premises and hypotheses</a:t>
                      </a:r>
                      <a:endParaRPr sz="22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377070896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7BE3EA-C942-9C42-9730-7E30CA834D81}"/>
              </a:ext>
            </a:extLst>
          </p:cNvPr>
          <p:cNvSpPr txBox="1"/>
          <p:nvPr/>
        </p:nvSpPr>
        <p:spPr>
          <a:xfrm>
            <a:off x="0" y="0"/>
            <a:ext cx="286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Task 1: Understanding tables</a:t>
            </a:r>
          </a:p>
        </p:txBody>
      </p:sp>
    </p:spTree>
    <p:extLst>
      <p:ext uri="{BB962C8B-B14F-4D97-AF65-F5344CB8AC3E}">
        <p14:creationId xmlns:p14="http://schemas.microsoft.com/office/powerpoint/2010/main" val="1426762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AA461-68A0-E458-972B-9702AB696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Alchemy of </a:t>
            </a:r>
            <a:r>
              <a:rPr lang="en-US" dirty="0" err="1"/>
              <a:t>BERTology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ED71A-F671-7ED9-678E-93A02BEEC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Convert input text         into some output                  (could be labels or other text)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0ECA22-E229-974D-B9BB-E220A725CC84}"/>
              </a:ext>
            </a:extLst>
          </p:cNvPr>
          <p:cNvGrpSpPr/>
          <p:nvPr/>
        </p:nvGrpSpPr>
        <p:grpSpPr>
          <a:xfrm>
            <a:off x="3268776" y="4662099"/>
            <a:ext cx="411674" cy="253271"/>
            <a:chOff x="5314950" y="2220686"/>
            <a:chExt cx="781050" cy="480519"/>
          </a:xfrm>
        </p:grpSpPr>
        <p:sp>
          <p:nvSpPr>
            <p:cNvPr id="9" name="Folded Corner 8">
              <a:extLst>
                <a:ext uri="{FF2B5EF4-FFF2-40B4-BE49-F238E27FC236}">
                  <a16:creationId xmlns:a16="http://schemas.microsoft.com/office/drawing/2014/main" id="{C4DD600E-C3A0-134C-0E94-1F10A5C9BD98}"/>
                </a:ext>
              </a:extLst>
            </p:cNvPr>
            <p:cNvSpPr/>
            <p:nvPr/>
          </p:nvSpPr>
          <p:spPr>
            <a:xfrm>
              <a:off x="5314950" y="2220686"/>
              <a:ext cx="781050" cy="480519"/>
            </a:xfrm>
            <a:prstGeom prst="foldedCorner">
              <a:avLst>
                <a:gd name="adj" fmla="val 37056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F69891B-493A-0E9B-E529-581C7E212FD9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332181"/>
              <a:ext cx="5865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3DB927-11C2-4609-A12B-F68722301E02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419926"/>
              <a:ext cx="5865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4DD141C-713C-538E-AEBF-A613BFCB7CA8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503054"/>
              <a:ext cx="5865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5FF2A5B-016F-6A7B-EB7C-CC25241C5B74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584479"/>
              <a:ext cx="53138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510878-F1C7-8973-508B-9C3BFB955CE0}"/>
              </a:ext>
            </a:extLst>
          </p:cNvPr>
          <p:cNvGrpSpPr/>
          <p:nvPr/>
        </p:nvGrpSpPr>
        <p:grpSpPr>
          <a:xfrm>
            <a:off x="5558550" y="4593599"/>
            <a:ext cx="972991" cy="369332"/>
            <a:chOff x="6529197" y="1540041"/>
            <a:chExt cx="972991" cy="369332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1ED04622-6E85-AD6D-4880-B3F02430DC42}"/>
                </a:ext>
              </a:extLst>
            </p:cNvPr>
            <p:cNvSpPr/>
            <p:nvPr/>
          </p:nvSpPr>
          <p:spPr>
            <a:xfrm>
              <a:off x="6529197" y="1602853"/>
              <a:ext cx="247973" cy="21377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BCBB5C9-772A-EBA0-2AC6-FEE51F153E87}"/>
                </a:ext>
              </a:extLst>
            </p:cNvPr>
            <p:cNvSpPr/>
            <p:nvPr/>
          </p:nvSpPr>
          <p:spPr>
            <a:xfrm>
              <a:off x="6884086" y="1602853"/>
              <a:ext cx="247973" cy="2137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6E5A3A-89B6-2246-455B-7C6F592396AB}"/>
                </a:ext>
              </a:extLst>
            </p:cNvPr>
            <p:cNvSpPr txBox="1"/>
            <p:nvPr/>
          </p:nvSpPr>
          <p:spPr>
            <a:xfrm>
              <a:off x="6719601" y="1540041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,      ,…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1497CA-9A64-46BD-1D57-D63D2842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81" y="1575718"/>
            <a:ext cx="2097538" cy="1803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7452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97EF6-7768-A943-8E5B-6BC34FCAB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>
                <a:solidFill>
                  <a:schemeClr val="accent2"/>
                </a:solidFill>
              </a:rPr>
              <a:t>I</a:t>
            </a:r>
            <a:r>
              <a:rPr lang="en-GB" b="1" dirty="0">
                <a:solidFill>
                  <a:schemeClr val="accent2"/>
                </a:solidFill>
              </a:rPr>
              <a:t>NFO</a:t>
            </a:r>
            <a:r>
              <a:rPr lang="en-GB" sz="5400" b="1" dirty="0">
                <a:solidFill>
                  <a:schemeClr val="accent2"/>
                </a:solidFill>
              </a:rPr>
              <a:t>T</a:t>
            </a:r>
            <a:r>
              <a:rPr lang="en-GB" b="1" dirty="0">
                <a:solidFill>
                  <a:schemeClr val="accent2"/>
                </a:solidFill>
              </a:rPr>
              <a:t>AB</a:t>
            </a:r>
            <a:r>
              <a:rPr lang="en-GB" sz="5400" b="1" dirty="0">
                <a:solidFill>
                  <a:schemeClr val="accent2"/>
                </a:solidFill>
              </a:rPr>
              <a:t>S</a:t>
            </a:r>
            <a:r>
              <a:rPr lang="en-GB" dirty="0"/>
              <a:t>: A </a:t>
            </a:r>
            <a:r>
              <a:rPr lang="en-GB" dirty="0" err="1"/>
              <a:t>modeling</a:t>
            </a:r>
            <a:r>
              <a:rPr lang="en-GB" dirty="0"/>
              <a:t> challenge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0E3F3-15A7-D444-BE7F-7C9F9C1AE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Surprisingly good </a:t>
            </a:r>
            <a:r>
              <a:rPr lang="en-US" dirty="0" err="1"/>
              <a:t>RoBERTa</a:t>
            </a:r>
            <a:r>
              <a:rPr lang="en-US" dirty="0"/>
              <a:t> performance on the “unchallenging” </a:t>
            </a:r>
            <a:r>
              <a:rPr lang="en-GB" dirty="0">
                <a:solidFill>
                  <a:schemeClr val="accent2"/>
                </a:solidFill>
              </a:rPr>
              <a:t>𝛼1 </a:t>
            </a:r>
            <a:r>
              <a:rPr lang="en-GB" dirty="0"/>
              <a:t>test set</a:t>
            </a:r>
            <a:endParaRPr lang="en-US" dirty="0"/>
          </a:p>
          <a:p>
            <a:endParaRPr lang="en-US" dirty="0"/>
          </a:p>
          <a:p>
            <a:r>
              <a:rPr lang="en-US" dirty="0"/>
              <a:t>Overfits to syntactic and lexical patterns in hypotheses</a:t>
            </a:r>
          </a:p>
          <a:p>
            <a:endParaRPr lang="en-US" dirty="0"/>
          </a:p>
          <a:p>
            <a:r>
              <a:rPr lang="en-US" dirty="0"/>
              <a:t>“Remembers” the pretraining a little too well: Fails on counterfactually modified examples</a:t>
            </a:r>
          </a:p>
          <a:p>
            <a:endParaRPr lang="en-US" dirty="0"/>
          </a:p>
          <a:p>
            <a:r>
              <a:rPr lang="en-US" dirty="0"/>
              <a:t>Inoculating with a little bit of challenge examples does not work</a:t>
            </a:r>
          </a:p>
          <a:p>
            <a:endParaRPr lang="en-US" dirty="0"/>
          </a:p>
          <a:p>
            <a:r>
              <a:rPr lang="en-GB" dirty="0"/>
              <a:t>Maybe we need new kinds of models and representations that can handle semi-structured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883947-73FA-CB47-947D-966716998F39}"/>
              </a:ext>
            </a:extLst>
          </p:cNvPr>
          <p:cNvSpPr txBox="1"/>
          <p:nvPr/>
        </p:nvSpPr>
        <p:spPr>
          <a:xfrm>
            <a:off x="0" y="0"/>
            <a:ext cx="286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Task 1: Understanding tables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4FA21-8E11-CB4D-8F37-267EB8F1924B}"/>
              </a:ext>
            </a:extLst>
          </p:cNvPr>
          <p:cNvSpPr/>
          <p:nvPr/>
        </p:nvSpPr>
        <p:spPr>
          <a:xfrm>
            <a:off x="3003082" y="6339251"/>
            <a:ext cx="64892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Browse the data and download it at </a:t>
            </a:r>
            <a:r>
              <a:rPr lang="en-GB" sz="20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https://infotabs.github.io</a:t>
            </a:r>
            <a:r>
              <a:rPr lang="en-GB" sz="2000" dirty="0">
                <a:latin typeface="+mj-lt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532FA6-E83A-5FE2-E304-29C5EEEB7A6F}"/>
              </a:ext>
            </a:extLst>
          </p:cNvPr>
          <p:cNvSpPr txBox="1"/>
          <p:nvPr/>
        </p:nvSpPr>
        <p:spPr>
          <a:xfrm rot="20667733">
            <a:off x="752737" y="2397903"/>
            <a:ext cx="986565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This model does not satisfy the task’s </a:t>
            </a:r>
            <a:r>
              <a:rPr lang="en-US" sz="3200" i="1" u="sng" dirty="0">
                <a:solidFill>
                  <a:srgbClr val="C00000"/>
                </a:solidFill>
              </a:rPr>
              <a:t>implied</a:t>
            </a:r>
            <a:r>
              <a:rPr lang="en-US" sz="3200" dirty="0">
                <a:solidFill>
                  <a:srgbClr val="C00000"/>
                </a:solidFill>
              </a:rPr>
              <a:t> contract </a:t>
            </a:r>
          </a:p>
        </p:txBody>
      </p:sp>
    </p:spTree>
    <p:extLst>
      <p:ext uri="{BB962C8B-B14F-4D97-AF65-F5344CB8AC3E}">
        <p14:creationId xmlns:p14="http://schemas.microsoft.com/office/powerpoint/2010/main" val="131639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5E1BF7-8617-D747-B32D-1B5F7123C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sz="2000" dirty="0"/>
              <a:t> (i.e. people)</a:t>
            </a:r>
            <a:r>
              <a:rPr lang="en-US" dirty="0"/>
              <a:t> are </a:t>
            </a:r>
            <a:r>
              <a:rPr lang="en-US" i="1" dirty="0">
                <a:solidFill>
                  <a:schemeClr val="accent2"/>
                </a:solidFill>
              </a:rPr>
              <a:t>not</a:t>
            </a:r>
            <a:r>
              <a:rPr lang="en-US" dirty="0"/>
              <a:t> really good at fact checking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4D4278-9EEB-DD4F-AC4D-E556DBD19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…at least not instinctively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Given enough time and resources, we (i.e. fact checkers) can verify claims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Maybe we can train statistical helpers for fact checking that classify claims as being legitimate or not?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E9E0B-8403-8B42-8944-2BB8784F9E28}"/>
              </a:ext>
            </a:extLst>
          </p:cNvPr>
          <p:cNvSpPr txBox="1"/>
          <p:nvPr/>
        </p:nvSpPr>
        <p:spPr>
          <a:xfrm>
            <a:off x="0" y="0"/>
            <a:ext cx="210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Task 2: Fact checking</a:t>
            </a:r>
          </a:p>
        </p:txBody>
      </p:sp>
    </p:spTree>
    <p:extLst>
      <p:ext uri="{BB962C8B-B14F-4D97-AF65-F5344CB8AC3E}">
        <p14:creationId xmlns:p14="http://schemas.microsoft.com/office/powerpoint/2010/main" val="2672070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BD45-4785-344B-8E3D-A3B00E827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X-Fact: A multilingual dataset of claims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45B044-3EFC-514B-8F2C-3301ECF370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/>
          </a:blip>
          <a:srcRect b="15674"/>
          <a:stretch/>
        </p:blipFill>
        <p:spPr>
          <a:xfrm>
            <a:off x="1054039" y="2051248"/>
            <a:ext cx="3377763" cy="3689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C9149A-AD29-8242-B260-026BCF936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2352" y="1813924"/>
            <a:ext cx="6253036" cy="4375739"/>
          </a:xfrm>
        </p:spPr>
        <p:txBody>
          <a:bodyPr>
            <a:normAutofit/>
          </a:bodyPr>
          <a:lstStyle/>
          <a:p>
            <a:r>
              <a:rPr lang="en-US" sz="2000" dirty="0"/>
              <a:t>31,189 short statements labeled for factual correctness by fact checkers</a:t>
            </a:r>
          </a:p>
          <a:p>
            <a:endParaRPr lang="en-US" sz="2000" dirty="0"/>
          </a:p>
          <a:p>
            <a:r>
              <a:rPr lang="en-US" sz="2000" dirty="0"/>
              <a:t>25 languages, 11 language families</a:t>
            </a:r>
          </a:p>
          <a:p>
            <a:endParaRPr lang="en-US" sz="2000" dirty="0"/>
          </a:p>
          <a:p>
            <a:r>
              <a:rPr lang="en-US" sz="2000" dirty="0"/>
              <a:t>Three test sets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DA68F6-94F1-E244-BB3E-4AB378940E30}"/>
              </a:ext>
            </a:extLst>
          </p:cNvPr>
          <p:cNvSpPr txBox="1"/>
          <p:nvPr/>
        </p:nvSpPr>
        <p:spPr>
          <a:xfrm>
            <a:off x="0" y="0"/>
            <a:ext cx="210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Task 2: Fact checking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27234-629B-5746-8F1E-3BAAED14D18D}"/>
              </a:ext>
            </a:extLst>
          </p:cNvPr>
          <p:cNvSpPr txBox="1"/>
          <p:nvPr/>
        </p:nvSpPr>
        <p:spPr>
          <a:xfrm>
            <a:off x="0" y="6488668"/>
            <a:ext cx="10776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X-FACT: A New Benchmark Dataset for Multilingual Fact Checking. </a:t>
            </a:r>
            <a:r>
              <a:rPr lang="en-US" sz="1400" i="1" dirty="0" err="1">
                <a:solidFill>
                  <a:schemeClr val="tx2"/>
                </a:solidFill>
                <a:latin typeface="+mj-lt"/>
              </a:rPr>
              <a:t>Ashim</a:t>
            </a:r>
            <a:r>
              <a:rPr lang="en-US" sz="1400" i="1" dirty="0">
                <a:solidFill>
                  <a:schemeClr val="tx2"/>
                </a:solidFill>
                <a:latin typeface="+mj-lt"/>
              </a:rPr>
              <a:t> Gupta and Vivek Srikumar. 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ACL 2021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BC98621-E1F5-E940-B897-5002C2868541}"/>
              </a:ext>
            </a:extLst>
          </p:cNvPr>
          <p:cNvGraphicFramePr>
            <a:graphicFrameLocks noGrp="1"/>
          </p:cNvGraphicFramePr>
          <p:nvPr/>
        </p:nvGraphicFramePr>
        <p:xfrm>
          <a:off x="5636031" y="4041078"/>
          <a:ext cx="5719357" cy="2148585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650718">
                  <a:extLst>
                    <a:ext uri="{9D8B030D-6E8A-4147-A177-3AD203B41FA5}">
                      <a16:colId xmlns:a16="http://schemas.microsoft.com/office/drawing/2014/main" val="564665340"/>
                    </a:ext>
                  </a:extLst>
                </a:gridCol>
                <a:gridCol w="5068639">
                  <a:extLst>
                    <a:ext uri="{9D8B030D-6E8A-4147-A177-3AD203B41FA5}">
                      <a16:colId xmlns:a16="http://schemas.microsoft.com/office/drawing/2014/main" val="2676894545"/>
                    </a:ext>
                  </a:extLst>
                </a:gridCol>
              </a:tblGrid>
              <a:tr h="74658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accent2"/>
                          </a:solidFill>
                          <a:latin typeface="+mj-lt"/>
                        </a:rPr>
                        <a:t>𝛼1</a:t>
                      </a:r>
                      <a:endParaRPr sz="20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+mj-lt"/>
                        </a:rPr>
                        <a:t>Same languages and sources as training set</a:t>
                      </a:r>
                      <a:endParaRPr sz="20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596839289"/>
                  </a:ext>
                </a:extLst>
              </a:tr>
              <a:tr h="74658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accent2"/>
                          </a:solidFill>
                          <a:latin typeface="+mj-lt"/>
                        </a:rPr>
                        <a:t>𝛼2</a:t>
                      </a:r>
                      <a:endParaRPr sz="20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+mj-lt"/>
                        </a:rPr>
                        <a:t>Same languages as training set, but different sources</a:t>
                      </a:r>
                      <a:endParaRPr sz="20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2779841358"/>
                  </a:ext>
                </a:extLst>
              </a:tr>
              <a:tr h="47632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accent2"/>
                          </a:solidFill>
                          <a:latin typeface="+mj-lt"/>
                        </a:rPr>
                        <a:t>𝛼3</a:t>
                      </a:r>
                      <a:endParaRPr sz="20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latin typeface="+mj-lt"/>
                        </a:rPr>
                        <a:t>Unseen languages</a:t>
                      </a:r>
                      <a:endParaRPr sz="20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282539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71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1CC266D-F9F9-EB47-BA41-8998DBE3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models fare on this data?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BECD77-D0BF-FA42-B411-C5F7EC02C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Three kinds of models with </a:t>
            </a:r>
            <a:r>
              <a:rPr lang="en-US" dirty="0" err="1"/>
              <a:t>mBERT</a:t>
            </a:r>
            <a:endParaRPr lang="en-US" dirty="0"/>
          </a:p>
          <a:p>
            <a:pPr lvl="1"/>
            <a:r>
              <a:rPr lang="en-US" dirty="0"/>
              <a:t>Claim only</a:t>
            </a:r>
          </a:p>
          <a:p>
            <a:pPr lvl="1"/>
            <a:r>
              <a:rPr lang="en-US" dirty="0"/>
              <a:t>Claim + search snippets</a:t>
            </a:r>
          </a:p>
          <a:p>
            <a:pPr lvl="1"/>
            <a:r>
              <a:rPr lang="en-US" dirty="0"/>
              <a:t>Claim + search snippets + metadata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we found:</a:t>
            </a:r>
          </a:p>
          <a:p>
            <a:pPr lvl="1"/>
            <a:r>
              <a:rPr lang="en-US" dirty="0"/>
              <a:t>All three models do okay on the test set that looks like the training set (</a:t>
            </a:r>
            <a:r>
              <a:rPr lang="en-GB" dirty="0">
                <a:solidFill>
                  <a:schemeClr val="accent2"/>
                </a:solidFill>
              </a:rPr>
              <a:t>𝛼1</a:t>
            </a:r>
            <a:r>
              <a:rPr lang="en-US" dirty="0"/>
              <a:t>), and are really bad on the others (</a:t>
            </a:r>
            <a:r>
              <a:rPr lang="en-GB" dirty="0">
                <a:solidFill>
                  <a:schemeClr val="accent2"/>
                </a:solidFill>
              </a:rPr>
              <a:t>𝛼2, 𝛼3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On </a:t>
            </a:r>
            <a:r>
              <a:rPr lang="en-GB" dirty="0">
                <a:solidFill>
                  <a:schemeClr val="accent2"/>
                </a:solidFill>
              </a:rPr>
              <a:t>𝛼1</a:t>
            </a:r>
            <a:r>
              <a:rPr lang="en-US" dirty="0"/>
              <a:t>, with search snippets, the model performance is better than what a human annotator did with the same snippets!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Augmenting with another 10k English claims doesn’t help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98F77-2641-0A49-ADED-8A60E6D26381}"/>
              </a:ext>
            </a:extLst>
          </p:cNvPr>
          <p:cNvSpPr txBox="1"/>
          <p:nvPr/>
        </p:nvSpPr>
        <p:spPr>
          <a:xfrm>
            <a:off x="0" y="0"/>
            <a:ext cx="210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Task 2: Fact checking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845404-468E-9611-4EAC-7DE1E1181F2D}"/>
              </a:ext>
            </a:extLst>
          </p:cNvPr>
          <p:cNvSpPr txBox="1"/>
          <p:nvPr/>
        </p:nvSpPr>
        <p:spPr>
          <a:xfrm rot="20899655">
            <a:off x="1163172" y="3920087"/>
            <a:ext cx="986565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This model does not satisfy the task’s </a:t>
            </a:r>
            <a:r>
              <a:rPr lang="en-US" sz="3200" i="1" u="sng" dirty="0">
                <a:solidFill>
                  <a:srgbClr val="C00000"/>
                </a:solidFill>
              </a:rPr>
              <a:t>implied</a:t>
            </a:r>
            <a:r>
              <a:rPr lang="en-US" sz="3200" dirty="0">
                <a:solidFill>
                  <a:srgbClr val="C00000"/>
                </a:solidFill>
              </a:rPr>
              <a:t> contract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DFEA40D-D3CC-649B-02FA-30C8BFB89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547247"/>
              </p:ext>
            </p:extLst>
          </p:nvPr>
        </p:nvGraphicFramePr>
        <p:xfrm>
          <a:off x="7709375" y="1299307"/>
          <a:ext cx="4482625" cy="1462920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570469">
                  <a:extLst>
                    <a:ext uri="{9D8B030D-6E8A-4147-A177-3AD203B41FA5}">
                      <a16:colId xmlns:a16="http://schemas.microsoft.com/office/drawing/2014/main" val="781013526"/>
                    </a:ext>
                  </a:extLst>
                </a:gridCol>
                <a:gridCol w="3912156">
                  <a:extLst>
                    <a:ext uri="{9D8B030D-6E8A-4147-A177-3AD203B41FA5}">
                      <a16:colId xmlns:a16="http://schemas.microsoft.com/office/drawing/2014/main" val="2677619114"/>
                    </a:ext>
                  </a:extLst>
                </a:gridCol>
              </a:tblGrid>
              <a:tr h="37780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solidFill>
                            <a:schemeClr val="accent2"/>
                          </a:solidFill>
                          <a:latin typeface="+mj-lt"/>
                        </a:rPr>
                        <a:t>𝛼1</a:t>
                      </a:r>
                      <a:endParaRPr sz="16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latin typeface="+mj-lt"/>
                        </a:rPr>
                        <a:t>Same languages and sources as training set</a:t>
                      </a:r>
                      <a:endParaRPr sz="16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130804050"/>
                  </a:ext>
                </a:extLst>
              </a:tr>
              <a:tr h="37780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solidFill>
                            <a:schemeClr val="accent2"/>
                          </a:solidFill>
                          <a:latin typeface="+mj-lt"/>
                        </a:rPr>
                        <a:t>𝛼2</a:t>
                      </a:r>
                      <a:endParaRPr sz="16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latin typeface="+mj-lt"/>
                        </a:rPr>
                        <a:t>Unseen news sources</a:t>
                      </a:r>
                      <a:endParaRPr sz="16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3049345892"/>
                  </a:ext>
                </a:extLst>
              </a:tr>
              <a:tr h="37780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solidFill>
                            <a:schemeClr val="accent2"/>
                          </a:solidFill>
                          <a:latin typeface="+mj-lt"/>
                        </a:rPr>
                        <a:t>𝛼3</a:t>
                      </a:r>
                      <a:endParaRPr sz="16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latin typeface="+mj-lt"/>
                        </a:rPr>
                        <a:t>Unseen languages</a:t>
                      </a:r>
                      <a:endParaRPr sz="16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3246386692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0DA2173E-0325-30AB-3609-B3AE619F3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399" y="5715930"/>
            <a:ext cx="1802076" cy="48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E1468A-686A-1BB4-DBC4-E846E77946B1}"/>
              </a:ext>
            </a:extLst>
          </p:cNvPr>
          <p:cNvSpPr txBox="1"/>
          <p:nvPr/>
        </p:nvSpPr>
        <p:spPr>
          <a:xfrm>
            <a:off x="10272048" y="6199214"/>
            <a:ext cx="1628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+mj-lt"/>
              </a:rPr>
              <a:t>utahnlp</a:t>
            </a:r>
            <a:r>
              <a:rPr lang="en-US" sz="2000" dirty="0">
                <a:solidFill>
                  <a:schemeClr val="accent2"/>
                </a:solidFill>
                <a:latin typeface="+mj-lt"/>
              </a:rPr>
              <a:t>/x-fact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A657D-E6FF-A85D-1CDF-7BFB355F03F4}"/>
              </a:ext>
            </a:extLst>
          </p:cNvPr>
          <p:cNvSpPr txBox="1"/>
          <p:nvPr/>
        </p:nvSpPr>
        <p:spPr>
          <a:xfrm>
            <a:off x="8121350" y="5999871"/>
            <a:ext cx="197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Download the data</a:t>
            </a:r>
          </a:p>
        </p:txBody>
      </p:sp>
    </p:spTree>
    <p:extLst>
      <p:ext uri="{BB962C8B-B14F-4D97-AF65-F5344CB8AC3E}">
        <p14:creationId xmlns:p14="http://schemas.microsoft.com/office/powerpoint/2010/main" val="23301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E74529-8082-C626-9971-060BEE82D8D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/>
                  <a:t>Task specifications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4000" dirty="0"/>
                  <a:t> two </a:t>
                </a:r>
                <a:r>
                  <a:rPr lang="en-US" sz="4000" i="1" dirty="0"/>
                  <a:t>contracts</a:t>
                </a:r>
                <a:r>
                  <a:rPr lang="en-US" sz="4000" dirty="0"/>
                  <a:t> on predicates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E74529-8082-C626-9971-060BEE82D8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793EB-14F6-2473-A287-0991C0651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Irrespective of what the training data contains, predicates defined for a task should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/>
              <a:t> Generalize to new </a:t>
            </a:r>
            <a:r>
              <a:rPr lang="en-US" i="1" dirty="0">
                <a:solidFill>
                  <a:schemeClr val="accent2"/>
                </a:solidFill>
              </a:rPr>
              <a:t>types</a:t>
            </a:r>
            <a:r>
              <a:rPr lang="en-US" dirty="0"/>
              <a:t> </a:t>
            </a:r>
            <a:r>
              <a:rPr lang="en-US" i="1" dirty="0">
                <a:solidFill>
                  <a:schemeClr val="accent2"/>
                </a:solidFill>
              </a:rPr>
              <a:t>of examples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Satisfy task-specific </a:t>
            </a:r>
            <a:r>
              <a:rPr lang="en-US" i="1" dirty="0">
                <a:solidFill>
                  <a:schemeClr val="accent2"/>
                </a:solidFill>
              </a:rPr>
              <a:t>properties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F2BBB-0989-A975-126D-2A91DE67DC5F}"/>
              </a:ext>
            </a:extLst>
          </p:cNvPr>
          <p:cNvSpPr/>
          <p:nvPr/>
        </p:nvSpPr>
        <p:spPr>
          <a:xfrm>
            <a:off x="838200" y="4811486"/>
            <a:ext cx="5257800" cy="50074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8841E-F11E-332A-E124-CABD2EC5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behavior as constraints (1/2)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460C36F-4422-1E91-2685-C42EA79431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</a:rPr>
                  <a:t>Expected behavior for NLI</a:t>
                </a:r>
                <a:r>
                  <a:rPr lang="en-US" dirty="0"/>
                  <a:t>: “</a:t>
                </a:r>
                <a:r>
                  <a:rPr lang="en-US" i="1" dirty="0"/>
                  <a:t>If a sentence P entails a sentence H, and H entails the sentence Z, then P entails Z</a:t>
                </a:r>
                <a:r>
                  <a:rPr lang="en-US" dirty="0"/>
                  <a:t>”</a:t>
                </a:r>
              </a:p>
              <a:p>
                <a:pPr marL="0" indent="0"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∀ </m:t>
                      </m:r>
                      <m:r>
                        <m:rPr>
                          <m:nor/>
                        </m:rPr>
                        <a:rPr lang="en-US" sz="2400">
                          <a:latin typeface="Cambria Math" panose="02040503050406030204" pitchFamily="18" charset="0"/>
                        </a:rPr>
                        <m:t>sentences</m:t>
                      </m:r>
                      <m:r>
                        <m:rPr>
                          <m:nor/>
                        </m:rP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40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accent6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Entail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∧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accent6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Entail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accent6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Entail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Four such valid transitivity constraints exist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Fine-tuned BERT is inconsistent with the constraints on ~15% of a large collection of such </a:t>
                </a:r>
                <a:r>
                  <a:rPr lang="en-US" b="1" i="1" dirty="0"/>
                  <a:t>unlabeled </a:t>
                </a:r>
                <a:r>
                  <a:rPr lang="en-US" dirty="0"/>
                  <a:t>triples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460C36F-4422-1E91-2685-C42EA79431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988F63F-ECC8-07A7-2076-C31283B30FA7}"/>
              </a:ext>
            </a:extLst>
          </p:cNvPr>
          <p:cNvSpPr txBox="1"/>
          <p:nvPr/>
        </p:nvSpPr>
        <p:spPr>
          <a:xfrm>
            <a:off x="0" y="6550223"/>
            <a:ext cx="10080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A Logic-Driven Framework for Consistency of Neural Models. </a:t>
            </a:r>
            <a:r>
              <a:rPr lang="en-US" sz="1400" i="1" dirty="0">
                <a:solidFill>
                  <a:schemeClr val="tx2"/>
                </a:solidFill>
                <a:latin typeface="+mj-lt"/>
              </a:rPr>
              <a:t>Li, Gupta, Mehta and Srikumar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. EMNLP, 2019.</a:t>
            </a:r>
          </a:p>
        </p:txBody>
      </p:sp>
    </p:spTree>
    <p:extLst>
      <p:ext uri="{BB962C8B-B14F-4D97-AF65-F5344CB8AC3E}">
        <p14:creationId xmlns:p14="http://schemas.microsoft.com/office/powerpoint/2010/main" val="1035579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8841E-F11E-332A-E124-CABD2EC5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behavior as constraints (2/2)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460C36F-4422-1E91-2685-C42EA79431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</a:rPr>
                  <a:t>Expected behavior for NLI</a:t>
                </a:r>
                <a:r>
                  <a:rPr lang="en-US" dirty="0"/>
                  <a:t>: “</a:t>
                </a:r>
                <a:r>
                  <a:rPr lang="en-US" i="1" dirty="0"/>
                  <a:t>The contradict predicate is symmetric.</a:t>
                </a:r>
                <a:r>
                  <a:rPr lang="en-US" dirty="0"/>
                  <a:t>”</a:t>
                </a:r>
              </a:p>
              <a:p>
                <a:pPr marL="0" indent="0"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∀ </m:t>
                      </m:r>
                      <m:r>
                        <m:rPr>
                          <m:nor/>
                        </m:rPr>
                        <a:rPr lang="en-US" sz="2400">
                          <a:latin typeface="Cambria Math" panose="02040503050406030204" pitchFamily="18" charset="0"/>
                        </a:rPr>
                        <m:t>sentences</m:t>
                      </m:r>
                      <m:r>
                        <m:rPr>
                          <m:nor/>
                        </m:rP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40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accent2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Contradict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↔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accent2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Contradict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Fine-tuned BERT is inconsistent with the constraint on ~59% of a large collection of such </a:t>
                </a:r>
                <a:r>
                  <a:rPr lang="en-US" b="1" i="1" dirty="0"/>
                  <a:t>unlabeled </a:t>
                </a:r>
                <a:r>
                  <a:rPr lang="en-US" dirty="0"/>
                  <a:t>triples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460C36F-4422-1E91-2685-C42EA79431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 r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5E5317F-BD20-177C-E3B5-F904E9B559C6}"/>
              </a:ext>
            </a:extLst>
          </p:cNvPr>
          <p:cNvSpPr txBox="1"/>
          <p:nvPr/>
        </p:nvSpPr>
        <p:spPr>
          <a:xfrm>
            <a:off x="0" y="45522"/>
            <a:ext cx="236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Task-specific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3CD8B-1A84-A98D-E4CF-89CD0F60A369}"/>
              </a:ext>
            </a:extLst>
          </p:cNvPr>
          <p:cNvSpPr txBox="1"/>
          <p:nvPr/>
        </p:nvSpPr>
        <p:spPr>
          <a:xfrm>
            <a:off x="0" y="6550223"/>
            <a:ext cx="10080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A Logic-Driven Framework for Consistency of Neural Models. </a:t>
            </a:r>
            <a:r>
              <a:rPr lang="en-US" sz="1400" i="1" dirty="0">
                <a:solidFill>
                  <a:schemeClr val="tx2"/>
                </a:solidFill>
                <a:latin typeface="+mj-lt"/>
              </a:rPr>
              <a:t>Li, Gupta, Mehta and Srikumar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. EMNLP, 2019.</a:t>
            </a:r>
          </a:p>
        </p:txBody>
      </p:sp>
    </p:spTree>
    <p:extLst>
      <p:ext uri="{BB962C8B-B14F-4D97-AF65-F5344CB8AC3E}">
        <p14:creationId xmlns:p14="http://schemas.microsoft.com/office/powerpoint/2010/main" val="517283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9BE88-AA76-42D2-8E1B-7FEE4808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recipe for evaluating 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6C133-6FBF-E507-0E49-1C32D667E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Task definitions can be accompanied by invariants about its predicates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Formalize the invariants as rules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Collect an corpus (depending on the rules, all we may need is an </a:t>
            </a:r>
            <a:r>
              <a:rPr lang="en-US" i="1" dirty="0">
                <a:solidFill>
                  <a:schemeClr val="accent2"/>
                </a:solidFill>
              </a:rPr>
              <a:t>unlabeled</a:t>
            </a:r>
            <a:r>
              <a:rPr lang="en-US" dirty="0"/>
              <a:t> corpus)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Measure inconsistency in addition to standard accuracy</a:t>
            </a:r>
          </a:p>
        </p:txBody>
      </p:sp>
    </p:spTree>
    <p:extLst>
      <p:ext uri="{BB962C8B-B14F-4D97-AF65-F5344CB8AC3E}">
        <p14:creationId xmlns:p14="http://schemas.microsoft.com/office/powerpoint/2010/main" val="986676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E74529-8082-C626-9971-060BEE82D8D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/>
                  <a:t>Task specifications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4000" dirty="0"/>
                  <a:t> two </a:t>
                </a:r>
                <a:r>
                  <a:rPr lang="en-US" sz="4000" i="1" dirty="0"/>
                  <a:t>contracts</a:t>
                </a:r>
                <a:r>
                  <a:rPr lang="en-US" sz="4000" dirty="0"/>
                  <a:t> on predicates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E74529-8082-C626-9971-060BEE82D8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793EB-14F6-2473-A287-0991C0651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Irrespective of what the training data contains, predicates defined for a task should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Generalize to new </a:t>
            </a:r>
            <a:r>
              <a:rPr lang="en-US" i="1" dirty="0">
                <a:solidFill>
                  <a:schemeClr val="accent2"/>
                </a:solidFill>
              </a:rPr>
              <a:t>types</a:t>
            </a:r>
            <a:r>
              <a:rPr lang="en-US" dirty="0"/>
              <a:t> </a:t>
            </a:r>
            <a:r>
              <a:rPr lang="en-US" i="1" dirty="0">
                <a:solidFill>
                  <a:schemeClr val="accent2"/>
                </a:solidFill>
              </a:rPr>
              <a:t>of examples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Satisfy task-specific </a:t>
            </a:r>
            <a:r>
              <a:rPr lang="en-US" i="1" dirty="0">
                <a:solidFill>
                  <a:schemeClr val="accent2"/>
                </a:solidFill>
              </a:rPr>
              <a:t>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28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F27A75-3DB7-9E01-ADCD-FE6D4D581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D42D0-B4F4-89F0-FAD7-B838E8093C13}"/>
              </a:ext>
            </a:extLst>
          </p:cNvPr>
          <p:cNvSpPr/>
          <p:nvPr/>
        </p:nvSpPr>
        <p:spPr>
          <a:xfrm>
            <a:off x="2507165" y="2510366"/>
            <a:ext cx="2163337" cy="1605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Tasks imply contracts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4BE3D-8BCF-728C-7137-DB5AE9EF8F3F}"/>
              </a:ext>
            </a:extLst>
          </p:cNvPr>
          <p:cNvSpPr/>
          <p:nvPr/>
        </p:nvSpPr>
        <p:spPr>
          <a:xfrm>
            <a:off x="2507165" y="4676623"/>
            <a:ext cx="2163337" cy="1605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Peering into models with geometry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2AE15-7DC0-BF94-B748-6D914DFA1249}"/>
              </a:ext>
            </a:extLst>
          </p:cNvPr>
          <p:cNvSpPr/>
          <p:nvPr/>
        </p:nvSpPr>
        <p:spPr>
          <a:xfrm>
            <a:off x="6116444" y="2510366"/>
            <a:ext cx="2163337" cy="160577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+mj-lt"/>
              </a:rPr>
              <a:t>Declarative rules to guide model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4C9DE-2819-D617-BCE0-3894B9A15A2A}"/>
              </a:ext>
            </a:extLst>
          </p:cNvPr>
          <p:cNvSpPr txBox="1"/>
          <p:nvPr/>
        </p:nvSpPr>
        <p:spPr>
          <a:xfrm>
            <a:off x="1851102" y="1690688"/>
            <a:ext cx="3252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400" dirty="0">
                <a:latin typeface="+mj-lt"/>
              </a:rPr>
              <a:t>Dissecting NLP models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406E3F-2746-A40C-38D1-A36D2A3E529D}"/>
              </a:ext>
            </a:extLst>
          </p:cNvPr>
          <p:cNvCxnSpPr>
            <a:cxnSpLocks/>
          </p:cNvCxnSpPr>
          <p:nvPr/>
        </p:nvCxnSpPr>
        <p:spPr>
          <a:xfrm>
            <a:off x="2307771" y="2152353"/>
            <a:ext cx="279577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A2822-8ED8-1E1E-0342-3A81B9A2B543}"/>
              </a:ext>
            </a:extLst>
          </p:cNvPr>
          <p:cNvSpPr txBox="1"/>
          <p:nvPr/>
        </p:nvSpPr>
        <p:spPr>
          <a:xfrm>
            <a:off x="6152752" y="1690687"/>
            <a:ext cx="209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Mending them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9B935-528E-3CF8-8D5C-0A3E2EA1B11E}"/>
              </a:ext>
            </a:extLst>
          </p:cNvPr>
          <p:cNvCxnSpPr>
            <a:cxnSpLocks/>
          </p:cNvCxnSpPr>
          <p:nvPr/>
        </p:nvCxnSpPr>
        <p:spPr>
          <a:xfrm>
            <a:off x="6116444" y="2152353"/>
            <a:ext cx="212702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772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16D718B-DFA9-AB10-DCE3-8D5450F6D076}"/>
              </a:ext>
            </a:extLst>
          </p:cNvPr>
          <p:cNvGrpSpPr/>
          <p:nvPr/>
        </p:nvGrpSpPr>
        <p:grpSpPr>
          <a:xfrm>
            <a:off x="1495501" y="1517136"/>
            <a:ext cx="2228850" cy="3378730"/>
            <a:chOff x="1495501" y="1517136"/>
            <a:chExt cx="2228850" cy="3378730"/>
          </a:xfrm>
        </p:grpSpPr>
        <p:sp>
          <p:nvSpPr>
            <p:cNvPr id="3" name="Can 2">
              <a:extLst>
                <a:ext uri="{FF2B5EF4-FFF2-40B4-BE49-F238E27FC236}">
                  <a16:creationId xmlns:a16="http://schemas.microsoft.com/office/drawing/2014/main" id="{AABAA2BC-C78E-54EC-64DC-B8BDC7715707}"/>
                </a:ext>
              </a:extLst>
            </p:cNvPr>
            <p:cNvSpPr/>
            <p:nvPr/>
          </p:nvSpPr>
          <p:spPr>
            <a:xfrm>
              <a:off x="1495501" y="1517136"/>
              <a:ext cx="2228850" cy="3378730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9F6C8B3-250C-326C-20EE-4A4B3F955C1A}"/>
                </a:ext>
              </a:extLst>
            </p:cNvPr>
            <p:cNvGrpSpPr/>
            <p:nvPr/>
          </p:nvGrpSpPr>
          <p:grpSpPr>
            <a:xfrm>
              <a:off x="2018682" y="2078540"/>
              <a:ext cx="1276311" cy="584775"/>
              <a:chOff x="4352298" y="3104100"/>
              <a:chExt cx="1276311" cy="584775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81FCABE-1A5A-C69D-2903-B51ADCD131D7}"/>
                  </a:ext>
                </a:extLst>
              </p:cNvPr>
              <p:cNvSpPr txBox="1"/>
              <p:nvPr/>
            </p:nvSpPr>
            <p:spPr>
              <a:xfrm>
                <a:off x="4352298" y="3104100"/>
                <a:ext cx="12763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j-lt"/>
                    <a:cs typeface="Courier New" panose="02070309020205020404" pitchFamily="49" charset="0"/>
                  </a:rPr>
                  <a:t>(     ,   )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6D4F8D4-46AE-D90B-2F1A-386D54690895}"/>
                  </a:ext>
                </a:extLst>
              </p:cNvPr>
              <p:cNvGrpSpPr/>
              <p:nvPr/>
            </p:nvGrpSpPr>
            <p:grpSpPr>
              <a:xfrm>
                <a:off x="4583137" y="3282613"/>
                <a:ext cx="411674" cy="253271"/>
                <a:chOff x="5314950" y="2220686"/>
                <a:chExt cx="781050" cy="480519"/>
              </a:xfrm>
            </p:grpSpPr>
            <p:sp>
              <p:nvSpPr>
                <p:cNvPr id="9" name="Folded Corner 8">
                  <a:extLst>
                    <a:ext uri="{FF2B5EF4-FFF2-40B4-BE49-F238E27FC236}">
                      <a16:creationId xmlns:a16="http://schemas.microsoft.com/office/drawing/2014/main" id="{9B90F22F-7437-0CA3-F158-757733AE1F3E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4E8690A-5390-640B-81BC-554198A2BA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783CDE06-D12D-3515-64F0-1D20C5C988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BCE7FE0-A2BE-BC08-35C2-110A5430C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2E73355B-8603-5249-4C84-2C4985E8EF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riangle 18">
                <a:extLst>
                  <a:ext uri="{FF2B5EF4-FFF2-40B4-BE49-F238E27FC236}">
                    <a16:creationId xmlns:a16="http://schemas.microsoft.com/office/drawing/2014/main" id="{948A480E-18CD-58C7-D5B9-6C84FBFE55E7}"/>
                  </a:ext>
                </a:extLst>
              </p:cNvPr>
              <p:cNvSpPr/>
              <p:nvPr/>
            </p:nvSpPr>
            <p:spPr>
              <a:xfrm>
                <a:off x="5149795" y="3302363"/>
                <a:ext cx="247973" cy="213770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792F35A-3652-4E96-76A5-C25EA26E185A}"/>
                </a:ext>
              </a:extLst>
            </p:cNvPr>
            <p:cNvGrpSpPr/>
            <p:nvPr/>
          </p:nvGrpSpPr>
          <p:grpSpPr>
            <a:xfrm>
              <a:off x="2018682" y="2621726"/>
              <a:ext cx="1276311" cy="584775"/>
              <a:chOff x="4352298" y="3104100"/>
              <a:chExt cx="1276311" cy="584775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B965E4A-5615-9EB9-5B17-F744A573C827}"/>
                  </a:ext>
                </a:extLst>
              </p:cNvPr>
              <p:cNvSpPr txBox="1"/>
              <p:nvPr/>
            </p:nvSpPr>
            <p:spPr>
              <a:xfrm>
                <a:off x="4352298" y="3104100"/>
                <a:ext cx="12763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j-lt"/>
                    <a:cs typeface="Courier New" panose="02070309020205020404" pitchFamily="49" charset="0"/>
                  </a:rPr>
                  <a:t>(     ,   )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86FEA32B-97AB-A849-E312-61486642D81F}"/>
                  </a:ext>
                </a:extLst>
              </p:cNvPr>
              <p:cNvGrpSpPr/>
              <p:nvPr/>
            </p:nvGrpSpPr>
            <p:grpSpPr>
              <a:xfrm>
                <a:off x="4583137" y="3282613"/>
                <a:ext cx="411674" cy="253271"/>
                <a:chOff x="5314950" y="2220686"/>
                <a:chExt cx="781050" cy="480519"/>
              </a:xfrm>
            </p:grpSpPr>
            <p:sp>
              <p:nvSpPr>
                <p:cNvPr id="71" name="Folded Corner 70">
                  <a:extLst>
                    <a:ext uri="{FF2B5EF4-FFF2-40B4-BE49-F238E27FC236}">
                      <a16:creationId xmlns:a16="http://schemas.microsoft.com/office/drawing/2014/main" id="{F91338D5-50C5-FFFC-EA77-66ED65C7771E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C0E468E6-9D37-3F0A-31C2-B34CC63038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5263E03B-06A4-80DF-753A-AE9B7E8BF0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AE64CDF8-AE39-7146-3450-FBE96415E2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55C86B9-17B5-1064-88CB-32923BE76A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93238F9-3AF2-E61A-E2A5-6D298A4AA8F7}"/>
                  </a:ext>
                </a:extLst>
              </p:cNvPr>
              <p:cNvSpPr/>
              <p:nvPr/>
            </p:nvSpPr>
            <p:spPr>
              <a:xfrm>
                <a:off x="5149795" y="3302363"/>
                <a:ext cx="247973" cy="2137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D59F34A-598F-35C6-22CC-C45CED2F6E38}"/>
                </a:ext>
              </a:extLst>
            </p:cNvPr>
            <p:cNvGrpSpPr/>
            <p:nvPr/>
          </p:nvGrpSpPr>
          <p:grpSpPr>
            <a:xfrm>
              <a:off x="2018682" y="3164912"/>
              <a:ext cx="1276311" cy="584775"/>
              <a:chOff x="4352298" y="3104100"/>
              <a:chExt cx="1276311" cy="584775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A0E22D4-DA54-4442-4A00-3F7AE2B23B1A}"/>
                  </a:ext>
                </a:extLst>
              </p:cNvPr>
              <p:cNvSpPr txBox="1"/>
              <p:nvPr/>
            </p:nvSpPr>
            <p:spPr>
              <a:xfrm>
                <a:off x="4352298" y="3104100"/>
                <a:ext cx="12763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j-lt"/>
                    <a:cs typeface="Courier New" panose="02070309020205020404" pitchFamily="49" charset="0"/>
                  </a:rPr>
                  <a:t>(     ,   )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DEDB79F-A5E3-5748-7E11-0464DC38D9D7}"/>
                  </a:ext>
                </a:extLst>
              </p:cNvPr>
              <p:cNvGrpSpPr/>
              <p:nvPr/>
            </p:nvGrpSpPr>
            <p:grpSpPr>
              <a:xfrm>
                <a:off x="4583137" y="3282613"/>
                <a:ext cx="411674" cy="253271"/>
                <a:chOff x="5314950" y="2220686"/>
                <a:chExt cx="781050" cy="480519"/>
              </a:xfrm>
            </p:grpSpPr>
            <p:sp>
              <p:nvSpPr>
                <p:cNvPr id="80" name="Folded Corner 79">
                  <a:extLst>
                    <a:ext uri="{FF2B5EF4-FFF2-40B4-BE49-F238E27FC236}">
                      <a16:creationId xmlns:a16="http://schemas.microsoft.com/office/drawing/2014/main" id="{00275BBD-334D-BD49-3CCC-5CAFB11693E2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0E8F37EA-4145-B762-E9F4-3E59E75707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8E32F69-E476-9E69-1643-2E4280BB74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E53242EA-108A-FCA9-FD49-0531EB4D38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618F80E5-2D20-AF69-3A4A-678680B485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riangle 78">
                <a:extLst>
                  <a:ext uri="{FF2B5EF4-FFF2-40B4-BE49-F238E27FC236}">
                    <a16:creationId xmlns:a16="http://schemas.microsoft.com/office/drawing/2014/main" id="{731C6C90-8E35-71A6-6A57-713223B06A90}"/>
                  </a:ext>
                </a:extLst>
              </p:cNvPr>
              <p:cNvSpPr/>
              <p:nvPr/>
            </p:nvSpPr>
            <p:spPr>
              <a:xfrm>
                <a:off x="5149795" y="3302363"/>
                <a:ext cx="247973" cy="213770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EABB571-99B2-6FFC-992B-0FF2CE182194}"/>
                </a:ext>
              </a:extLst>
            </p:cNvPr>
            <p:cNvGrpSpPr/>
            <p:nvPr/>
          </p:nvGrpSpPr>
          <p:grpSpPr>
            <a:xfrm>
              <a:off x="2018682" y="3708098"/>
              <a:ext cx="1276311" cy="584775"/>
              <a:chOff x="4352298" y="3104100"/>
              <a:chExt cx="1276311" cy="584775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7DE8133-B525-BB18-CBCD-DF1D02455232}"/>
                  </a:ext>
                </a:extLst>
              </p:cNvPr>
              <p:cNvSpPr txBox="1"/>
              <p:nvPr/>
            </p:nvSpPr>
            <p:spPr>
              <a:xfrm>
                <a:off x="4352298" y="3104100"/>
                <a:ext cx="12763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j-lt"/>
                    <a:cs typeface="Courier New" panose="02070309020205020404" pitchFamily="49" charset="0"/>
                  </a:rPr>
                  <a:t>(     ,   )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5727083-594F-2EC3-F4FC-F41E217DEE59}"/>
                  </a:ext>
                </a:extLst>
              </p:cNvPr>
              <p:cNvGrpSpPr/>
              <p:nvPr/>
            </p:nvGrpSpPr>
            <p:grpSpPr>
              <a:xfrm>
                <a:off x="4583137" y="3282613"/>
                <a:ext cx="411674" cy="253271"/>
                <a:chOff x="5314950" y="2220686"/>
                <a:chExt cx="781050" cy="480519"/>
              </a:xfrm>
            </p:grpSpPr>
            <p:sp>
              <p:nvSpPr>
                <p:cNvPr id="89" name="Folded Corner 88">
                  <a:extLst>
                    <a:ext uri="{FF2B5EF4-FFF2-40B4-BE49-F238E27FC236}">
                      <a16:creationId xmlns:a16="http://schemas.microsoft.com/office/drawing/2014/main" id="{DF6D0EE0-268C-F822-9F78-8E9DDDEC317F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245AC834-8D9A-5804-8450-1BAEBCBBCE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32A87B2D-BC8C-D324-D1E2-0975EBA59E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92F31988-BD21-FF04-73B4-D4DF4B392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2FC325F0-76FE-AC4D-C669-0F3FDFA77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AA9B313-61F0-76DE-A9C8-8D2D87A5BA94}"/>
                  </a:ext>
                </a:extLst>
              </p:cNvPr>
              <p:cNvSpPr/>
              <p:nvPr/>
            </p:nvSpPr>
            <p:spPr>
              <a:xfrm>
                <a:off x="5149795" y="3302363"/>
                <a:ext cx="247973" cy="2137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06B400-46DF-A975-B225-2684BD36D642}"/>
                </a:ext>
              </a:extLst>
            </p:cNvPr>
            <p:cNvGrpSpPr/>
            <p:nvPr/>
          </p:nvGrpSpPr>
          <p:grpSpPr>
            <a:xfrm>
              <a:off x="2018682" y="4251284"/>
              <a:ext cx="1276311" cy="584775"/>
              <a:chOff x="4352298" y="3104100"/>
              <a:chExt cx="1276311" cy="584775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C727E15-54A8-8505-C706-181305AC9EC5}"/>
                  </a:ext>
                </a:extLst>
              </p:cNvPr>
              <p:cNvSpPr txBox="1"/>
              <p:nvPr/>
            </p:nvSpPr>
            <p:spPr>
              <a:xfrm>
                <a:off x="4352298" y="3104100"/>
                <a:ext cx="12763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j-lt"/>
                    <a:cs typeface="Courier New" panose="02070309020205020404" pitchFamily="49" charset="0"/>
                  </a:rPr>
                  <a:t>(     ,   )</a:t>
                </a: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FD304D2-3AC3-C5DC-E6EF-1716F1E08E9F}"/>
                  </a:ext>
                </a:extLst>
              </p:cNvPr>
              <p:cNvGrpSpPr/>
              <p:nvPr/>
            </p:nvGrpSpPr>
            <p:grpSpPr>
              <a:xfrm>
                <a:off x="4583137" y="3282613"/>
                <a:ext cx="411674" cy="253271"/>
                <a:chOff x="5314950" y="2220686"/>
                <a:chExt cx="781050" cy="480519"/>
              </a:xfrm>
            </p:grpSpPr>
            <p:sp>
              <p:nvSpPr>
                <p:cNvPr id="98" name="Folded Corner 97">
                  <a:extLst>
                    <a:ext uri="{FF2B5EF4-FFF2-40B4-BE49-F238E27FC236}">
                      <a16:creationId xmlns:a16="http://schemas.microsoft.com/office/drawing/2014/main" id="{6F701CA4-F46B-99E0-BCE8-EC74CAE5AB8E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BF77AEE7-E2B6-F5CE-412D-9DA21C7B55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B40A73B4-38BE-9FD9-24CD-B34EB02969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EF2E0E43-8371-9AD1-F497-0B801829E9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7BDEA72D-907C-F073-F322-23EAD47A48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1423FD44-F7AB-9DEC-913B-DFAE51A71C8F}"/>
                  </a:ext>
                </a:extLst>
              </p:cNvPr>
              <p:cNvSpPr/>
              <p:nvPr/>
            </p:nvSpPr>
            <p:spPr>
              <a:xfrm>
                <a:off x="5149795" y="3302363"/>
                <a:ext cx="247973" cy="2137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EBD30F6-AB7C-640D-6D3A-09414C3A9BAA}"/>
              </a:ext>
            </a:extLst>
          </p:cNvPr>
          <p:cNvSpPr/>
          <p:nvPr/>
        </p:nvSpPr>
        <p:spPr>
          <a:xfrm>
            <a:off x="5022575" y="2133876"/>
            <a:ext cx="2228850" cy="23268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BERT</a:t>
            </a:r>
            <a:endParaRPr lang="en-US" sz="16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76AAB8-6BAE-1A4D-2A97-D05EB1250245}"/>
              </a:ext>
            </a:extLst>
          </p:cNvPr>
          <p:cNvCxnSpPr>
            <a:cxnSpLocks/>
          </p:cNvCxnSpPr>
          <p:nvPr/>
        </p:nvCxnSpPr>
        <p:spPr>
          <a:xfrm flipV="1">
            <a:off x="6112157" y="4460697"/>
            <a:ext cx="0" cy="5837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5E0D3A2-8CCD-2329-D4BF-00E4B834A4E1}"/>
              </a:ext>
            </a:extLst>
          </p:cNvPr>
          <p:cNvSpPr txBox="1"/>
          <p:nvPr/>
        </p:nvSpPr>
        <p:spPr>
          <a:xfrm>
            <a:off x="5507665" y="269025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Fine-tuned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7FD6F-933C-F016-FEAA-7D6B63D632F1}"/>
              </a:ext>
            </a:extLst>
          </p:cNvPr>
          <p:cNvSpPr txBox="1"/>
          <p:nvPr/>
        </p:nvSpPr>
        <p:spPr>
          <a:xfrm>
            <a:off x="5491506" y="2684178"/>
            <a:ext cx="124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Pre-trained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26131E-3C1B-7F8D-726D-85552CCD7553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6124616" y="1572079"/>
            <a:ext cx="12384" cy="561797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048E2E-20D9-AACA-584E-4A13E195AD9A}"/>
              </a:ext>
            </a:extLst>
          </p:cNvPr>
          <p:cNvGrpSpPr/>
          <p:nvPr/>
        </p:nvGrpSpPr>
        <p:grpSpPr>
          <a:xfrm>
            <a:off x="7251425" y="2420123"/>
            <a:ext cx="4674056" cy="1754326"/>
            <a:chOff x="7251425" y="2420123"/>
            <a:chExt cx="4674056" cy="17543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846AD1-5EA7-DA3E-2399-A3C35A23E17C}"/>
                </a:ext>
              </a:extLst>
            </p:cNvPr>
            <p:cNvSpPr txBox="1"/>
            <p:nvPr/>
          </p:nvSpPr>
          <p:spPr>
            <a:xfrm>
              <a:off x="8549649" y="2420123"/>
              <a:ext cx="337583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The name “BERT” is a stand-in for the entire BERT family of models: BERT, </a:t>
              </a:r>
              <a:r>
                <a:rPr lang="en-US" dirty="0" err="1">
                  <a:latin typeface="+mj-lt"/>
                </a:rPr>
                <a:t>RoBERTa</a:t>
              </a:r>
              <a:r>
                <a:rPr lang="en-US" dirty="0">
                  <a:latin typeface="+mj-lt"/>
                </a:rPr>
                <a:t>, etc.</a:t>
              </a:r>
            </a:p>
            <a:p>
              <a:endParaRPr lang="en-US" dirty="0">
                <a:latin typeface="+mj-lt"/>
              </a:endParaRPr>
            </a:p>
            <a:p>
              <a:r>
                <a:rPr lang="en-US" dirty="0">
                  <a:latin typeface="+mj-lt"/>
                </a:rPr>
                <a:t>Also, of course, NLP is not BERT, but…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1B98C7-92F8-908E-C6AE-4DE9422ECBFB}"/>
                </a:ext>
              </a:extLst>
            </p:cNvPr>
            <p:cNvCxnSpPr>
              <a:cxnSpLocks/>
              <a:stCxn id="4" idx="3"/>
              <a:endCxn id="11" idx="1"/>
            </p:cNvCxnSpPr>
            <p:nvPr/>
          </p:nvCxnSpPr>
          <p:spPr>
            <a:xfrm flipV="1">
              <a:off x="7251425" y="3297286"/>
              <a:ext cx="1298224" cy="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D5B05B3-E198-866B-75E2-B869587DE846}"/>
              </a:ext>
            </a:extLst>
          </p:cNvPr>
          <p:cNvSpPr txBox="1"/>
          <p:nvPr/>
        </p:nvSpPr>
        <p:spPr>
          <a:xfrm>
            <a:off x="1637413" y="4894826"/>
            <a:ext cx="1810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 labeled dataset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E295C598-EB7E-CEF7-D952-D4A86EDF760A}"/>
              </a:ext>
            </a:extLst>
          </p:cNvPr>
          <p:cNvSpPr/>
          <p:nvPr/>
        </p:nvSpPr>
        <p:spPr>
          <a:xfrm>
            <a:off x="4741545" y="5805267"/>
            <a:ext cx="2379345" cy="582930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Pre-trained BERT</a:t>
            </a: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78CB3DFE-8110-DBDE-BF6B-88C6B85C80E6}"/>
              </a:ext>
            </a:extLst>
          </p:cNvPr>
          <p:cNvSpPr/>
          <p:nvPr/>
        </p:nvSpPr>
        <p:spPr>
          <a:xfrm>
            <a:off x="2580869" y="5805267"/>
            <a:ext cx="2379345" cy="582930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Labeled data</a:t>
            </a:r>
          </a:p>
        </p:txBody>
      </p:sp>
      <p:sp>
        <p:nvSpPr>
          <p:cNvPr id="28" name="Chevron 27">
            <a:extLst>
              <a:ext uri="{FF2B5EF4-FFF2-40B4-BE49-F238E27FC236}">
                <a16:creationId xmlns:a16="http://schemas.microsoft.com/office/drawing/2014/main" id="{F52CD96F-9BA9-5F7F-DC71-F0F2E1EE7C55}"/>
              </a:ext>
            </a:extLst>
          </p:cNvPr>
          <p:cNvSpPr/>
          <p:nvPr/>
        </p:nvSpPr>
        <p:spPr>
          <a:xfrm>
            <a:off x="6902221" y="5805267"/>
            <a:ext cx="2379345" cy="582930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j-lt"/>
              </a:rPr>
              <a:t>Fine-tuned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BERT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3D20C6-35BF-1F4B-0700-D13D12FFA5FD}"/>
              </a:ext>
            </a:extLst>
          </p:cNvPr>
          <p:cNvGrpSpPr/>
          <p:nvPr/>
        </p:nvGrpSpPr>
        <p:grpSpPr>
          <a:xfrm>
            <a:off x="5637736" y="5099117"/>
            <a:ext cx="948842" cy="583748"/>
            <a:chOff x="5314950" y="2220686"/>
            <a:chExt cx="781050" cy="480519"/>
          </a:xfrm>
        </p:grpSpPr>
        <p:sp>
          <p:nvSpPr>
            <p:cNvPr id="30" name="Folded Corner 29">
              <a:extLst>
                <a:ext uri="{FF2B5EF4-FFF2-40B4-BE49-F238E27FC236}">
                  <a16:creationId xmlns:a16="http://schemas.microsoft.com/office/drawing/2014/main" id="{E3492C2E-1306-3CC6-A1D3-512F267272D3}"/>
                </a:ext>
              </a:extLst>
            </p:cNvPr>
            <p:cNvSpPr/>
            <p:nvPr/>
          </p:nvSpPr>
          <p:spPr>
            <a:xfrm>
              <a:off x="5314950" y="2220686"/>
              <a:ext cx="781050" cy="480519"/>
            </a:xfrm>
            <a:prstGeom prst="foldedCorner">
              <a:avLst>
                <a:gd name="adj" fmla="val 37056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C65431-635D-54E4-6989-84EE2647349F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332181"/>
              <a:ext cx="5865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F9C079-255C-F80D-7447-8ADDA533BB28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419926"/>
              <a:ext cx="5865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18DEC66-AA4F-7EEB-D960-FBB1950BBAED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503054"/>
              <a:ext cx="5865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930808-E69F-4362-6E76-ACC952262ACE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584479"/>
              <a:ext cx="53138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3035A3F-B719-0758-E261-F2E15278DC82}"/>
              </a:ext>
            </a:extLst>
          </p:cNvPr>
          <p:cNvGrpSpPr/>
          <p:nvPr/>
        </p:nvGrpSpPr>
        <p:grpSpPr>
          <a:xfrm>
            <a:off x="5565842" y="789414"/>
            <a:ext cx="1092630" cy="782665"/>
            <a:chOff x="8307092" y="2758698"/>
            <a:chExt cx="1092630" cy="7826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B5F0B1-643D-08AE-AEFC-F91149F961D3}"/>
                </a:ext>
              </a:extLst>
            </p:cNvPr>
            <p:cNvSpPr/>
            <p:nvPr/>
          </p:nvSpPr>
          <p:spPr>
            <a:xfrm>
              <a:off x="8307092" y="2758698"/>
              <a:ext cx="1092630" cy="782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D747489A-0691-5E37-7544-11CB7982CC3B}"/>
                </a:ext>
              </a:extLst>
            </p:cNvPr>
            <p:cNvSpPr/>
            <p:nvPr/>
          </p:nvSpPr>
          <p:spPr>
            <a:xfrm>
              <a:off x="8466016" y="3298868"/>
              <a:ext cx="247973" cy="21377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03D2FA4-6058-8FE8-EDBD-880EFDF8EF52}"/>
                </a:ext>
              </a:extLst>
            </p:cNvPr>
            <p:cNvSpPr/>
            <p:nvPr/>
          </p:nvSpPr>
          <p:spPr>
            <a:xfrm>
              <a:off x="8932869" y="3298868"/>
              <a:ext cx="247973" cy="2137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67AE0CF-DFD9-A49E-24AE-6E449B61095D}"/>
                </a:ext>
              </a:extLst>
            </p:cNvPr>
            <p:cNvCxnSpPr/>
            <p:nvPr/>
          </p:nvCxnSpPr>
          <p:spPr>
            <a:xfrm>
              <a:off x="8407831" y="3231397"/>
              <a:ext cx="8291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D06D22F-B0C5-B038-7579-B7C2DC31D66B}"/>
                </a:ext>
              </a:extLst>
            </p:cNvPr>
            <p:cNvSpPr/>
            <p:nvPr/>
          </p:nvSpPr>
          <p:spPr>
            <a:xfrm>
              <a:off x="8544459" y="2929279"/>
              <a:ext cx="91086" cy="305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7063FAC-FA56-B729-CB78-D18C488EF82B}"/>
                </a:ext>
              </a:extLst>
            </p:cNvPr>
            <p:cNvSpPr/>
            <p:nvPr/>
          </p:nvSpPr>
          <p:spPr>
            <a:xfrm>
              <a:off x="9009133" y="3144419"/>
              <a:ext cx="95444" cy="818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7B5AC36-D7FA-6E4B-4F3F-B68C9CE6FD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7831" y="2865301"/>
              <a:ext cx="0" cy="3693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412E6D5-D66F-5589-C0A3-122C6C415AEB}"/>
              </a:ext>
            </a:extLst>
          </p:cNvPr>
          <p:cNvSpPr txBox="1"/>
          <p:nvPr/>
        </p:nvSpPr>
        <p:spPr>
          <a:xfrm>
            <a:off x="6570322" y="5132204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text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62FB3E-F74F-EA33-A84B-27E39E644182}"/>
              </a:ext>
            </a:extLst>
          </p:cNvPr>
          <p:cNvSpPr txBox="1"/>
          <p:nvPr/>
        </p:nvSpPr>
        <p:spPr>
          <a:xfrm>
            <a:off x="6682953" y="822614"/>
            <a:ext cx="1462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over outputs</a:t>
            </a:r>
          </a:p>
        </p:txBody>
      </p:sp>
      <p:sp>
        <p:nvSpPr>
          <p:cNvPr id="50" name="Chevron 49">
            <a:extLst>
              <a:ext uri="{FF2B5EF4-FFF2-40B4-BE49-F238E27FC236}">
                <a16:creationId xmlns:a16="http://schemas.microsoft.com/office/drawing/2014/main" id="{829DC011-2637-DDDD-B768-55D588FDE467}"/>
              </a:ext>
            </a:extLst>
          </p:cNvPr>
          <p:cNvSpPr/>
          <p:nvPr/>
        </p:nvSpPr>
        <p:spPr>
          <a:xfrm>
            <a:off x="9397433" y="5805267"/>
            <a:ext cx="2379345" cy="582930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j-lt"/>
              </a:rPr>
              <a:t>Evaluate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26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28594 0.0472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236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24" grpId="0"/>
      <p:bldP spid="24" grpId="1"/>
      <p:bldP spid="27" grpId="0" animBg="1"/>
      <p:bldP spid="28" grpId="0" animBg="1"/>
      <p:bldP spid="5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EB58ED-9F5E-FAD2-B34C-4FE6AAFD6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</a:t>
            </a:r>
            <a:r>
              <a:rPr lang="en-US" strike="sngStrike" dirty="0">
                <a:solidFill>
                  <a:srgbClr val="C00000"/>
                </a:solidFill>
              </a:rPr>
              <a:t>examples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13DE3B-6227-47F7-2CE8-3FD31CB48BFF}"/>
              </a:ext>
            </a:extLst>
          </p:cNvPr>
          <p:cNvSpPr/>
          <p:nvPr/>
        </p:nvSpPr>
        <p:spPr>
          <a:xfrm>
            <a:off x="5402746" y="3136106"/>
            <a:ext cx="2873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+mj-lt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2266435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2DD63-B62A-3042-B81B-D82ED36B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</a:t>
            </a:r>
            <a:r>
              <a:rPr lang="en-US" strike="sngStrike" dirty="0">
                <a:solidFill>
                  <a:schemeClr val="tx1">
                    <a:lumMod val="50000"/>
                  </a:schemeClr>
                </a:solidFill>
              </a:rPr>
              <a:t>can augment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DB73F-CE1E-7D4C-BD89-664E9AEE2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Good datasets are not easy to make. Takes time, costs money</a:t>
            </a:r>
          </a:p>
          <a:p>
            <a:endParaRPr lang="en-US" dirty="0"/>
          </a:p>
          <a:p>
            <a:r>
              <a:rPr lang="en-US" dirty="0"/>
              <a:t>Easy to write rules about model behavior</a:t>
            </a:r>
            <a:r>
              <a:rPr lang="en-US" sz="2400" dirty="0"/>
              <a:t> (or their internal “beliefs”)</a:t>
            </a:r>
          </a:p>
          <a:p>
            <a:pPr lvl="1"/>
            <a:r>
              <a:rPr lang="en-US" dirty="0"/>
              <a:t>Statements in </a:t>
            </a:r>
            <a:r>
              <a:rPr lang="en-US" dirty="0">
                <a:solidFill>
                  <a:schemeClr val="accent2"/>
                </a:solidFill>
              </a:rPr>
              <a:t>logic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 (often universally quantified) that express invariants or inference rules</a:t>
            </a:r>
          </a:p>
          <a:p>
            <a:endParaRPr lang="en-US" dirty="0"/>
          </a:p>
          <a:p>
            <a:r>
              <a:rPr lang="en-US" dirty="0"/>
              <a:t>Examples of rules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Transitivity</a:t>
            </a:r>
            <a:r>
              <a:rPr lang="en-US" dirty="0"/>
              <a:t>: “</a:t>
            </a:r>
            <a:r>
              <a:rPr lang="en-US" i="1" dirty="0"/>
              <a:t>If a sentence P entails a sentence H, and H entails the sentence Z, then P entails Z</a:t>
            </a:r>
            <a:r>
              <a:rPr lang="en-US" dirty="0"/>
              <a:t>”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accent2"/>
                </a:solidFill>
              </a:rPr>
              <a:t>Task knowledge</a:t>
            </a:r>
            <a:r>
              <a:rPr lang="en-US" dirty="0"/>
              <a:t>: “</a:t>
            </a:r>
            <a:r>
              <a:rPr lang="en-US" i="1" dirty="0"/>
              <a:t>For the task of semantic role labeling, for any verb, certain argument labels cannot occur more than once</a:t>
            </a:r>
            <a:r>
              <a:rPr lang="en-US" dirty="0"/>
              <a:t>”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885DE2-784F-454B-8263-5AF14C6A71F4}"/>
              </a:ext>
            </a:extLst>
          </p:cNvPr>
          <p:cNvSpPr/>
          <p:nvPr/>
        </p:nvSpPr>
        <p:spPr>
          <a:xfrm>
            <a:off x="4484832" y="231776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>
                <a:solidFill>
                  <a:schemeClr val="accent2"/>
                </a:solidFill>
                <a:latin typeface="+mj-lt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1136935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Neural </a:t>
            </a:r>
            <a:r>
              <a:rPr lang="en-US"/>
              <a:t>n</a:t>
            </a:r>
            <a:r>
              <a:rPr lang="en"/>
              <a:t>etwork</a:t>
            </a:r>
            <a:r>
              <a:rPr lang="en-US"/>
              <a:t> land</a:t>
            </a:r>
            <a:r>
              <a:rPr lang="en"/>
              <a:t> vs. Logic</a:t>
            </a:r>
            <a:r>
              <a:rPr lang="en-US"/>
              <a:t> land</a:t>
            </a:r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0">
              <a:buNone/>
            </a:pPr>
            <a:r>
              <a:rPr lang="en" b="1" dirty="0"/>
              <a:t>Neural Networks</a:t>
            </a:r>
            <a:endParaRPr lang="en-US" b="1" dirty="0"/>
          </a:p>
          <a:p>
            <a:pPr marL="15875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✓</a:t>
            </a:r>
            <a:r>
              <a:rPr lang="en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Differentiable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compute, easy to use</a:t>
            </a:r>
            <a:endParaRPr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2"/>
                </a:solidFill>
              </a:rPr>
              <a:t>✗ </a:t>
            </a:r>
            <a:r>
              <a:rPr lang="en" dirty="0">
                <a:solidFill>
                  <a:schemeClr val="accent2"/>
                </a:solidFill>
              </a:rPr>
              <a:t>Hard to supervise except </a:t>
            </a:r>
            <a:r>
              <a:rPr lang="en-US" dirty="0">
                <a:solidFill>
                  <a:schemeClr val="accent2"/>
                </a:solidFill>
              </a:rPr>
              <a:t>via </a:t>
            </a:r>
            <a:r>
              <a:rPr lang="en" dirty="0">
                <a:solidFill>
                  <a:schemeClr val="accent2"/>
                </a:solidFill>
              </a:rPr>
              <a:t>labeled examples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-15875">
              <a:buNone/>
            </a:pPr>
            <a:r>
              <a:rPr lang="en" b="1" dirty="0"/>
              <a:t>First-order logic </a:t>
            </a:r>
            <a:endParaRPr lang="en-US" dirty="0"/>
          </a:p>
          <a:p>
            <a:pPr marL="15875" indent="-15875">
              <a:buNone/>
            </a:pPr>
            <a:r>
              <a:rPr lang="en-US" dirty="0">
                <a:solidFill>
                  <a:schemeClr val="accent2"/>
                </a:solidFill>
              </a:rPr>
              <a:t>✗ Not differentiable, hard to use with today’s best infrastructure</a:t>
            </a:r>
          </a:p>
          <a:p>
            <a:pPr marL="15875" indent="-15875">
              <a:spcBef>
                <a:spcPts val="1600"/>
              </a:spcBef>
              <a:buSzPts val="1800"/>
              <a:buNone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15875" indent="-15875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✓ </a:t>
            </a:r>
            <a:r>
              <a:rPr lang="en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Expressive and easy to state for domain experts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15875" indent="-15875">
              <a:spcBef>
                <a:spcPts val="1600"/>
              </a:spcBef>
              <a:buNone/>
            </a:pPr>
            <a:endParaRPr dirty="0"/>
          </a:p>
          <a:p>
            <a:pPr marL="15875" indent="-15875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6" name="Google Shape;116;p17"/>
          <p:cNvSpPr txBox="1"/>
          <p:nvPr/>
        </p:nvSpPr>
        <p:spPr>
          <a:xfrm>
            <a:off x="3616266" y="5544107"/>
            <a:ext cx="4959469" cy="69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>
                <a:latin typeface="+mj-lt"/>
                <a:ea typeface="Roboto"/>
                <a:cs typeface="Roboto"/>
                <a:sym typeface="Roboto"/>
              </a:rPr>
              <a:t>What we want: </a:t>
            </a:r>
            <a:r>
              <a:rPr lang="en" sz="3200" b="1">
                <a:latin typeface="+mj-lt"/>
                <a:ea typeface="Roboto"/>
                <a:cs typeface="Roboto"/>
                <a:sym typeface="Roboto"/>
              </a:rPr>
              <a:t>Best of both</a:t>
            </a:r>
            <a:r>
              <a:rPr lang="en" sz="2400" b="1">
                <a:latin typeface="+mj-lt"/>
                <a:ea typeface="Roboto"/>
                <a:cs typeface="Roboto"/>
                <a:sym typeface="Roboto"/>
              </a:rPr>
              <a:t>!</a:t>
            </a:r>
            <a:endParaRPr sz="2400" b="1" dirty="0"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08449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Bridging </a:t>
            </a:r>
            <a:r>
              <a:rPr lang="en" dirty="0"/>
              <a:t> predicates in rules with neural networks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Making </a:t>
            </a:r>
            <a:r>
              <a:rPr lang="en" dirty="0"/>
              <a:t>logic differentiable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differentiable logic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22701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31123" y="2932887"/>
            <a:ext cx="7929755" cy="95410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</p:spTree>
    <p:extLst>
      <p:ext uri="{BB962C8B-B14F-4D97-AF65-F5344CB8AC3E}">
        <p14:creationId xmlns:p14="http://schemas.microsoft.com/office/powerpoint/2010/main" val="2744498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C53B7-1100-ABF5-AA38-63B573B5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Recall</a:t>
            </a:r>
            <a:r>
              <a:rPr lang="en-US" dirty="0"/>
              <a:t>: Labels are predicates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B79CBB-7FE1-99F3-50CD-7E449B0D4B0C}"/>
              </a:ext>
            </a:extLst>
          </p:cNvPr>
          <p:cNvSpPr/>
          <p:nvPr/>
        </p:nvSpPr>
        <p:spPr>
          <a:xfrm>
            <a:off x="482032" y="1690688"/>
            <a:ext cx="4641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j-lt"/>
              </a:rPr>
              <a:t>P</a:t>
            </a:r>
            <a:r>
              <a:rPr lang="en-US" sz="2400" dirty="0">
                <a:latin typeface="+mj-lt"/>
              </a:rPr>
              <a:t>	John is on a train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+mj-lt"/>
              </a:rPr>
              <a:t>H </a:t>
            </a:r>
            <a:r>
              <a:rPr lang="en-US" sz="2400" dirty="0">
                <a:latin typeface="+mj-lt"/>
              </a:rPr>
              <a:t>	John is traveling to Berlin.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98E60-8D29-7AF8-3681-41A5E6F1F951}"/>
              </a:ext>
            </a:extLst>
          </p:cNvPr>
          <p:cNvSpPr txBox="1"/>
          <p:nvPr/>
        </p:nvSpPr>
        <p:spPr>
          <a:xfrm>
            <a:off x="8284454" y="2355483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Entail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8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CFA31C-21F2-432B-3904-E962B5A33D2F}"/>
              </a:ext>
            </a:extLst>
          </p:cNvPr>
          <p:cNvGrpSpPr/>
          <p:nvPr/>
        </p:nvGrpSpPr>
        <p:grpSpPr>
          <a:xfrm>
            <a:off x="5837397" y="1414045"/>
            <a:ext cx="1175657" cy="2482495"/>
            <a:chOff x="7151914" y="1506022"/>
            <a:chExt cx="1175657" cy="24824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38FF7F-F885-7228-6363-B3CE7DCFB92A}"/>
                </a:ext>
              </a:extLst>
            </p:cNvPr>
            <p:cNvSpPr/>
            <p:nvPr/>
          </p:nvSpPr>
          <p:spPr>
            <a:xfrm>
              <a:off x="7151914" y="2159441"/>
              <a:ext cx="1175657" cy="117565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BERT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F6C5907-34B9-12C8-9E6F-DFB28322550B}"/>
                </a:ext>
              </a:extLst>
            </p:cNvPr>
            <p:cNvCxnSpPr>
              <a:cxnSpLocks/>
              <a:stCxn id="10" idx="0"/>
              <a:endCxn id="6" idx="2"/>
            </p:cNvCxnSpPr>
            <p:nvPr/>
          </p:nvCxnSpPr>
          <p:spPr>
            <a:xfrm flipV="1">
              <a:off x="7739742" y="3335098"/>
              <a:ext cx="1" cy="284087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F20A58-505D-95DA-AA4B-85A288BC82E0}"/>
                </a:ext>
              </a:extLst>
            </p:cNvPr>
            <p:cNvSpPr txBox="1"/>
            <p:nvPr/>
          </p:nvSpPr>
          <p:spPr>
            <a:xfrm>
              <a:off x="7336971" y="3619185"/>
              <a:ext cx="8055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</a:t>
              </a:r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b="1" dirty="0">
                  <a:solidFill>
                    <a:schemeClr val="accent2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H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C7BA01-DB54-917C-4ED2-5FD76303127B}"/>
                </a:ext>
              </a:extLst>
            </p:cNvPr>
            <p:cNvSpPr txBox="1"/>
            <p:nvPr/>
          </p:nvSpPr>
          <p:spPr>
            <a:xfrm>
              <a:off x="7211785" y="1506022"/>
              <a:ext cx="10559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Entail</a:t>
              </a:r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BF25902-B813-7015-4486-6E6F8E54E6BA}"/>
                </a:ext>
              </a:extLst>
            </p:cNvPr>
            <p:cNvCxnSpPr>
              <a:cxnSpLocks/>
              <a:stCxn id="6" idx="0"/>
              <a:endCxn id="13" idx="2"/>
            </p:cNvCxnSpPr>
            <p:nvPr/>
          </p:nvCxnSpPr>
          <p:spPr>
            <a:xfrm flipH="1" flipV="1">
              <a:off x="7739742" y="1875354"/>
              <a:ext cx="1" cy="284087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5AD12BF-90CC-8129-4627-8686CA6E7714}"/>
              </a:ext>
            </a:extLst>
          </p:cNvPr>
          <p:cNvSpPr txBox="1"/>
          <p:nvPr/>
        </p:nvSpPr>
        <p:spPr>
          <a:xfrm>
            <a:off x="7453829" y="232470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68E835-BF45-519E-746A-9FD4D23BD1D5}"/>
              </a:ext>
            </a:extLst>
          </p:cNvPr>
          <p:cNvSpPr txBox="1"/>
          <p:nvPr/>
        </p:nvSpPr>
        <p:spPr>
          <a:xfrm>
            <a:off x="838200" y="4342827"/>
            <a:ext cx="5394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Labeled datasets are formal specifications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DDFDFD-4B6A-0020-087E-5B1817548AE8}"/>
              </a:ext>
            </a:extLst>
          </p:cNvPr>
          <p:cNvSpPr txBox="1"/>
          <p:nvPr/>
        </p:nvSpPr>
        <p:spPr>
          <a:xfrm>
            <a:off x="3003006" y="5111644"/>
            <a:ext cx="2276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(P1, H1, </a:t>
            </a:r>
            <a:r>
              <a:rPr lang="en-US" sz="2000" dirty="0">
                <a:solidFill>
                  <a:schemeClr val="accent6"/>
                </a:solidFill>
              </a:rPr>
              <a:t>Entail</a:t>
            </a:r>
            <a:r>
              <a:rPr lang="en-US" sz="2000" dirty="0"/>
              <a:t>)</a:t>
            </a:r>
          </a:p>
          <a:p>
            <a:r>
              <a:rPr lang="en-US" sz="2000" dirty="0"/>
              <a:t>(P2, H2, </a:t>
            </a:r>
            <a:r>
              <a:rPr lang="en-US" sz="2000" dirty="0">
                <a:solidFill>
                  <a:schemeClr val="accent2"/>
                </a:solidFill>
              </a:rPr>
              <a:t>Contradict</a:t>
            </a:r>
            <a:r>
              <a:rPr lang="en-US" sz="2000" dirty="0"/>
              <a:t>)</a:t>
            </a:r>
          </a:p>
          <a:p>
            <a:r>
              <a:rPr lang="en-US" sz="2000" dirty="0"/>
              <a:t>(P3, H3, </a:t>
            </a:r>
            <a:r>
              <a:rPr lang="en-US" sz="2000" dirty="0">
                <a:solidFill>
                  <a:schemeClr val="accent4"/>
                </a:solidFill>
              </a:rPr>
              <a:t>Neutral</a:t>
            </a:r>
            <a:r>
              <a:rPr lang="en-US" sz="2000" dirty="0"/>
              <a:t>)</a:t>
            </a:r>
          </a:p>
          <a:p>
            <a:r>
              <a:rPr lang="en-US" sz="2000" dirty="0"/>
              <a:t>(P4, H4, </a:t>
            </a:r>
            <a:r>
              <a:rPr lang="en-US" sz="2000" dirty="0">
                <a:solidFill>
                  <a:schemeClr val="accent4"/>
                </a:solidFill>
              </a:rPr>
              <a:t>Neutral</a:t>
            </a:r>
            <a:r>
              <a:rPr lang="en-US" sz="2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A9353B-916F-2893-F968-CE7324970CCC}"/>
                  </a:ext>
                </a:extLst>
              </p:cNvPr>
              <p:cNvSpPr txBox="1"/>
              <p:nvPr/>
            </p:nvSpPr>
            <p:spPr>
              <a:xfrm>
                <a:off x="6321666" y="5017607"/>
                <a:ext cx="3421048" cy="1302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i="0" dirty="0" smtClean="0">
                          <a:solidFill>
                            <a:schemeClr val="accent6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Entail</m:t>
                      </m:r>
                      <m:d>
                        <m:d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1, </m:t>
                          </m:r>
                          <m: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m:rPr>
                          <m:nor/>
                        </m:rPr>
                        <a:rPr lang="en-US" sz="2000" dirty="0">
                          <a:solidFill>
                            <a:schemeClr val="accent2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Contradict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2, 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2)∧</m:t>
                      </m:r>
                      <m:r>
                        <m:rPr>
                          <m:nor/>
                        </m:rPr>
                        <a:rPr lang="en-US" sz="2000" dirty="0">
                          <a:solidFill>
                            <a:schemeClr val="accent4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Neutral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3, 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3)∧</m:t>
                      </m:r>
                      <m:r>
                        <m:rPr>
                          <m:nor/>
                        </m:rPr>
                        <a:rPr lang="en-US" sz="2000" dirty="0">
                          <a:solidFill>
                            <a:schemeClr val="accent4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Neutral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4, 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4)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A9353B-916F-2893-F968-CE7324970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666" y="5017607"/>
                <a:ext cx="3421048" cy="1302088"/>
              </a:xfrm>
              <a:prstGeom prst="rect">
                <a:avLst/>
              </a:prstGeom>
              <a:blipFill>
                <a:blip r:embed="rId3"/>
                <a:stretch>
                  <a:fillRect b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691C196F-1DEA-5060-F496-5B7C0ADC3D34}"/>
              </a:ext>
            </a:extLst>
          </p:cNvPr>
          <p:cNvSpPr txBox="1"/>
          <p:nvPr/>
        </p:nvSpPr>
        <p:spPr>
          <a:xfrm>
            <a:off x="5605839" y="537626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94217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Named neurons</a:t>
            </a:r>
            <a:endParaRPr lang="en" dirty="0"/>
          </a:p>
        </p:txBody>
      </p:sp>
      <p:sp>
        <p:nvSpPr>
          <p:cNvPr id="140" name="Google Shape;140;p20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ym typeface="Roboto"/>
              </a:rPr>
              <a:t>Nodes in a computation graph that </a:t>
            </a:r>
            <a:r>
              <a:rPr lang="en" sz="2800" dirty="0">
                <a:sym typeface="Roboto"/>
              </a:rPr>
              <a:t>have </a:t>
            </a:r>
            <a:r>
              <a:rPr lang="en" sz="2800" i="1" dirty="0">
                <a:sym typeface="Roboto"/>
              </a:rPr>
              <a:t>externally</a:t>
            </a:r>
            <a:r>
              <a:rPr lang="en" sz="2800" dirty="0">
                <a:sym typeface="Roboto"/>
              </a:rPr>
              <a:t> defined meaning</a:t>
            </a:r>
          </a:p>
          <a:p>
            <a:pPr marL="0" indent="0">
              <a:buNone/>
            </a:pPr>
            <a:endParaRPr lang="en" dirty="0">
              <a:sym typeface="Roboto"/>
            </a:endParaRPr>
          </a:p>
          <a:p>
            <a:pPr marL="0" indent="0">
              <a:buNone/>
            </a:pPr>
            <a:r>
              <a:rPr lang="en" dirty="0">
                <a:sym typeface="Roboto"/>
              </a:rPr>
              <a:t>Named neurons can be:</a:t>
            </a:r>
          </a:p>
          <a:p>
            <a:r>
              <a:rPr lang="en" dirty="0">
                <a:sym typeface="Roboto"/>
              </a:rPr>
              <a:t>Any output nodes in the network</a:t>
            </a:r>
          </a:p>
          <a:p>
            <a:r>
              <a:rPr lang="en" dirty="0">
                <a:sym typeface="Roboto"/>
              </a:rPr>
              <a:t>Inputs to the network</a:t>
            </a:r>
          </a:p>
          <a:p>
            <a:r>
              <a:rPr lang="en" dirty="0">
                <a:sym typeface="Roboto"/>
              </a:rPr>
              <a:t>Sometimes, internal nodes that have defined behavior</a:t>
            </a:r>
          </a:p>
          <a:p>
            <a:pPr marL="0" indent="0">
              <a:buNone/>
            </a:pPr>
            <a:endParaRPr lang="en" dirty="0">
              <a:sym typeface="Roboto"/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chemeClr val="accent2"/>
                </a:solidFill>
                <a:sym typeface="Roboto"/>
              </a:rPr>
              <a:t>Named neurons give us the vocabulary for writing rules</a:t>
            </a:r>
            <a:endParaRPr lang="en" i="1" dirty="0">
              <a:solidFill>
                <a:schemeClr val="accent2"/>
              </a:solidFill>
              <a:sym typeface="Roboto"/>
            </a:endParaRPr>
          </a:p>
          <a:p>
            <a:pPr marL="0" indent="0"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26140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</a:t>
            </a:r>
            <a:r>
              <a:rPr lang="en" sz="2800" dirty="0" err="1"/>
              <a:t>idg</a:t>
            </a:r>
            <a:r>
              <a:rPr lang="en-US" sz="2800" dirty="0" err="1"/>
              <a:t>ing</a:t>
            </a:r>
            <a:r>
              <a:rPr lang="en" sz="2800" dirty="0"/>
              <a:t> 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Answer: </a:t>
            </a:r>
            <a:r>
              <a:rPr lang="en-US" sz="2800" i="1" u="sng" dirty="0">
                <a:solidFill>
                  <a:schemeClr val="accent2"/>
                </a:solidFill>
              </a:rPr>
              <a:t>Named neurons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>
                <a:solidFill>
                  <a:schemeClr val="accent2"/>
                </a:solidFill>
                <a:sym typeface="Roboto"/>
              </a:rPr>
              <a:t>nodes in a computation graph that </a:t>
            </a:r>
            <a:r>
              <a:rPr lang="en" sz="2800" dirty="0">
                <a:solidFill>
                  <a:schemeClr val="accent2"/>
                </a:solidFill>
                <a:sym typeface="Roboto"/>
              </a:rPr>
              <a:t>have </a:t>
            </a:r>
            <a:r>
              <a:rPr lang="en" sz="2800" i="1" dirty="0">
                <a:solidFill>
                  <a:schemeClr val="accent2"/>
                </a:solidFill>
                <a:sym typeface="Roboto"/>
              </a:rPr>
              <a:t>externally</a:t>
            </a:r>
            <a:r>
              <a:rPr lang="en" sz="2800" dirty="0">
                <a:solidFill>
                  <a:schemeClr val="accent2"/>
                </a:solidFill>
                <a:sym typeface="Roboto"/>
              </a:rPr>
              <a:t> defined meaning </a:t>
            </a:r>
            <a:endParaRPr lang="en-US" sz="2800" dirty="0">
              <a:solidFill>
                <a:schemeClr val="accent2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</p:spTree>
    <p:extLst>
      <p:ext uri="{BB962C8B-B14F-4D97-AF65-F5344CB8AC3E}">
        <p14:creationId xmlns:p14="http://schemas.microsoft.com/office/powerpoint/2010/main" val="136700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Relaxing Boolean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i="1" dirty="0">
                <a:solidFill>
                  <a:schemeClr val="accent2"/>
                </a:solidFill>
              </a:rPr>
              <a:t>Triangular norms </a:t>
            </a:r>
            <a:r>
              <a:rPr lang="en-US" sz="2800" dirty="0"/>
              <a:t>provide systematic relaxations of logic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dirty="0"/>
              <a:t>Some are continuous and sub-differentiable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8" name="Google Shape;193;p25"/>
          <p:cNvSpPr txBox="1"/>
          <p:nvPr/>
        </p:nvSpPr>
        <p:spPr>
          <a:xfrm>
            <a:off x="72931" y="6464400"/>
            <a:ext cx="783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 err="1">
                <a:solidFill>
                  <a:schemeClr val="tx2"/>
                </a:solidFill>
                <a:latin typeface="+mj-lt"/>
              </a:rPr>
              <a:t>Klement</a:t>
            </a:r>
            <a:r>
              <a:rPr lang="en" sz="1600" dirty="0">
                <a:solidFill>
                  <a:schemeClr val="tx2"/>
                </a:solidFill>
                <a:latin typeface="+mj-lt"/>
              </a:rPr>
              <a:t>, Erich Peter, </a:t>
            </a:r>
            <a:r>
              <a:rPr lang="en" sz="1600" dirty="0" err="1">
                <a:solidFill>
                  <a:schemeClr val="tx2"/>
                </a:solidFill>
                <a:latin typeface="+mj-lt"/>
              </a:rPr>
              <a:t>Radko</a:t>
            </a:r>
            <a:r>
              <a:rPr lang="en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" sz="1600" dirty="0" err="1">
                <a:solidFill>
                  <a:schemeClr val="tx2"/>
                </a:solidFill>
                <a:latin typeface="+mj-lt"/>
              </a:rPr>
              <a:t>Mesiar</a:t>
            </a:r>
            <a:r>
              <a:rPr lang="en" sz="1600" dirty="0">
                <a:solidFill>
                  <a:schemeClr val="tx2"/>
                </a:solidFill>
                <a:latin typeface="+mj-lt"/>
              </a:rPr>
              <a:t>, and </a:t>
            </a:r>
            <a:r>
              <a:rPr lang="en" sz="1600" dirty="0" err="1">
                <a:solidFill>
                  <a:schemeClr val="tx2"/>
                </a:solidFill>
                <a:latin typeface="+mj-lt"/>
              </a:rPr>
              <a:t>Endre</a:t>
            </a:r>
            <a:r>
              <a:rPr lang="en" sz="1600" dirty="0">
                <a:solidFill>
                  <a:schemeClr val="tx2"/>
                </a:solidFill>
                <a:latin typeface="+mj-lt"/>
              </a:rPr>
              <a:t> Pap. </a:t>
            </a:r>
            <a:r>
              <a:rPr lang="en" sz="1600" i="1" dirty="0">
                <a:solidFill>
                  <a:schemeClr val="tx2"/>
                </a:solidFill>
                <a:latin typeface="+mj-lt"/>
              </a:rPr>
              <a:t>Triangular norms</a:t>
            </a:r>
            <a:r>
              <a:rPr lang="en" sz="1600" dirty="0">
                <a:solidFill>
                  <a:schemeClr val="tx2"/>
                </a:solidFill>
                <a:latin typeface="+mj-lt"/>
              </a:rPr>
              <a:t>. Vol. 8. 2013.</a:t>
            </a:r>
            <a:endParaRPr sz="1600" dirty="0">
              <a:solidFill>
                <a:schemeClr val="tx2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83359" y="3429000"/>
              <a:ext cx="2540001" cy="1854200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7531769"/>
                  </p:ext>
                </p:extLst>
              </p:nvPr>
            </p:nvGraphicFramePr>
            <p:xfrm>
              <a:off x="1483359" y="3429000"/>
              <a:ext cx="2540001" cy="1854200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00" t="-110345" r="-746" b="-3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00" t="-203333" r="-746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00" t="-313793" r="-746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00" t="-413793" r="-746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EE4FD33-E82A-604A-8176-9B50B5DD386E}"/>
              </a:ext>
            </a:extLst>
          </p:cNvPr>
          <p:cNvGrpSpPr/>
          <p:nvPr/>
        </p:nvGrpSpPr>
        <p:grpSpPr>
          <a:xfrm>
            <a:off x="2227654" y="2723457"/>
            <a:ext cx="1928489" cy="1045960"/>
            <a:chOff x="1609343" y="2337320"/>
            <a:chExt cx="1928489" cy="10459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AAF2A5-6AB3-2846-8DFB-113A28918386}"/>
                </a:ext>
              </a:extLst>
            </p:cNvPr>
            <p:cNvSpPr/>
            <p:nvPr/>
          </p:nvSpPr>
          <p:spPr>
            <a:xfrm>
              <a:off x="1609343" y="3053575"/>
              <a:ext cx="1928489" cy="329705"/>
            </a:xfrm>
            <a:prstGeom prst="rect">
              <a:avLst/>
            </a:prstGeom>
            <a:solidFill>
              <a:schemeClr val="accent2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A824C2-403C-5046-AC88-6730EE95C006}"/>
                </a:ext>
              </a:extLst>
            </p:cNvPr>
            <p:cNvSpPr txBox="1"/>
            <p:nvPr/>
          </p:nvSpPr>
          <p:spPr>
            <a:xfrm>
              <a:off x="1609344" y="2337320"/>
              <a:ext cx="1719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Inputs, outputs live in {0,1}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EF1F289-DBB5-1993-0CA4-7DFF60954242}"/>
              </a:ext>
            </a:extLst>
          </p:cNvPr>
          <p:cNvSpPr/>
          <p:nvPr/>
        </p:nvSpPr>
        <p:spPr>
          <a:xfrm>
            <a:off x="1483359" y="4191247"/>
            <a:ext cx="2086009" cy="329705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8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B4E64B9-7063-4E4D-B18C-D08B30771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690BA-55DF-CC31-E9A4-A23E160A2FF4}"/>
              </a:ext>
            </a:extLst>
          </p:cNvPr>
          <p:cNvSpPr txBox="1"/>
          <p:nvPr/>
        </p:nvSpPr>
        <p:spPr>
          <a:xfrm>
            <a:off x="4180114" y="435429"/>
            <a:ext cx="4979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Relaxing the Boolean conjunction</a:t>
            </a:r>
          </a:p>
        </p:txBody>
      </p:sp>
    </p:spTree>
    <p:extLst>
      <p:ext uri="{BB962C8B-B14F-4D97-AF65-F5344CB8AC3E}">
        <p14:creationId xmlns:p14="http://schemas.microsoft.com/office/powerpoint/2010/main" val="129229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28E1F-5797-B4B2-F4AD-72EC39412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Evaluation: </a:t>
            </a:r>
            <a:r>
              <a:rPr lang="en-US" dirty="0">
                <a:solidFill>
                  <a:schemeClr val="accent2"/>
                </a:solidFill>
              </a:rPr>
              <a:t>Does a model mimic people well?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63357-71AF-7C6A-61F1-950C3DA9C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7863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Typically: </a:t>
            </a:r>
          </a:p>
          <a:p>
            <a:r>
              <a:rPr lang="en-US" dirty="0"/>
              <a:t>Label accuracy, F-score,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BLEU, ROUGE, </a:t>
            </a:r>
            <a:r>
              <a:rPr lang="en-US" dirty="0" err="1"/>
              <a:t>etc</a:t>
            </a:r>
            <a:r>
              <a:rPr lang="en-US" dirty="0"/>
              <a:t> with respect to reference text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Other bespoke metrics to capture fidelity to human annotators</a:t>
            </a:r>
          </a:p>
          <a:p>
            <a:endParaRPr lang="en-US" dirty="0"/>
          </a:p>
          <a:p>
            <a:r>
              <a:rPr lang="en-US" dirty="0"/>
              <a:t>Manual evaluation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070358-2456-B5EC-975C-A087E186B33C}"/>
              </a:ext>
            </a:extLst>
          </p:cNvPr>
          <p:cNvSpPr/>
          <p:nvPr/>
        </p:nvSpPr>
        <p:spPr>
          <a:xfrm>
            <a:off x="7122707" y="3016578"/>
            <a:ext cx="2228850" cy="23268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BERT</a:t>
            </a:r>
            <a:endParaRPr lang="en-US" sz="16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441DAD-C75A-B331-EB80-3928F80A6BCD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8237132" y="5343399"/>
            <a:ext cx="0" cy="5837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E9964A-3502-99EA-6D67-47EDB5E97193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8237131" y="2432830"/>
            <a:ext cx="1" cy="5837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7F6D18B-9834-46B8-AA08-23024614961A}"/>
              </a:ext>
            </a:extLst>
          </p:cNvPr>
          <p:cNvGrpSpPr/>
          <p:nvPr/>
        </p:nvGrpSpPr>
        <p:grpSpPr>
          <a:xfrm>
            <a:off x="7785526" y="5937439"/>
            <a:ext cx="948842" cy="583748"/>
            <a:chOff x="5314950" y="2220686"/>
            <a:chExt cx="781050" cy="480519"/>
          </a:xfrm>
        </p:grpSpPr>
        <p:sp>
          <p:nvSpPr>
            <p:cNvPr id="8" name="Folded Corner 7">
              <a:extLst>
                <a:ext uri="{FF2B5EF4-FFF2-40B4-BE49-F238E27FC236}">
                  <a16:creationId xmlns:a16="http://schemas.microsoft.com/office/drawing/2014/main" id="{2C656704-8973-5E5B-F960-C5988286B9E6}"/>
                </a:ext>
              </a:extLst>
            </p:cNvPr>
            <p:cNvSpPr/>
            <p:nvPr/>
          </p:nvSpPr>
          <p:spPr>
            <a:xfrm>
              <a:off x="5314950" y="2220686"/>
              <a:ext cx="781050" cy="480519"/>
            </a:xfrm>
            <a:prstGeom prst="foldedCorner">
              <a:avLst>
                <a:gd name="adj" fmla="val 37056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0730FD9-C0E1-72D0-CA46-A617C0837A76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332181"/>
              <a:ext cx="5865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C5EFD31-19D0-D8FA-C780-7DE34C548F92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419926"/>
              <a:ext cx="5865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4080E82-14FC-FA20-ED10-4207BC5D7592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503054"/>
              <a:ext cx="5865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5DEEE26-56C9-3AAA-8D45-AE0E91AD9D66}"/>
                </a:ext>
              </a:extLst>
            </p:cNvPr>
            <p:cNvCxnSpPr>
              <a:cxnSpLocks/>
            </p:cNvCxnSpPr>
            <p:nvPr/>
          </p:nvCxnSpPr>
          <p:spPr>
            <a:xfrm>
              <a:off x="5412220" y="2584479"/>
              <a:ext cx="53138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DAD193-DB7E-D1B1-EF27-60089F6A79E8}"/>
              </a:ext>
            </a:extLst>
          </p:cNvPr>
          <p:cNvGrpSpPr/>
          <p:nvPr/>
        </p:nvGrpSpPr>
        <p:grpSpPr>
          <a:xfrm>
            <a:off x="7690816" y="1677933"/>
            <a:ext cx="1092630" cy="782665"/>
            <a:chOff x="8307092" y="2758698"/>
            <a:chExt cx="1092630" cy="7826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FD59D4F-DC2F-5F9C-1743-5CD986AFD5F0}"/>
                </a:ext>
              </a:extLst>
            </p:cNvPr>
            <p:cNvSpPr/>
            <p:nvPr/>
          </p:nvSpPr>
          <p:spPr>
            <a:xfrm>
              <a:off x="8307092" y="2758698"/>
              <a:ext cx="1092630" cy="782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845A55EB-D26F-3D1A-353E-010508BBA39D}"/>
                </a:ext>
              </a:extLst>
            </p:cNvPr>
            <p:cNvSpPr/>
            <p:nvPr/>
          </p:nvSpPr>
          <p:spPr>
            <a:xfrm>
              <a:off x="8466016" y="3298868"/>
              <a:ext cx="247973" cy="21377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7D147C-D9DA-F5CF-EF67-DE8B4A3B1C0D}"/>
                </a:ext>
              </a:extLst>
            </p:cNvPr>
            <p:cNvSpPr/>
            <p:nvPr/>
          </p:nvSpPr>
          <p:spPr>
            <a:xfrm>
              <a:off x="8932869" y="3298868"/>
              <a:ext cx="247973" cy="2137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75045A0-A3D2-8A9B-2224-51F7885EA0D3}"/>
                </a:ext>
              </a:extLst>
            </p:cNvPr>
            <p:cNvCxnSpPr/>
            <p:nvPr/>
          </p:nvCxnSpPr>
          <p:spPr>
            <a:xfrm>
              <a:off x="8407831" y="3231397"/>
              <a:ext cx="8291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A3F57F-25DA-6AE4-B3D3-B6B676889723}"/>
                </a:ext>
              </a:extLst>
            </p:cNvPr>
            <p:cNvSpPr/>
            <p:nvPr/>
          </p:nvSpPr>
          <p:spPr>
            <a:xfrm>
              <a:off x="8544459" y="2929279"/>
              <a:ext cx="91086" cy="305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96C68E-3C19-D75E-6251-9B7242AA8850}"/>
                </a:ext>
              </a:extLst>
            </p:cNvPr>
            <p:cNvSpPr/>
            <p:nvPr/>
          </p:nvSpPr>
          <p:spPr>
            <a:xfrm>
              <a:off x="9009133" y="3144419"/>
              <a:ext cx="95444" cy="818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516560-72C3-82BE-D0E7-CB3740ED28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7831" y="2865301"/>
              <a:ext cx="0" cy="3693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867B1F0-B983-5F57-FFEC-51FA565C3980}"/>
              </a:ext>
            </a:extLst>
          </p:cNvPr>
          <p:cNvGrpSpPr/>
          <p:nvPr/>
        </p:nvGrpSpPr>
        <p:grpSpPr>
          <a:xfrm>
            <a:off x="7260105" y="1320543"/>
            <a:ext cx="4931895" cy="5361501"/>
            <a:chOff x="7260105" y="1320543"/>
            <a:chExt cx="4931895" cy="536150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D7D52E4-E1A4-0A1F-A3B1-DDF641FA15C6}"/>
                </a:ext>
              </a:extLst>
            </p:cNvPr>
            <p:cNvSpPr/>
            <p:nvPr/>
          </p:nvSpPr>
          <p:spPr>
            <a:xfrm>
              <a:off x="7260105" y="1320543"/>
              <a:ext cx="1932710" cy="1392382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20DDAF3-753A-2555-987D-F6E4C56B4D38}"/>
                </a:ext>
              </a:extLst>
            </p:cNvPr>
            <p:cNvSpPr txBox="1"/>
            <p:nvPr/>
          </p:nvSpPr>
          <p:spPr>
            <a:xfrm>
              <a:off x="9372029" y="3395158"/>
              <a:ext cx="28199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Looks at these two aspects and whether they are correct for each other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F22D704-BED0-E027-8150-0B5E34203672}"/>
                </a:ext>
              </a:extLst>
            </p:cNvPr>
            <p:cNvSpPr/>
            <p:nvPr/>
          </p:nvSpPr>
          <p:spPr>
            <a:xfrm>
              <a:off x="7293591" y="5774728"/>
              <a:ext cx="1932710" cy="907316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4138900056">
                    <a:custGeom>
                      <a:avLst/>
                      <a:gdLst>
                        <a:gd name="connsiteX0" fmla="*/ 0 w 1932710"/>
                        <a:gd name="connsiteY0" fmla="*/ 453658 h 907316"/>
                        <a:gd name="connsiteX1" fmla="*/ 966355 w 1932710"/>
                        <a:gd name="connsiteY1" fmla="*/ 0 h 907316"/>
                        <a:gd name="connsiteX2" fmla="*/ 1932710 w 1932710"/>
                        <a:gd name="connsiteY2" fmla="*/ 453658 h 907316"/>
                        <a:gd name="connsiteX3" fmla="*/ 966355 w 1932710"/>
                        <a:gd name="connsiteY3" fmla="*/ 907316 h 907316"/>
                        <a:gd name="connsiteX4" fmla="*/ 0 w 1932710"/>
                        <a:gd name="connsiteY4" fmla="*/ 453658 h 9073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32710" h="907316" extrusionOk="0">
                          <a:moveTo>
                            <a:pt x="0" y="453658"/>
                          </a:moveTo>
                          <a:cubicBezTo>
                            <a:pt x="-19866" y="158100"/>
                            <a:pt x="507120" y="-6455"/>
                            <a:pt x="966355" y="0"/>
                          </a:cubicBezTo>
                          <a:cubicBezTo>
                            <a:pt x="1493454" y="14787"/>
                            <a:pt x="1914108" y="232296"/>
                            <a:pt x="1932710" y="453658"/>
                          </a:cubicBezTo>
                          <a:cubicBezTo>
                            <a:pt x="1926552" y="699889"/>
                            <a:pt x="1490669" y="918932"/>
                            <a:pt x="966355" y="907316"/>
                          </a:cubicBezTo>
                          <a:cubicBezTo>
                            <a:pt x="431204" y="903861"/>
                            <a:pt x="-2333" y="691174"/>
                            <a:pt x="0" y="4536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A903347-46D7-2C06-C99D-6BB5E13CAEB7}"/>
                </a:ext>
              </a:extLst>
            </p:cNvPr>
            <p:cNvCxnSpPr>
              <a:cxnSpLocks/>
              <a:stCxn id="31" idx="6"/>
              <a:endCxn id="33" idx="0"/>
            </p:cNvCxnSpPr>
            <p:nvPr/>
          </p:nvCxnSpPr>
          <p:spPr>
            <a:xfrm>
              <a:off x="9192815" y="2016734"/>
              <a:ext cx="1589200" cy="1378424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EC953F1-96A6-B204-7D9E-834B87EC1EE8}"/>
                </a:ext>
              </a:extLst>
            </p:cNvPr>
            <p:cNvCxnSpPr>
              <a:cxnSpLocks/>
              <a:stCxn id="35" idx="6"/>
              <a:endCxn id="33" idx="2"/>
            </p:cNvCxnSpPr>
            <p:nvPr/>
          </p:nvCxnSpPr>
          <p:spPr>
            <a:xfrm flipV="1">
              <a:off x="9226301" y="4964818"/>
              <a:ext cx="1555714" cy="126356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6274E60-995F-F8A0-9233-5041C5C335F8}"/>
              </a:ext>
            </a:extLst>
          </p:cNvPr>
          <p:cNvSpPr txBox="1"/>
          <p:nvPr/>
        </p:nvSpPr>
        <p:spPr>
          <a:xfrm>
            <a:off x="2404949" y="3334071"/>
            <a:ext cx="7382102" cy="8309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+mj-lt"/>
              </a:rPr>
              <a:t>Can we do more? 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+mj-lt"/>
              </a:rPr>
              <a:t>Model evaluation should help us understand them better.</a:t>
            </a:r>
          </a:p>
        </p:txBody>
      </p:sp>
    </p:spTree>
    <p:extLst>
      <p:ext uri="{BB962C8B-B14F-4D97-AF65-F5344CB8AC3E}">
        <p14:creationId xmlns:p14="http://schemas.microsoft.com/office/powerpoint/2010/main" val="80116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Relaxing Boolean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i="1" dirty="0">
                <a:solidFill>
                  <a:schemeClr val="accent2"/>
                </a:solidFill>
              </a:rPr>
              <a:t>Triangular norms </a:t>
            </a:r>
            <a:r>
              <a:rPr lang="en-US" sz="2800" dirty="0"/>
              <a:t>provide systematic relaxations of logic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dirty="0"/>
              <a:t>Some are continuous and sub-differentiable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8" name="Google Shape;193;p25"/>
          <p:cNvSpPr txBox="1"/>
          <p:nvPr/>
        </p:nvSpPr>
        <p:spPr>
          <a:xfrm>
            <a:off x="72931" y="6464400"/>
            <a:ext cx="783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 err="1">
                <a:solidFill>
                  <a:schemeClr val="tx2"/>
                </a:solidFill>
                <a:latin typeface="+mj-lt"/>
              </a:rPr>
              <a:t>Klement</a:t>
            </a:r>
            <a:r>
              <a:rPr lang="en" sz="1600" dirty="0">
                <a:solidFill>
                  <a:schemeClr val="tx2"/>
                </a:solidFill>
                <a:latin typeface="+mj-lt"/>
              </a:rPr>
              <a:t>, Erich Peter, </a:t>
            </a:r>
            <a:r>
              <a:rPr lang="en" sz="1600" dirty="0" err="1">
                <a:solidFill>
                  <a:schemeClr val="tx2"/>
                </a:solidFill>
                <a:latin typeface="+mj-lt"/>
              </a:rPr>
              <a:t>Radko</a:t>
            </a:r>
            <a:r>
              <a:rPr lang="en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" sz="1600" dirty="0" err="1">
                <a:solidFill>
                  <a:schemeClr val="tx2"/>
                </a:solidFill>
                <a:latin typeface="+mj-lt"/>
              </a:rPr>
              <a:t>Mesiar</a:t>
            </a:r>
            <a:r>
              <a:rPr lang="en" sz="1600" dirty="0">
                <a:solidFill>
                  <a:schemeClr val="tx2"/>
                </a:solidFill>
                <a:latin typeface="+mj-lt"/>
              </a:rPr>
              <a:t>, and </a:t>
            </a:r>
            <a:r>
              <a:rPr lang="en" sz="1600" dirty="0" err="1">
                <a:solidFill>
                  <a:schemeClr val="tx2"/>
                </a:solidFill>
                <a:latin typeface="+mj-lt"/>
              </a:rPr>
              <a:t>Endre</a:t>
            </a:r>
            <a:r>
              <a:rPr lang="en" sz="1600" dirty="0">
                <a:solidFill>
                  <a:schemeClr val="tx2"/>
                </a:solidFill>
                <a:latin typeface="+mj-lt"/>
              </a:rPr>
              <a:t> Pap. </a:t>
            </a:r>
            <a:r>
              <a:rPr lang="en" sz="1600" i="1" dirty="0">
                <a:solidFill>
                  <a:schemeClr val="tx2"/>
                </a:solidFill>
                <a:latin typeface="+mj-lt"/>
              </a:rPr>
              <a:t>Triangular norms</a:t>
            </a:r>
            <a:r>
              <a:rPr lang="en" sz="1600" dirty="0">
                <a:solidFill>
                  <a:schemeClr val="tx2"/>
                </a:solidFill>
                <a:latin typeface="+mj-lt"/>
              </a:rPr>
              <a:t>. Vol. 8. 2013.</a:t>
            </a:r>
            <a:endParaRPr sz="1600" dirty="0">
              <a:solidFill>
                <a:schemeClr val="tx2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if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&gt;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else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1−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102414"/>
                  </p:ext>
                </p:extLst>
              </p:nvPr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106667" r="-36044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106667" r="-25777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106667" r="-107143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106667" b="-8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3793" r="-36044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3793" r="-25777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3793" r="-107143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3793" b="-7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313793" r="-36044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313793" r="-25777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313793" r="-107143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313793" b="-6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703326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4286" r="-36044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4286" r="-25777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4286" r="-107143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4286" b="-2517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EE4FD33-E82A-604A-8176-9B50B5DD386E}"/>
              </a:ext>
            </a:extLst>
          </p:cNvPr>
          <p:cNvGrpSpPr/>
          <p:nvPr/>
        </p:nvGrpSpPr>
        <p:grpSpPr>
          <a:xfrm>
            <a:off x="2227654" y="2723457"/>
            <a:ext cx="1928489" cy="1045960"/>
            <a:chOff x="1609343" y="2337320"/>
            <a:chExt cx="1928489" cy="10459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AAF2A5-6AB3-2846-8DFB-113A28918386}"/>
                </a:ext>
              </a:extLst>
            </p:cNvPr>
            <p:cNvSpPr/>
            <p:nvPr/>
          </p:nvSpPr>
          <p:spPr>
            <a:xfrm>
              <a:off x="1609343" y="3053575"/>
              <a:ext cx="1928489" cy="329705"/>
            </a:xfrm>
            <a:prstGeom prst="rect">
              <a:avLst/>
            </a:prstGeom>
            <a:solidFill>
              <a:schemeClr val="accent2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A824C2-403C-5046-AC88-6730EE95C006}"/>
                </a:ext>
              </a:extLst>
            </p:cNvPr>
            <p:cNvSpPr txBox="1"/>
            <p:nvPr/>
          </p:nvSpPr>
          <p:spPr>
            <a:xfrm>
              <a:off x="1609344" y="2337320"/>
              <a:ext cx="1719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Inputs, outputs live in {0,1}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219CEF-79BF-494F-B67F-A1487239BB38}"/>
              </a:ext>
            </a:extLst>
          </p:cNvPr>
          <p:cNvGrpSpPr/>
          <p:nvPr/>
        </p:nvGrpSpPr>
        <p:grpSpPr>
          <a:xfrm>
            <a:off x="4286127" y="3024859"/>
            <a:ext cx="5720664" cy="744558"/>
            <a:chOff x="3712462" y="2638722"/>
            <a:chExt cx="5720664" cy="74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2A9D47-3413-CE47-9C86-8F629FC41EA4}"/>
                </a:ext>
              </a:extLst>
            </p:cNvPr>
            <p:cNvSpPr txBox="1"/>
            <p:nvPr/>
          </p:nvSpPr>
          <p:spPr>
            <a:xfrm>
              <a:off x="3712463" y="2638722"/>
              <a:ext cx="5102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Inputs, outputs live in [0,1]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29FA9B-B941-C74C-9215-2EE8E75961BA}"/>
                </a:ext>
              </a:extLst>
            </p:cNvPr>
            <p:cNvSpPr/>
            <p:nvPr/>
          </p:nvSpPr>
          <p:spPr>
            <a:xfrm>
              <a:off x="3712462" y="3053575"/>
              <a:ext cx="5720664" cy="329705"/>
            </a:xfrm>
            <a:prstGeom prst="rect">
              <a:avLst/>
            </a:prstGeom>
            <a:solidFill>
              <a:schemeClr val="accent2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4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Bridging </a:t>
            </a:r>
            <a:r>
              <a:rPr lang="en" sz="2800" dirty="0"/>
              <a:t>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Answer: Use a t-norm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</p:spTree>
    <p:extLst>
      <p:ext uri="{BB962C8B-B14F-4D97-AF65-F5344CB8AC3E}">
        <p14:creationId xmlns:p14="http://schemas.microsoft.com/office/powerpoint/2010/main" val="3318220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>
                <a:solidFill>
                  <a:schemeClr val="accent2"/>
                </a:solidFill>
              </a:rPr>
              <a:t>…</a:t>
            </a:r>
            <a:r>
              <a:rPr lang="en-US" dirty="0">
                <a:solidFill>
                  <a:schemeClr val="accent2"/>
                </a:solidFill>
              </a:rPr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>
                <a:solidFill>
                  <a:schemeClr val="accent2"/>
                </a:solidFill>
              </a:rPr>
              <a:t>…</a:t>
            </a:r>
            <a:r>
              <a:rPr lang="en-US" dirty="0">
                <a:solidFill>
                  <a:schemeClr val="accent2"/>
                </a:solidFill>
              </a:rPr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</p:spTree>
    <p:extLst>
      <p:ext uri="{BB962C8B-B14F-4D97-AF65-F5344CB8AC3E}">
        <p14:creationId xmlns:p14="http://schemas.microsoft.com/office/powerpoint/2010/main" val="2988373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2231136"/>
            <a:ext cx="8469750" cy="1243584"/>
          </a:xfrm>
          <a:prstGeom prst="rect">
            <a:avLst/>
          </a:prstGeom>
          <a:solidFill>
            <a:schemeClr val="accent2">
              <a:alpha val="281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>
                <a:solidFill>
                  <a:schemeClr val="accent2"/>
                </a:solidFill>
              </a:rPr>
              <a:t>…</a:t>
            </a:r>
            <a:r>
              <a:rPr lang="en-US" dirty="0">
                <a:solidFill>
                  <a:schemeClr val="accent2"/>
                </a:solidFill>
              </a:rPr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>
                <a:solidFill>
                  <a:schemeClr val="accent2"/>
                </a:solidFill>
              </a:rPr>
              <a:t>…</a:t>
            </a:r>
            <a:r>
              <a:rPr lang="en-US" dirty="0">
                <a:solidFill>
                  <a:schemeClr val="accent2"/>
                </a:solidFill>
              </a:rPr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6A0AF-3B94-7A44-AEC6-1FCFC8BA7DD4}"/>
              </a:ext>
            </a:extLst>
          </p:cNvPr>
          <p:cNvSpPr txBox="1"/>
          <p:nvPr/>
        </p:nvSpPr>
        <p:spPr>
          <a:xfrm>
            <a:off x="0" y="6477650"/>
            <a:ext cx="11959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Augmenting Neural Networks with First-order Logic. </a:t>
            </a:r>
            <a:r>
              <a:rPr lang="en-US" sz="1400" i="1" dirty="0">
                <a:solidFill>
                  <a:schemeClr val="tx2"/>
                </a:solidFill>
                <a:latin typeface="+mj-lt"/>
              </a:rPr>
              <a:t>Li and Srikumar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. ACL 2019.</a:t>
            </a:r>
          </a:p>
        </p:txBody>
      </p:sp>
    </p:spTree>
    <p:extLst>
      <p:ext uri="{BB962C8B-B14F-4D97-AF65-F5344CB8AC3E}">
        <p14:creationId xmlns:p14="http://schemas.microsoft.com/office/powerpoint/2010/main" val="570387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3616877"/>
            <a:ext cx="8469750" cy="1243584"/>
          </a:xfrm>
          <a:prstGeom prst="rect">
            <a:avLst/>
          </a:prstGeom>
          <a:solidFill>
            <a:schemeClr val="accent2">
              <a:alpha val="281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>
                <a:solidFill>
                  <a:schemeClr val="accent2"/>
                </a:solidFill>
              </a:rPr>
              <a:t>…</a:t>
            </a:r>
            <a:r>
              <a:rPr lang="en-US" dirty="0">
                <a:solidFill>
                  <a:schemeClr val="accent2"/>
                </a:solidFill>
              </a:rPr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>
                <a:solidFill>
                  <a:schemeClr val="accent2"/>
                </a:solidFill>
              </a:rPr>
              <a:t>…</a:t>
            </a:r>
            <a:r>
              <a:rPr lang="en-US" dirty="0">
                <a:solidFill>
                  <a:schemeClr val="accent2"/>
                </a:solidFill>
              </a:rPr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7DBDA4-2066-A649-A77C-8CFC5B24B8FA}"/>
              </a:ext>
            </a:extLst>
          </p:cNvPr>
          <p:cNvSpPr txBox="1"/>
          <p:nvPr/>
        </p:nvSpPr>
        <p:spPr>
          <a:xfrm>
            <a:off x="0" y="6027003"/>
            <a:ext cx="10318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A Logic-Driven Framework for Consistency of Neural Models. 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Li, Gupta, Mehta and Srikumar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. EMNLP, 2019.</a:t>
            </a:r>
          </a:p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Structured Tuning for Semantic Role Labeling. 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Li, </a:t>
            </a:r>
            <a:r>
              <a:rPr lang="en-US" sz="1600" i="1" dirty="0" err="1">
                <a:solidFill>
                  <a:schemeClr val="tx2"/>
                </a:solidFill>
                <a:latin typeface="+mj-lt"/>
              </a:rPr>
              <a:t>Jawale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, Palmer and Srikumar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. ACL, 2020.</a:t>
            </a:r>
          </a:p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Evaluating Relaxations of Logic for Neural Networks: A Comprehensive Study. 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Medina-</a:t>
            </a:r>
            <a:r>
              <a:rPr lang="en-US" sz="1600" i="1" dirty="0" err="1">
                <a:solidFill>
                  <a:schemeClr val="tx2"/>
                </a:solidFill>
                <a:latin typeface="+mj-lt"/>
              </a:rPr>
              <a:t>Grespan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, Gupta, Srikumar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. IJCAI 2021.</a:t>
            </a:r>
          </a:p>
        </p:txBody>
      </p:sp>
    </p:spTree>
    <p:extLst>
      <p:ext uri="{BB962C8B-B14F-4D97-AF65-F5344CB8AC3E}">
        <p14:creationId xmlns:p14="http://schemas.microsoft.com/office/powerpoint/2010/main" val="2428554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Unifying data &amp;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500" dirty="0"/>
                  <a:t>Labeled data = propositions about examples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Knowledge can be written as rules</a:t>
                </a:r>
              </a:p>
              <a:p>
                <a:pPr lvl="1"/>
                <a:r>
                  <a:rPr lang="en-US" sz="2500" dirty="0"/>
                  <a:t>e.g.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sz="2500" i="1">
                        <a:latin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sz="25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endParaRPr lang="en-US" sz="2500" dirty="0"/>
              </a:p>
              <a:p>
                <a:pPr lvl="1"/>
                <a:r>
                  <a:rPr lang="en-US" sz="2500" dirty="0"/>
                  <a:t>Universally quantified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Labeled examples and constraints are, together, a collection of rules of the form</a:t>
                </a:r>
                <a:endParaRPr lang="en-US" sz="2500" i="1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8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>
                  <a:solidFill>
                    <a:schemeClr val="accent2"/>
                  </a:solidFill>
                </a:endParaRPr>
              </a:p>
              <a:p>
                <a:pPr lvl="1"/>
                <a:endParaRPr lang="en-US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179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Encouraging consistency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∀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, </m:t>
                      </m:r>
                      <m:r>
                        <a:rPr lang="en-US" sz="3600" i="1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r>
                        <a:rPr lang="en-US" sz="3600" i="1">
                          <a:latin typeface="Cambria Math" charset="0"/>
                        </a:rPr>
                        <m:t>𝑅</m:t>
                      </m:r>
                      <m:r>
                        <a:rPr lang="en-US" sz="3600" i="1">
                          <a:latin typeface="Cambria Math" charset="0"/>
                        </a:rPr>
                        <m:t>(</m:t>
                      </m:r>
                      <m:r>
                        <a:rPr lang="en-US" sz="3600" i="1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</a:rPr>
                  <a:t>Learning goal</a:t>
                </a:r>
                <a:r>
                  <a:rPr lang="en-US" dirty="0"/>
                  <a:t>:  Prefer models that set all the rules of this form to be true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</a:rPr>
                  <a:t>Or alternatively</a:t>
                </a:r>
                <a:r>
                  <a:rPr lang="en-US" dirty="0"/>
                  <a:t>: Find models maximize a t-norm relaxation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r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336142" y="5158647"/>
            <a:ext cx="3050002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latin typeface="+mj-lt"/>
              </a:rPr>
              <a:t>Inconsistency losses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0431" y="5802998"/>
            <a:ext cx="6821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Use any neural model, any library and any optimizer</a:t>
            </a:r>
          </a:p>
          <a:p>
            <a:pPr algn="ctr"/>
            <a:r>
              <a:rPr lang="en-US" dirty="0">
                <a:latin typeface="+mj-lt"/>
              </a:rPr>
              <a:t>Product t-norm + labeled examples gives cross entropy loss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4E6F9-BE8C-5941-90A5-A7448C07EB3C}"/>
              </a:ext>
            </a:extLst>
          </p:cNvPr>
          <p:cNvSpPr txBox="1"/>
          <p:nvPr/>
        </p:nvSpPr>
        <p:spPr>
          <a:xfrm>
            <a:off x="4778844" y="2261325"/>
            <a:ext cx="263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Labeled data + knowledge</a:t>
            </a:r>
          </a:p>
        </p:txBody>
      </p:sp>
    </p:spTree>
    <p:extLst>
      <p:ext uri="{BB962C8B-B14F-4D97-AF65-F5344CB8AC3E}">
        <p14:creationId xmlns:p14="http://schemas.microsoft.com/office/powerpoint/2010/main" val="3524575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rules help neural networks?</a:t>
            </a:r>
            <a:endParaRPr lang="e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85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Inconsistency of natural language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BERT based models for SNLI &amp; </a:t>
                </a:r>
                <a:r>
                  <a:rPr lang="en-US" sz="2600" dirty="0" err="1"/>
                  <a:t>MultiNLI</a:t>
                </a:r>
                <a:r>
                  <a:rPr lang="en-US" sz="2600" dirty="0"/>
                  <a:t> datasets</a:t>
                </a:r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endParaRPr lang="en-US" sz="2600" dirty="0"/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Two kinds of </a:t>
                </a:r>
                <a:r>
                  <a:rPr lang="en-US" sz="2600" dirty="0" err="1"/>
                  <a:t>regularizers</a:t>
                </a:r>
                <a:r>
                  <a:rPr lang="en-US" sz="2600" dirty="0"/>
                  <a:t> from constraints:</a:t>
                </a:r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Symmetry constraint: </a:t>
                </a:r>
                <a:endParaRPr lang="en-US" sz="2600" i="1" dirty="0">
                  <a:latin typeface="Cambria Math" charset="0"/>
                </a:endParaRP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∀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↔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r>
                        <a:rPr lang="en-US" sz="2600" i="1">
                          <a:latin typeface="Cambria Math" charset="0"/>
                        </a:rPr>
                        <m:t>(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Four transitivity constraints of the form</a:t>
                </a: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0" y="0"/>
            <a:ext cx="3224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study: Regularizing learning</a:t>
            </a:r>
          </a:p>
        </p:txBody>
      </p:sp>
    </p:spTree>
    <p:extLst>
      <p:ext uri="{BB962C8B-B14F-4D97-AF65-F5344CB8AC3E}">
        <p14:creationId xmlns:p14="http://schemas.microsoft.com/office/powerpoint/2010/main" val="3442508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Results: Inconsistency of natural language inference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22830733"/>
              </p:ext>
            </p:extLst>
          </p:nvPr>
        </p:nvGraphicFramePr>
        <p:xfrm>
          <a:off x="1981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8941363"/>
              </p:ext>
            </p:extLst>
          </p:nvPr>
        </p:nvGraphicFramePr>
        <p:xfrm>
          <a:off x="6172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89553" y="4377886"/>
            <a:ext cx="9060494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1. Merely adding more data does not make models consistent</a:t>
            </a:r>
          </a:p>
          <a:p>
            <a:r>
              <a:rPr lang="en-US" sz="2800" dirty="0">
                <a:latin typeface="+mj-lt"/>
              </a:rPr>
              <a:t>2. Logic-based </a:t>
            </a:r>
            <a:r>
              <a:rPr lang="en-US" sz="2800" dirty="0" err="1">
                <a:latin typeface="+mj-lt"/>
              </a:rPr>
              <a:t>regularizers</a:t>
            </a:r>
            <a:r>
              <a:rPr lang="en-US" sz="2800" dirty="0">
                <a:latin typeface="+mj-lt"/>
              </a:rPr>
              <a:t> help with consistency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3224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study: Regularizing learning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0983" y="1300442"/>
            <a:ext cx="621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Inconsistency represents violation of constraints. Lower is better.</a:t>
            </a:r>
          </a:p>
        </p:txBody>
      </p:sp>
    </p:spTree>
    <p:extLst>
      <p:ext uri="{BB962C8B-B14F-4D97-AF65-F5344CB8AC3E}">
        <p14:creationId xmlns:p14="http://schemas.microsoft.com/office/powerpoint/2010/main" val="838918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Evaluation beyond accuracy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2695" y="1417638"/>
            <a:ext cx="7586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j-lt"/>
              </a:rPr>
              <a:t>P</a:t>
            </a:r>
            <a:r>
              <a:rPr lang="en-US" sz="2400" dirty="0">
                <a:latin typeface="+mj-lt"/>
              </a:rPr>
              <a:t>	John is on a train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+mj-lt"/>
              </a:rPr>
              <a:t>H </a:t>
            </a:r>
            <a:r>
              <a:rPr lang="en-US" sz="2400" dirty="0">
                <a:latin typeface="+mj-lt"/>
              </a:rPr>
              <a:t>	John is traveling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+mj-lt"/>
              </a:rPr>
              <a:t>Z</a:t>
            </a:r>
            <a:r>
              <a:rPr lang="en-US" sz="2400" dirty="0">
                <a:latin typeface="+mj-lt"/>
              </a:rPr>
              <a:t>	John is having lunch in Berlin.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0350" y="5076015"/>
            <a:ext cx="757130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If </a:t>
            </a:r>
            <a:r>
              <a:rPr lang="en-US" sz="2400" i="1" dirty="0">
                <a:solidFill>
                  <a:schemeClr val="accent6"/>
                </a:solidFill>
                <a:latin typeface="Courier" charset="0"/>
                <a:ea typeface="Courier" charset="0"/>
                <a:cs typeface="Courier" charset="0"/>
              </a:rPr>
              <a:t>P entails H</a:t>
            </a:r>
            <a:r>
              <a:rPr lang="en-US" sz="2400" i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and </a:t>
            </a:r>
            <a:r>
              <a:rPr lang="en-US" sz="2400" i="1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H contradicts Z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, 	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then </a:t>
            </a:r>
            <a:r>
              <a:rPr lang="en-US" sz="24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P contradicts 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5125" y="4799015"/>
            <a:ext cx="218175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Violates this invariant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4290" y="6067676"/>
            <a:ext cx="7483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BERT-based model that gets ~90% on benchmark data violates this invariant on 46% of a large collection of sentence triples.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2060" y="4150159"/>
            <a:ext cx="630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 same system </a:t>
            </a:r>
            <a:r>
              <a:rPr lang="en-US">
                <a:latin typeface="+mj-lt"/>
              </a:rPr>
              <a:t>cannot simultaneously hold these three beliefs!</a:t>
            </a:r>
            <a:endParaRPr lang="en-US" dirty="0">
              <a:latin typeface="+mj-lt"/>
            </a:endParaRPr>
          </a:p>
        </p:txBody>
      </p:sp>
      <p:sp>
        <p:nvSpPr>
          <p:cNvPr id="14" name="Google Shape;86;p14"/>
          <p:cNvSpPr txBox="1"/>
          <p:nvPr/>
        </p:nvSpPr>
        <p:spPr>
          <a:xfrm>
            <a:off x="3096768" y="5313493"/>
            <a:ext cx="5998464" cy="8782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Can today’s neural networks use such “theory” in the form of invariant knowledge?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103066" y="1908606"/>
            <a:ext cx="940330" cy="1492275"/>
            <a:chOff x="7584326" y="1559687"/>
            <a:chExt cx="940330" cy="1492275"/>
          </a:xfrm>
        </p:grpSpPr>
        <p:sp>
          <p:nvSpPr>
            <p:cNvPr id="7" name="Rectangle 6"/>
            <p:cNvSpPr/>
            <p:nvPr/>
          </p:nvSpPr>
          <p:spPr>
            <a:xfrm>
              <a:off x="8195720" y="1559687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P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5720" y="2682630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H</a:t>
              </a:r>
            </a:p>
          </p:txBody>
        </p:sp>
        <p:cxnSp>
          <p:nvCxnSpPr>
            <p:cNvPr id="10" name="Straight Arrow Connector 9"/>
            <p:cNvCxnSpPr>
              <a:stCxn id="7" idx="2"/>
              <a:endCxn id="15" idx="0"/>
            </p:cNvCxnSpPr>
            <p:nvPr/>
          </p:nvCxnSpPr>
          <p:spPr>
            <a:xfrm>
              <a:off x="8349769" y="1929019"/>
              <a:ext cx="10419" cy="753611"/>
            </a:xfrm>
            <a:prstGeom prst="straightConnector1">
              <a:avLst/>
            </a:prstGeom>
            <a:ln w="28575"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584326" y="2113134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+mj-lt"/>
                </a:rPr>
                <a:t>Entails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993408" y="3031549"/>
            <a:ext cx="1702259" cy="603650"/>
            <a:chOff x="8474668" y="2682630"/>
            <a:chExt cx="1702259" cy="603650"/>
          </a:xfrm>
        </p:grpSpPr>
        <p:sp>
          <p:nvSpPr>
            <p:cNvPr id="18" name="Rectangle 17"/>
            <p:cNvSpPr/>
            <p:nvPr/>
          </p:nvSpPr>
          <p:spPr>
            <a:xfrm>
              <a:off x="9881653" y="2682630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Z</a:t>
              </a:r>
            </a:p>
          </p:txBody>
        </p:sp>
        <p:cxnSp>
          <p:nvCxnSpPr>
            <p:cNvPr id="19" name="Straight Arrow Connector 18"/>
            <p:cNvCxnSpPr>
              <a:stCxn id="15" idx="3"/>
              <a:endCxn id="18" idx="1"/>
            </p:cNvCxnSpPr>
            <p:nvPr/>
          </p:nvCxnSpPr>
          <p:spPr>
            <a:xfrm>
              <a:off x="8524656" y="2867296"/>
              <a:ext cx="1356997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74668" y="2916948"/>
              <a:ext cx="125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Contradicts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022558" y="2093272"/>
            <a:ext cx="1763656" cy="938277"/>
            <a:chOff x="8503818" y="1744353"/>
            <a:chExt cx="1763656" cy="938277"/>
          </a:xfrm>
        </p:grpSpPr>
        <p:cxnSp>
          <p:nvCxnSpPr>
            <p:cNvPr id="24" name="Straight Arrow Connector 23"/>
            <p:cNvCxnSpPr>
              <a:stCxn id="7" idx="3"/>
              <a:endCxn id="18" idx="0"/>
            </p:cNvCxnSpPr>
            <p:nvPr/>
          </p:nvCxnSpPr>
          <p:spPr>
            <a:xfrm>
              <a:off x="8503818" y="1744353"/>
              <a:ext cx="1525472" cy="938277"/>
            </a:xfrm>
            <a:prstGeom prst="straightConnector1">
              <a:avLst/>
            </a:prstGeom>
            <a:ln w="28575">
              <a:solidFill>
                <a:schemeClr val="tx1">
                  <a:lumMod val="60000"/>
                  <a:lumOff val="40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906617">
              <a:off x="8537770" y="1765090"/>
              <a:ext cx="1729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+mj-lt"/>
                </a:rPr>
                <a:t>No relationship?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36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9652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3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5" grpId="0"/>
      <p:bldP spid="5" grpId="1"/>
      <p:bldP spid="6" grpId="0"/>
      <p:bldP spid="6" grpId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via soft logic helps neural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sz="2800" dirty="0">
                <a:solidFill>
                  <a:schemeClr val="accent2"/>
                </a:solidFill>
              </a:rPr>
              <a:t>Successful experiments across many different tasks 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Natural language inference</a:t>
            </a:r>
            <a:endParaRPr lang="en-US" sz="1400" dirty="0"/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Question answering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Text chunking 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Semantic role labeling 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Joint digit recognition and numerical operations over them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Information extraction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endParaRPr lang="en-US" sz="2400" dirty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2"/>
                </a:solidFill>
              </a:rPr>
              <a:t>General flavor of results</a:t>
            </a:r>
          </a:p>
          <a:p>
            <a:pPr marL="97155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When we have less data, knowledge gives better statistical models</a:t>
            </a:r>
          </a:p>
          <a:p>
            <a:pPr marL="97155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We can “inject” invariances into learned systems…</a:t>
            </a:r>
          </a:p>
          <a:p>
            <a:pPr marL="857250" lvl="2" indent="0" defTabSz="914400">
              <a:spcBef>
                <a:spcPts val="0"/>
              </a:spcBef>
              <a:buNone/>
            </a:pPr>
            <a:r>
              <a:rPr lang="en-US" sz="2000" dirty="0"/>
              <a:t>…which are sometimes not learned, even with lots of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F395CF-058E-B34C-CEEE-64E2CA859D02}"/>
              </a:ext>
            </a:extLst>
          </p:cNvPr>
          <p:cNvSpPr txBox="1"/>
          <p:nvPr/>
        </p:nvSpPr>
        <p:spPr>
          <a:xfrm>
            <a:off x="0" y="6465240"/>
            <a:ext cx="11396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Check out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pylon</a:t>
            </a:r>
            <a:r>
              <a:rPr lang="en-US" b="1" dirty="0">
                <a:latin typeface="+mj-lt"/>
              </a:rPr>
              <a:t>: A </a:t>
            </a:r>
            <a:r>
              <a:rPr lang="en-US" b="1" dirty="0" err="1">
                <a:latin typeface="+mj-lt"/>
              </a:rPr>
              <a:t>PyTorch</a:t>
            </a:r>
            <a:r>
              <a:rPr lang="en-US" b="1" dirty="0">
                <a:latin typeface="+mj-lt"/>
              </a:rPr>
              <a:t> Framework for Learning with Constraints</a:t>
            </a:r>
            <a:r>
              <a:rPr lang="en-US" dirty="0">
                <a:latin typeface="+mj-lt"/>
              </a:rPr>
              <a:t> (https://pylon-</a:t>
            </a:r>
            <a:r>
              <a:rPr lang="en-US" dirty="0" err="1">
                <a:latin typeface="+mj-lt"/>
              </a:rPr>
              <a:t>lib.github.io</a:t>
            </a:r>
            <a:r>
              <a:rPr lang="en-US" dirty="0">
                <a:latin typeface="+mj-lt"/>
              </a:rPr>
              <a:t>/)</a:t>
            </a:r>
          </a:p>
        </p:txBody>
      </p:sp>
    </p:spTree>
    <p:extLst>
      <p:ext uri="{BB962C8B-B14F-4D97-AF65-F5344CB8AC3E}">
        <p14:creationId xmlns:p14="http://schemas.microsoft.com/office/powerpoint/2010/main" val="22016177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F27A75-3DB7-9E01-ADCD-FE6D4D581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D42D0-B4F4-89F0-FAD7-B838E8093C13}"/>
              </a:ext>
            </a:extLst>
          </p:cNvPr>
          <p:cNvSpPr/>
          <p:nvPr/>
        </p:nvSpPr>
        <p:spPr>
          <a:xfrm>
            <a:off x="2507165" y="2510366"/>
            <a:ext cx="2163337" cy="1605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Tasks imply contracts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4BE3D-8BCF-728C-7137-DB5AE9EF8F3F}"/>
              </a:ext>
            </a:extLst>
          </p:cNvPr>
          <p:cNvSpPr/>
          <p:nvPr/>
        </p:nvSpPr>
        <p:spPr>
          <a:xfrm>
            <a:off x="2507165" y="4676623"/>
            <a:ext cx="2163337" cy="160577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+mj-lt"/>
              </a:rPr>
              <a:t>Peering into models with geometry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2AE15-7DC0-BF94-B748-6D914DFA1249}"/>
              </a:ext>
            </a:extLst>
          </p:cNvPr>
          <p:cNvSpPr/>
          <p:nvPr/>
        </p:nvSpPr>
        <p:spPr>
          <a:xfrm>
            <a:off x="6116444" y="2510366"/>
            <a:ext cx="2163337" cy="1605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Declarative rules to guide model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4C9DE-2819-D617-BCE0-3894B9A15A2A}"/>
              </a:ext>
            </a:extLst>
          </p:cNvPr>
          <p:cNvSpPr txBox="1"/>
          <p:nvPr/>
        </p:nvSpPr>
        <p:spPr>
          <a:xfrm>
            <a:off x="1851102" y="1690688"/>
            <a:ext cx="3252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400" dirty="0">
                <a:latin typeface="+mj-lt"/>
              </a:rPr>
              <a:t>Dissecting NLP models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406E3F-2746-A40C-38D1-A36D2A3E529D}"/>
              </a:ext>
            </a:extLst>
          </p:cNvPr>
          <p:cNvCxnSpPr>
            <a:cxnSpLocks/>
          </p:cNvCxnSpPr>
          <p:nvPr/>
        </p:nvCxnSpPr>
        <p:spPr>
          <a:xfrm>
            <a:off x="2307771" y="2152353"/>
            <a:ext cx="279577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A2822-8ED8-1E1E-0342-3A81B9A2B543}"/>
              </a:ext>
            </a:extLst>
          </p:cNvPr>
          <p:cNvSpPr txBox="1"/>
          <p:nvPr/>
        </p:nvSpPr>
        <p:spPr>
          <a:xfrm>
            <a:off x="6152752" y="1690687"/>
            <a:ext cx="209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Mending them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9B935-528E-3CF8-8D5C-0A3E2EA1B11E}"/>
              </a:ext>
            </a:extLst>
          </p:cNvPr>
          <p:cNvCxnSpPr>
            <a:cxnSpLocks/>
          </p:cNvCxnSpPr>
          <p:nvPr/>
        </p:nvCxnSpPr>
        <p:spPr>
          <a:xfrm>
            <a:off x="6116444" y="2152353"/>
            <a:ext cx="212702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73624C-A6AD-5AAE-2AD2-F2270630CA3A}"/>
              </a:ext>
            </a:extLst>
          </p:cNvPr>
          <p:cNvSpPr txBox="1"/>
          <p:nvPr/>
        </p:nvSpPr>
        <p:spPr>
          <a:xfrm>
            <a:off x="1281554" y="3105318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Logic 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55373-2D32-6A79-7543-ABF62B1910BF}"/>
              </a:ext>
            </a:extLst>
          </p:cNvPr>
          <p:cNvSpPr txBox="1"/>
          <p:nvPr/>
        </p:nvSpPr>
        <p:spPr>
          <a:xfrm>
            <a:off x="954734" y="5294845"/>
            <a:ext cx="1442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Geometry</a:t>
            </a:r>
          </a:p>
        </p:txBody>
      </p:sp>
    </p:spTree>
    <p:extLst>
      <p:ext uri="{BB962C8B-B14F-4D97-AF65-F5344CB8AC3E}">
        <p14:creationId xmlns:p14="http://schemas.microsoft.com/office/powerpoint/2010/main" val="19072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4F977-42B6-C046-A4D7-29340FD01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examine how labels carve up a representation?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74D60F-4148-06EB-4661-F8E5D162C978}"/>
              </a:ext>
            </a:extLst>
          </p:cNvPr>
          <p:cNvGrpSpPr/>
          <p:nvPr/>
        </p:nvGrpSpPr>
        <p:grpSpPr>
          <a:xfrm>
            <a:off x="8165005" y="3654645"/>
            <a:ext cx="1386004" cy="2495241"/>
            <a:chOff x="8165005" y="3654645"/>
            <a:chExt cx="1386004" cy="24952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FDCF88B-71E0-4C08-8FFC-B4702106B87E}"/>
                </a:ext>
              </a:extLst>
            </p:cNvPr>
            <p:cNvGrpSpPr/>
            <p:nvPr/>
          </p:nvGrpSpPr>
          <p:grpSpPr>
            <a:xfrm>
              <a:off x="8557467" y="3654645"/>
              <a:ext cx="921021" cy="2093840"/>
              <a:chOff x="2217653" y="2843920"/>
              <a:chExt cx="921021" cy="209384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7BCDD4-F7D6-DAF6-1D26-5DC8FB36494A}"/>
                  </a:ext>
                </a:extLst>
              </p:cNvPr>
              <p:cNvSpPr/>
              <p:nvPr/>
            </p:nvSpPr>
            <p:spPr>
              <a:xfrm>
                <a:off x="2220963" y="3429000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prstTxWarp prst="textInflate">
                  <a:avLst/>
                </a:prstTxWarp>
              </a:bodyPr>
              <a:lstStyle/>
              <a:p>
                <a:pPr algn="ctr"/>
                <a:r>
                  <a:rPr lang="en-US" sz="105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BERT</a:t>
                </a:r>
                <a:endParaRPr lang="en-US" sz="1050" dirty="0">
                  <a:latin typeface="+mj-lt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DFD5BE5-68F9-686C-FBC2-558A8332A435}"/>
                  </a:ext>
                </a:extLst>
              </p:cNvPr>
              <p:cNvGrpSpPr/>
              <p:nvPr/>
            </p:nvGrpSpPr>
            <p:grpSpPr>
              <a:xfrm>
                <a:off x="2420486" y="4620703"/>
                <a:ext cx="515354" cy="317057"/>
                <a:chOff x="5314950" y="2220686"/>
                <a:chExt cx="781050" cy="480519"/>
              </a:xfrm>
            </p:grpSpPr>
            <p:sp>
              <p:nvSpPr>
                <p:cNvPr id="11" name="Folded Corner 10">
                  <a:extLst>
                    <a:ext uri="{FF2B5EF4-FFF2-40B4-BE49-F238E27FC236}">
                      <a16:creationId xmlns:a16="http://schemas.microsoft.com/office/drawing/2014/main" id="{5998B779-63DD-64EF-54AA-E781C6E1A084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2A03D36-AE68-C15C-7C43-3535F84DF8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59B465CA-0A13-6626-B1FC-5B4BA4094B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DC545BFD-65D5-896B-FD93-80366EE8A5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7B532C84-7476-D6E3-E269-67D45F1AE7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859C33-AD9D-9860-FAF3-11A0EBAEEC43}"/>
                  </a:ext>
                </a:extLst>
              </p:cNvPr>
              <p:cNvSpPr txBox="1"/>
              <p:nvPr/>
            </p:nvSpPr>
            <p:spPr>
              <a:xfrm>
                <a:off x="2217653" y="2843920"/>
                <a:ext cx="9210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prediction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AB4E150A-22FD-245B-C845-16FF1B16B856}"/>
                  </a:ext>
                </a:extLst>
              </p:cNvPr>
              <p:cNvCxnSpPr>
                <a:cxnSpLocks/>
                <a:stCxn id="11" idx="0"/>
                <a:endCxn id="6" idx="2"/>
              </p:cNvCxnSpPr>
              <p:nvPr/>
            </p:nvCxnSpPr>
            <p:spPr>
              <a:xfrm flipV="1">
                <a:off x="2678163" y="4343400"/>
                <a:ext cx="0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F424257-3556-271C-E0A0-7D4618D62BE4}"/>
                  </a:ext>
                </a:extLst>
              </p:cNvPr>
              <p:cNvCxnSpPr>
                <a:cxnSpLocks/>
                <a:stCxn id="6" idx="0"/>
                <a:endCxn id="8" idx="2"/>
              </p:cNvCxnSpPr>
              <p:nvPr/>
            </p:nvCxnSpPr>
            <p:spPr>
              <a:xfrm flipV="1">
                <a:off x="2678163" y="3151697"/>
                <a:ext cx="1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9B14EC-3DE8-BC37-38DF-9FD23A63E281}"/>
                </a:ext>
              </a:extLst>
            </p:cNvPr>
            <p:cNvGrpSpPr/>
            <p:nvPr/>
          </p:nvGrpSpPr>
          <p:grpSpPr>
            <a:xfrm>
              <a:off x="8165005" y="4146637"/>
              <a:ext cx="1386004" cy="2003249"/>
              <a:chOff x="9717960" y="546252"/>
              <a:chExt cx="1386004" cy="200324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75E5ACF-E76E-7FD2-425F-8A419D076CB0}"/>
                  </a:ext>
                </a:extLst>
              </p:cNvPr>
              <p:cNvGrpSpPr/>
              <p:nvPr/>
            </p:nvGrpSpPr>
            <p:grpSpPr>
              <a:xfrm>
                <a:off x="9985506" y="546252"/>
                <a:ext cx="1118458" cy="1333821"/>
                <a:chOff x="9985506" y="546252"/>
                <a:chExt cx="1118458" cy="1333821"/>
              </a:xfrm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DA79AF6-EADD-5D77-4376-03987271772C}"/>
                    </a:ext>
                  </a:extLst>
                </p:cNvPr>
                <p:cNvSpPr/>
                <p:nvPr/>
              </p:nvSpPr>
              <p:spPr>
                <a:xfrm>
                  <a:off x="9985506" y="546252"/>
                  <a:ext cx="1118458" cy="1118458"/>
                </a:xfrm>
                <a:custGeom>
                  <a:avLst/>
                  <a:gdLst>
                    <a:gd name="connsiteX0" fmla="*/ 559229 w 1118458"/>
                    <a:gd name="connsiteY0" fmla="*/ 0 h 1118458"/>
                    <a:gd name="connsiteX1" fmla="*/ 1118458 w 1118458"/>
                    <a:gd name="connsiteY1" fmla="*/ 559229 h 1118458"/>
                    <a:gd name="connsiteX2" fmla="*/ 559229 w 1118458"/>
                    <a:gd name="connsiteY2" fmla="*/ 1118458 h 1118458"/>
                    <a:gd name="connsiteX3" fmla="*/ 0 w 1118458"/>
                    <a:gd name="connsiteY3" fmla="*/ 559229 h 1118458"/>
                    <a:gd name="connsiteX4" fmla="*/ 559229 w 1118458"/>
                    <a:gd name="connsiteY4" fmla="*/ 0 h 1118458"/>
                    <a:gd name="connsiteX5" fmla="*/ 559229 w 1118458"/>
                    <a:gd name="connsiteY5" fmla="*/ 132839 h 1118458"/>
                    <a:gd name="connsiteX6" fmla="*/ 132839 w 1118458"/>
                    <a:gd name="connsiteY6" fmla="*/ 559229 h 1118458"/>
                    <a:gd name="connsiteX7" fmla="*/ 559229 w 1118458"/>
                    <a:gd name="connsiteY7" fmla="*/ 985619 h 1118458"/>
                    <a:gd name="connsiteX8" fmla="*/ 985619 w 1118458"/>
                    <a:gd name="connsiteY8" fmla="*/ 559229 h 1118458"/>
                    <a:gd name="connsiteX9" fmla="*/ 559229 w 1118458"/>
                    <a:gd name="connsiteY9" fmla="*/ 132839 h 1118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8458" h="1118458">
                      <a:moveTo>
                        <a:pt x="559229" y="0"/>
                      </a:moveTo>
                      <a:cubicBezTo>
                        <a:pt x="868083" y="0"/>
                        <a:pt x="1118458" y="250375"/>
                        <a:pt x="1118458" y="559229"/>
                      </a:cubicBezTo>
                      <a:cubicBezTo>
                        <a:pt x="1118458" y="868083"/>
                        <a:pt x="868083" y="1118458"/>
                        <a:pt x="559229" y="1118458"/>
                      </a:cubicBezTo>
                      <a:cubicBezTo>
                        <a:pt x="250375" y="1118458"/>
                        <a:pt x="0" y="868083"/>
                        <a:pt x="0" y="559229"/>
                      </a:cubicBezTo>
                      <a:cubicBezTo>
                        <a:pt x="0" y="250375"/>
                        <a:pt x="250375" y="0"/>
                        <a:pt x="559229" y="0"/>
                      </a:cubicBezTo>
                      <a:close/>
                      <a:moveTo>
                        <a:pt x="559229" y="132839"/>
                      </a:moveTo>
                      <a:cubicBezTo>
                        <a:pt x="323740" y="132839"/>
                        <a:pt x="132839" y="323740"/>
                        <a:pt x="132839" y="559229"/>
                      </a:cubicBezTo>
                      <a:cubicBezTo>
                        <a:pt x="132839" y="794718"/>
                        <a:pt x="323740" y="985619"/>
                        <a:pt x="559229" y="985619"/>
                      </a:cubicBezTo>
                      <a:cubicBezTo>
                        <a:pt x="794718" y="985619"/>
                        <a:pt x="985619" y="794718"/>
                        <a:pt x="985619" y="559229"/>
                      </a:cubicBezTo>
                      <a:cubicBezTo>
                        <a:pt x="985619" y="323740"/>
                        <a:pt x="794718" y="132839"/>
                        <a:pt x="559229" y="132839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18BAC5B-EF72-8D2D-80BC-63F5E7C897A3}"/>
                    </a:ext>
                  </a:extLst>
                </p:cNvPr>
                <p:cNvSpPr/>
                <p:nvPr/>
              </p:nvSpPr>
              <p:spPr>
                <a:xfrm rot="2087642">
                  <a:off x="10036951" y="1522294"/>
                  <a:ext cx="205947" cy="357779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Rectangle 118">
                <a:extLst>
                  <a:ext uri="{FF2B5EF4-FFF2-40B4-BE49-F238E27FC236}">
                    <a16:creationId xmlns:a16="http://schemas.microsoft.com/office/drawing/2014/main" id="{8A8E4189-E6EA-6FFE-66A2-71360E652076}"/>
                  </a:ext>
                </a:extLst>
              </p:cNvPr>
              <p:cNvSpPr/>
              <p:nvPr/>
            </p:nvSpPr>
            <p:spPr>
              <a:xfrm rot="2087642">
                <a:off x="9717960" y="1607230"/>
                <a:ext cx="316726" cy="942271"/>
              </a:xfrm>
              <a:custGeom>
                <a:avLst/>
                <a:gdLst>
                  <a:gd name="connsiteX0" fmla="*/ 0 w 316726"/>
                  <a:gd name="connsiteY0" fmla="*/ 0 h 876357"/>
                  <a:gd name="connsiteX1" fmla="*/ 316726 w 316726"/>
                  <a:gd name="connsiteY1" fmla="*/ 0 h 876357"/>
                  <a:gd name="connsiteX2" fmla="*/ 316726 w 316726"/>
                  <a:gd name="connsiteY2" fmla="*/ 876357 h 876357"/>
                  <a:gd name="connsiteX3" fmla="*/ 0 w 316726"/>
                  <a:gd name="connsiteY3" fmla="*/ 876357 h 876357"/>
                  <a:gd name="connsiteX4" fmla="*/ 0 w 316726"/>
                  <a:gd name="connsiteY4" fmla="*/ 0 h 876357"/>
                  <a:gd name="connsiteX0" fmla="*/ 0 w 316726"/>
                  <a:gd name="connsiteY0" fmla="*/ 0 h 876357"/>
                  <a:gd name="connsiteX1" fmla="*/ 98582 w 316726"/>
                  <a:gd name="connsiteY1" fmla="*/ 107 h 876357"/>
                  <a:gd name="connsiteX2" fmla="*/ 316726 w 316726"/>
                  <a:gd name="connsiteY2" fmla="*/ 0 h 876357"/>
                  <a:gd name="connsiteX3" fmla="*/ 316726 w 316726"/>
                  <a:gd name="connsiteY3" fmla="*/ 876357 h 876357"/>
                  <a:gd name="connsiteX4" fmla="*/ 0 w 316726"/>
                  <a:gd name="connsiteY4" fmla="*/ 876357 h 876357"/>
                  <a:gd name="connsiteX5" fmla="*/ 0 w 316726"/>
                  <a:gd name="connsiteY5" fmla="*/ 0 h 876357"/>
                  <a:gd name="connsiteX0" fmla="*/ 0 w 316726"/>
                  <a:gd name="connsiteY0" fmla="*/ 63366 h 939723"/>
                  <a:gd name="connsiteX1" fmla="*/ 73510 w 316726"/>
                  <a:gd name="connsiteY1" fmla="*/ 0 h 939723"/>
                  <a:gd name="connsiteX2" fmla="*/ 316726 w 316726"/>
                  <a:gd name="connsiteY2" fmla="*/ 63366 h 939723"/>
                  <a:gd name="connsiteX3" fmla="*/ 316726 w 316726"/>
                  <a:gd name="connsiteY3" fmla="*/ 939723 h 939723"/>
                  <a:gd name="connsiteX4" fmla="*/ 0 w 316726"/>
                  <a:gd name="connsiteY4" fmla="*/ 939723 h 939723"/>
                  <a:gd name="connsiteX5" fmla="*/ 0 w 316726"/>
                  <a:gd name="connsiteY5" fmla="*/ 63366 h 939723"/>
                  <a:gd name="connsiteX0" fmla="*/ 0 w 316726"/>
                  <a:gd name="connsiteY0" fmla="*/ 63366 h 939723"/>
                  <a:gd name="connsiteX1" fmla="*/ 73510 w 316726"/>
                  <a:gd name="connsiteY1" fmla="*/ 0 h 939723"/>
                  <a:gd name="connsiteX2" fmla="*/ 195667 w 316726"/>
                  <a:gd name="connsiteY2" fmla="*/ 38838 h 939723"/>
                  <a:gd name="connsiteX3" fmla="*/ 316726 w 316726"/>
                  <a:gd name="connsiteY3" fmla="*/ 63366 h 939723"/>
                  <a:gd name="connsiteX4" fmla="*/ 316726 w 316726"/>
                  <a:gd name="connsiteY4" fmla="*/ 939723 h 939723"/>
                  <a:gd name="connsiteX5" fmla="*/ 0 w 316726"/>
                  <a:gd name="connsiteY5" fmla="*/ 939723 h 939723"/>
                  <a:gd name="connsiteX6" fmla="*/ 0 w 316726"/>
                  <a:gd name="connsiteY6" fmla="*/ 63366 h 939723"/>
                  <a:gd name="connsiteX0" fmla="*/ 0 w 316726"/>
                  <a:gd name="connsiteY0" fmla="*/ 65914 h 942271"/>
                  <a:gd name="connsiteX1" fmla="*/ 73510 w 316726"/>
                  <a:gd name="connsiteY1" fmla="*/ 2548 h 942271"/>
                  <a:gd name="connsiteX2" fmla="*/ 262078 w 316726"/>
                  <a:gd name="connsiteY2" fmla="*/ 0 h 942271"/>
                  <a:gd name="connsiteX3" fmla="*/ 316726 w 316726"/>
                  <a:gd name="connsiteY3" fmla="*/ 65914 h 942271"/>
                  <a:gd name="connsiteX4" fmla="*/ 316726 w 316726"/>
                  <a:gd name="connsiteY4" fmla="*/ 942271 h 942271"/>
                  <a:gd name="connsiteX5" fmla="*/ 0 w 316726"/>
                  <a:gd name="connsiteY5" fmla="*/ 942271 h 942271"/>
                  <a:gd name="connsiteX6" fmla="*/ 0 w 316726"/>
                  <a:gd name="connsiteY6" fmla="*/ 65914 h 942271"/>
                  <a:gd name="connsiteX0" fmla="*/ 0 w 316726"/>
                  <a:gd name="connsiteY0" fmla="*/ 65914 h 942271"/>
                  <a:gd name="connsiteX1" fmla="*/ 61269 w 316726"/>
                  <a:gd name="connsiteY1" fmla="*/ 7188 h 942271"/>
                  <a:gd name="connsiteX2" fmla="*/ 262078 w 316726"/>
                  <a:gd name="connsiteY2" fmla="*/ 0 h 942271"/>
                  <a:gd name="connsiteX3" fmla="*/ 316726 w 316726"/>
                  <a:gd name="connsiteY3" fmla="*/ 65914 h 942271"/>
                  <a:gd name="connsiteX4" fmla="*/ 316726 w 316726"/>
                  <a:gd name="connsiteY4" fmla="*/ 942271 h 942271"/>
                  <a:gd name="connsiteX5" fmla="*/ 0 w 316726"/>
                  <a:gd name="connsiteY5" fmla="*/ 942271 h 942271"/>
                  <a:gd name="connsiteX6" fmla="*/ 0 w 316726"/>
                  <a:gd name="connsiteY6" fmla="*/ 65914 h 94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726" h="942271">
                    <a:moveTo>
                      <a:pt x="0" y="65914"/>
                    </a:moveTo>
                    <a:lnTo>
                      <a:pt x="61269" y="7188"/>
                    </a:lnTo>
                    <a:lnTo>
                      <a:pt x="262078" y="0"/>
                    </a:lnTo>
                    <a:lnTo>
                      <a:pt x="316726" y="65914"/>
                    </a:lnTo>
                    <a:lnTo>
                      <a:pt x="316726" y="942271"/>
                    </a:lnTo>
                    <a:lnTo>
                      <a:pt x="0" y="942271"/>
                    </a:lnTo>
                    <a:lnTo>
                      <a:pt x="0" y="65914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2158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EAA16-B548-0147-83DB-3F1D23D85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1D436-274A-714C-957F-81AA6711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With the right representation, no task is complex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With the wrong representation, no task is simple</a:t>
            </a:r>
            <a:endParaRPr lang="en-US" i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Training classifiers partitions BERT’s internal representations into regions corresponding to labels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we tell what makes a representation good for a task?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can’t rely on classifier performance for this</a:t>
            </a:r>
          </a:p>
        </p:txBody>
      </p:sp>
    </p:spTree>
    <p:extLst>
      <p:ext uri="{BB962C8B-B14F-4D97-AF65-F5344CB8AC3E}">
        <p14:creationId xmlns:p14="http://schemas.microsoft.com/office/powerpoint/2010/main" val="4972397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138184-7A4D-0641-84D7-7C4B1FFB6D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Good classifier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good representation</a:t>
                </a:r>
                <a:br>
                  <a:rPr lang="en-US" dirty="0"/>
                </a:br>
                <a:r>
                  <a:rPr lang="en-US" dirty="0"/>
                  <a:t>But </a:t>
                </a:r>
                <a:r>
                  <a:rPr lang="en-US" dirty="0">
                    <a:solidFill>
                      <a:schemeClr val="accent2"/>
                    </a:solidFill>
                  </a:rPr>
                  <a:t>bad classifier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⇏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bad representation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138184-7A4D-0641-84D7-7C4B1FFB6D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 t="-13333" b="-2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A0D47-8C1D-4B4C-A806-7051879E1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Maybe we got unlucky with our random seed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Maybe we didn’t find the right hyperparameter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Maybe we didn’t find the right architecture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Maybe the learner didn’t converge</a:t>
            </a:r>
          </a:p>
        </p:txBody>
      </p:sp>
    </p:spTree>
    <p:extLst>
      <p:ext uri="{BB962C8B-B14F-4D97-AF65-F5344CB8AC3E}">
        <p14:creationId xmlns:p14="http://schemas.microsoft.com/office/powerpoint/2010/main" val="13367041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1E657-E7FB-9A41-9000-52A4F51F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geometry of a classifier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A4E3A4-5628-B442-ABBD-41C50D416F65}"/>
              </a:ext>
            </a:extLst>
          </p:cNvPr>
          <p:cNvSpPr/>
          <p:nvPr/>
        </p:nvSpPr>
        <p:spPr>
          <a:xfrm>
            <a:off x="1570383" y="3210339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2721FB-14C6-8143-8CFE-D8375DC02A9C}"/>
              </a:ext>
            </a:extLst>
          </p:cNvPr>
          <p:cNvSpPr/>
          <p:nvPr/>
        </p:nvSpPr>
        <p:spPr>
          <a:xfrm>
            <a:off x="1013791" y="4161182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F33569-E61C-464F-8ED4-AEDEE9FDC1B8}"/>
              </a:ext>
            </a:extLst>
          </p:cNvPr>
          <p:cNvSpPr/>
          <p:nvPr/>
        </p:nvSpPr>
        <p:spPr>
          <a:xfrm>
            <a:off x="1610139" y="3972338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1449DC-DB12-9D43-B8BC-6095BCC7F9DB}"/>
              </a:ext>
            </a:extLst>
          </p:cNvPr>
          <p:cNvSpPr/>
          <p:nvPr/>
        </p:nvSpPr>
        <p:spPr>
          <a:xfrm>
            <a:off x="2133600" y="4012095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683443-BACB-214D-87D7-5344EEA4B10B}"/>
              </a:ext>
            </a:extLst>
          </p:cNvPr>
          <p:cNvSpPr/>
          <p:nvPr/>
        </p:nvSpPr>
        <p:spPr>
          <a:xfrm>
            <a:off x="1080051" y="3425572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8F724E09-B84C-3545-BF2D-5B197DC5CD0B}"/>
              </a:ext>
            </a:extLst>
          </p:cNvPr>
          <p:cNvSpPr/>
          <p:nvPr/>
        </p:nvSpPr>
        <p:spPr>
          <a:xfrm>
            <a:off x="4830417" y="2779871"/>
            <a:ext cx="337931" cy="2913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818D6919-540F-1B46-A427-280E67841EA5}"/>
              </a:ext>
            </a:extLst>
          </p:cNvPr>
          <p:cNvSpPr/>
          <p:nvPr/>
        </p:nvSpPr>
        <p:spPr>
          <a:xfrm>
            <a:off x="4366591" y="3359426"/>
            <a:ext cx="337931" cy="2913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85FE347A-CFE6-A94F-A94C-AA1E9DEF3AA1}"/>
              </a:ext>
            </a:extLst>
          </p:cNvPr>
          <p:cNvSpPr/>
          <p:nvPr/>
        </p:nvSpPr>
        <p:spPr>
          <a:xfrm>
            <a:off x="5582478" y="3505086"/>
            <a:ext cx="337931" cy="2913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BA8DABBB-04C6-FA46-8277-E474E3636BB8}"/>
              </a:ext>
            </a:extLst>
          </p:cNvPr>
          <p:cNvSpPr/>
          <p:nvPr/>
        </p:nvSpPr>
        <p:spPr>
          <a:xfrm>
            <a:off x="4787347" y="4018949"/>
            <a:ext cx="337931" cy="2913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8F2719A-3A2A-AC4D-AAB4-B53D07791547}"/>
              </a:ext>
            </a:extLst>
          </p:cNvPr>
          <p:cNvSpPr/>
          <p:nvPr/>
        </p:nvSpPr>
        <p:spPr>
          <a:xfrm>
            <a:off x="5019260" y="3359426"/>
            <a:ext cx="337931" cy="2913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3CB613D-E5B7-0540-A334-09E3403A4E77}"/>
              </a:ext>
            </a:extLst>
          </p:cNvPr>
          <p:cNvCxnSpPr/>
          <p:nvPr/>
        </p:nvCxnSpPr>
        <p:spPr>
          <a:xfrm>
            <a:off x="1997765" y="1690688"/>
            <a:ext cx="2922104" cy="4511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51E978-A546-E94E-92C6-49D7C229AEC4}"/>
              </a:ext>
            </a:extLst>
          </p:cNvPr>
          <p:cNvCxnSpPr>
            <a:cxnSpLocks/>
          </p:cNvCxnSpPr>
          <p:nvPr/>
        </p:nvCxnSpPr>
        <p:spPr>
          <a:xfrm flipH="1">
            <a:off x="3092726" y="1690688"/>
            <a:ext cx="813352" cy="46902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Freeform 28">
            <a:extLst>
              <a:ext uri="{FF2B5EF4-FFF2-40B4-BE49-F238E27FC236}">
                <a16:creationId xmlns:a16="http://schemas.microsoft.com/office/drawing/2014/main" id="{DBAAED00-7FD6-524C-946D-BDFE05A71C68}"/>
              </a:ext>
            </a:extLst>
          </p:cNvPr>
          <p:cNvSpPr/>
          <p:nvPr/>
        </p:nvSpPr>
        <p:spPr>
          <a:xfrm>
            <a:off x="912702" y="2118691"/>
            <a:ext cx="2227497" cy="4681330"/>
          </a:xfrm>
          <a:custGeom>
            <a:avLst/>
            <a:gdLst>
              <a:gd name="connsiteX0" fmla="*/ 238539 w 2227497"/>
              <a:gd name="connsiteY0" fmla="*/ 0 h 4681330"/>
              <a:gd name="connsiteX1" fmla="*/ 2226365 w 2227497"/>
              <a:gd name="connsiteY1" fmla="*/ 1868556 h 4681330"/>
              <a:gd name="connsiteX2" fmla="*/ 0 w 2227497"/>
              <a:gd name="connsiteY2" fmla="*/ 4681330 h 468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7497" h="4681330">
                <a:moveTo>
                  <a:pt x="238539" y="0"/>
                </a:moveTo>
                <a:cubicBezTo>
                  <a:pt x="1252330" y="544167"/>
                  <a:pt x="2266121" y="1088334"/>
                  <a:pt x="2226365" y="1868556"/>
                </a:cubicBezTo>
                <a:cubicBezTo>
                  <a:pt x="2186609" y="2648778"/>
                  <a:pt x="1093304" y="3665054"/>
                  <a:pt x="0" y="468133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2F699E-048B-8D4A-AB2C-CCBE85C5D205}"/>
              </a:ext>
            </a:extLst>
          </p:cNvPr>
          <p:cNvSpPr txBox="1"/>
          <p:nvPr/>
        </p:nvSpPr>
        <p:spPr>
          <a:xfrm>
            <a:off x="6004932" y="1981592"/>
            <a:ext cx="60728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Each classifier for is a hypersurface in a high dimensional feature space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When we probe with a classifier, we pick one of many good classifiers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+mj-lt"/>
              </a:rPr>
              <a:t>Claim</a:t>
            </a:r>
            <a:r>
              <a:rPr lang="en-US" sz="2400" dirty="0">
                <a:solidFill>
                  <a:schemeClr val="accent2"/>
                </a:solidFill>
              </a:rPr>
              <a:t>: </a:t>
            </a:r>
            <a:r>
              <a:rPr 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 good representation supports more simpler and better classifiers than a bad one</a:t>
            </a:r>
          </a:p>
        </p:txBody>
      </p:sp>
    </p:spTree>
    <p:extLst>
      <p:ext uri="{BB962C8B-B14F-4D97-AF65-F5344CB8AC3E}">
        <p14:creationId xmlns:p14="http://schemas.microsoft.com/office/powerpoint/2010/main" val="6844103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CD40E4-55BD-BB45-AE4C-219BDE6D1E77}"/>
              </a:ext>
            </a:extLst>
          </p:cNvPr>
          <p:cNvSpPr/>
          <p:nvPr/>
        </p:nvSpPr>
        <p:spPr>
          <a:xfrm>
            <a:off x="838200" y="1825625"/>
            <a:ext cx="10515600" cy="1434410"/>
          </a:xfrm>
          <a:prstGeom prst="rect">
            <a:avLst/>
          </a:prstGeom>
          <a:solidFill>
            <a:schemeClr val="accent1">
              <a:alpha val="2271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8FE68-719E-5C49-A82F-16CBB618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representations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10EA73-3243-0F4D-8D9E-8FAAA97CE6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u="sng" dirty="0">
                    <a:solidFill>
                      <a:schemeClr val="accent2"/>
                    </a:solidFill>
                  </a:rPr>
                  <a:t>Definition</a:t>
                </a:r>
                <a:r>
                  <a:rPr lang="en-US" b="0" dirty="0">
                    <a:solidFill>
                      <a:schemeClr val="accent2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-Version Space of a representation and a dataset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set of </a:t>
                </a:r>
                <a:r>
                  <a:rPr lang="en-US" i="1" dirty="0">
                    <a:solidFill>
                      <a:schemeClr val="accent2"/>
                    </a:solidFill>
                  </a:rPr>
                  <a:t>all</a:t>
                </a:r>
                <a:r>
                  <a:rPr lang="en-US" dirty="0"/>
                  <a:t> classifiers that can that can achieve error less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on the given dataset, using the representation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This is an infinite set…</a:t>
                </a:r>
              </a:p>
              <a:p>
                <a:pPr marL="0" indent="0">
                  <a:buNone/>
                </a:pPr>
                <a:r>
                  <a:rPr lang="en-US" dirty="0"/>
                  <a:t>…but we can measure its properties to help us understand the quality of a representation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10EA73-3243-0F4D-8D9E-8FAAA97CE6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081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CC3B-D51B-EB41-9B9E-005C347A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say without enumerating all models?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CF8BDBED-D89B-634B-8BCD-62DFC10C6A4E}"/>
              </a:ext>
            </a:extLst>
          </p:cNvPr>
          <p:cNvSpPr/>
          <p:nvPr/>
        </p:nvSpPr>
        <p:spPr>
          <a:xfrm>
            <a:off x="4204252" y="3120887"/>
            <a:ext cx="357411" cy="30811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DC289FF8-E648-9745-A910-2A3C7DC7ED28}"/>
              </a:ext>
            </a:extLst>
          </p:cNvPr>
          <p:cNvSpPr/>
          <p:nvPr/>
        </p:nvSpPr>
        <p:spPr>
          <a:xfrm>
            <a:off x="4382957" y="3650974"/>
            <a:ext cx="357411" cy="30811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4A6CCE2-CD72-B040-958D-E5F32372C64E}"/>
              </a:ext>
            </a:extLst>
          </p:cNvPr>
          <p:cNvSpPr/>
          <p:nvPr/>
        </p:nvSpPr>
        <p:spPr>
          <a:xfrm>
            <a:off x="4992557" y="2812774"/>
            <a:ext cx="357411" cy="30811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AB60E10-4A8D-674D-80A9-3667AD105442}"/>
              </a:ext>
            </a:extLst>
          </p:cNvPr>
          <p:cNvSpPr/>
          <p:nvPr/>
        </p:nvSpPr>
        <p:spPr>
          <a:xfrm>
            <a:off x="5066040" y="3429000"/>
            <a:ext cx="357411" cy="30811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635AF49-2BC4-204A-AD6D-1FD7731AD6BB}"/>
              </a:ext>
            </a:extLst>
          </p:cNvPr>
          <p:cNvSpPr/>
          <p:nvPr/>
        </p:nvSpPr>
        <p:spPr>
          <a:xfrm>
            <a:off x="5530639" y="3679591"/>
            <a:ext cx="357411" cy="30811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6D2D2A-E20A-DA40-B8FD-B5138A8EFA61}"/>
              </a:ext>
            </a:extLst>
          </p:cNvPr>
          <p:cNvSpPr/>
          <p:nvPr/>
        </p:nvSpPr>
        <p:spPr>
          <a:xfrm>
            <a:off x="2216426" y="2395330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AC4DE3-BE4C-9345-B23E-1D916A7605F7}"/>
              </a:ext>
            </a:extLst>
          </p:cNvPr>
          <p:cNvSpPr/>
          <p:nvPr/>
        </p:nvSpPr>
        <p:spPr>
          <a:xfrm>
            <a:off x="1918252" y="2966830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10CF17-8119-3F4A-A714-FB90B9A95DCD}"/>
              </a:ext>
            </a:extLst>
          </p:cNvPr>
          <p:cNvSpPr/>
          <p:nvPr/>
        </p:nvSpPr>
        <p:spPr>
          <a:xfrm>
            <a:off x="2368926" y="2861433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47F8E4-7C4E-DF43-B989-7767D4101A38}"/>
              </a:ext>
            </a:extLst>
          </p:cNvPr>
          <p:cNvSpPr/>
          <p:nvPr/>
        </p:nvSpPr>
        <p:spPr>
          <a:xfrm>
            <a:off x="3323431" y="2030585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62E372-EFDE-E14F-AF35-5F78F833B5F3}"/>
              </a:ext>
            </a:extLst>
          </p:cNvPr>
          <p:cNvSpPr/>
          <p:nvPr/>
        </p:nvSpPr>
        <p:spPr>
          <a:xfrm>
            <a:off x="3997200" y="1807124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F78090-728A-4944-A2F2-9C2149133A12}"/>
              </a:ext>
            </a:extLst>
          </p:cNvPr>
          <p:cNvSpPr/>
          <p:nvPr/>
        </p:nvSpPr>
        <p:spPr>
          <a:xfrm>
            <a:off x="5946913" y="1732411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74A152-B1C8-5247-BFEA-72E2DBBCE497}"/>
              </a:ext>
            </a:extLst>
          </p:cNvPr>
          <p:cNvSpPr/>
          <p:nvPr/>
        </p:nvSpPr>
        <p:spPr>
          <a:xfrm>
            <a:off x="5423451" y="5919373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5252DC-2B46-D448-8E07-C2894A0335F3}"/>
              </a:ext>
            </a:extLst>
          </p:cNvPr>
          <p:cNvSpPr/>
          <p:nvPr/>
        </p:nvSpPr>
        <p:spPr>
          <a:xfrm>
            <a:off x="4818607" y="5888520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555091-9576-8446-8FBF-EA7F06AC46E0}"/>
              </a:ext>
            </a:extLst>
          </p:cNvPr>
          <p:cNvSpPr/>
          <p:nvPr/>
        </p:nvSpPr>
        <p:spPr>
          <a:xfrm>
            <a:off x="5303982" y="5475425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F173AD-814C-2141-A1ED-66B981539355}"/>
              </a:ext>
            </a:extLst>
          </p:cNvPr>
          <p:cNvSpPr/>
          <p:nvPr/>
        </p:nvSpPr>
        <p:spPr>
          <a:xfrm>
            <a:off x="6748048" y="2328759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3C015AA-53E5-EE4B-837A-6D8B1D0000F1}"/>
              </a:ext>
            </a:extLst>
          </p:cNvPr>
          <p:cNvSpPr/>
          <p:nvPr/>
        </p:nvSpPr>
        <p:spPr>
          <a:xfrm>
            <a:off x="3526572" y="5177251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244773-4CD5-E94F-8745-FC8F36641498}"/>
              </a:ext>
            </a:extLst>
          </p:cNvPr>
          <p:cNvSpPr/>
          <p:nvPr/>
        </p:nvSpPr>
        <p:spPr>
          <a:xfrm>
            <a:off x="2667100" y="4181265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79B4727-16B3-C24C-9E5B-A98D8593B999}"/>
              </a:ext>
            </a:extLst>
          </p:cNvPr>
          <p:cNvSpPr/>
          <p:nvPr/>
        </p:nvSpPr>
        <p:spPr>
          <a:xfrm>
            <a:off x="2254016" y="5028164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ABA7A58-F5E6-9F48-B62D-A11ECFADA934}"/>
              </a:ext>
            </a:extLst>
          </p:cNvPr>
          <p:cNvSpPr/>
          <p:nvPr/>
        </p:nvSpPr>
        <p:spPr>
          <a:xfrm>
            <a:off x="2890294" y="4947953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DFAF572-6974-C543-94E1-C35DB42B5CFC}"/>
              </a:ext>
            </a:extLst>
          </p:cNvPr>
          <p:cNvSpPr/>
          <p:nvPr/>
        </p:nvSpPr>
        <p:spPr>
          <a:xfrm>
            <a:off x="6449874" y="2508692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54C724-F542-3143-B8BA-30F22BCC8450}"/>
              </a:ext>
            </a:extLst>
          </p:cNvPr>
          <p:cNvSpPr/>
          <p:nvPr/>
        </p:nvSpPr>
        <p:spPr>
          <a:xfrm>
            <a:off x="6973056" y="3327181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C892A7E-496F-0C48-85D9-C93178C43564}"/>
              </a:ext>
            </a:extLst>
          </p:cNvPr>
          <p:cNvSpPr/>
          <p:nvPr/>
        </p:nvSpPr>
        <p:spPr>
          <a:xfrm>
            <a:off x="2772302" y="2066809"/>
            <a:ext cx="4080948" cy="3179318"/>
          </a:xfrm>
          <a:custGeom>
            <a:avLst/>
            <a:gdLst>
              <a:gd name="connsiteX0" fmla="*/ 1959407 w 3918814"/>
              <a:gd name="connsiteY0" fmla="*/ 0 h 3179318"/>
              <a:gd name="connsiteX1" fmla="*/ 3918814 w 3918814"/>
              <a:gd name="connsiteY1" fmla="*/ 1589659 h 3179318"/>
              <a:gd name="connsiteX2" fmla="*/ 1959407 w 3918814"/>
              <a:gd name="connsiteY2" fmla="*/ 3179318 h 3179318"/>
              <a:gd name="connsiteX3" fmla="*/ 0 w 3918814"/>
              <a:gd name="connsiteY3" fmla="*/ 1589659 h 3179318"/>
              <a:gd name="connsiteX4" fmla="*/ 1959407 w 3918814"/>
              <a:gd name="connsiteY4" fmla="*/ 0 h 3179318"/>
              <a:gd name="connsiteX5" fmla="*/ 2262209 w 3918814"/>
              <a:gd name="connsiteY5" fmla="*/ 600996 h 3179318"/>
              <a:gd name="connsiteX6" fmla="*/ 1397105 w 3918814"/>
              <a:gd name="connsiteY6" fmla="*/ 1506813 h 3179318"/>
              <a:gd name="connsiteX7" fmla="*/ 2262209 w 3918814"/>
              <a:gd name="connsiteY7" fmla="*/ 2412630 h 3179318"/>
              <a:gd name="connsiteX8" fmla="*/ 3127313 w 3918814"/>
              <a:gd name="connsiteY8" fmla="*/ 1506813 h 3179318"/>
              <a:gd name="connsiteX9" fmla="*/ 2262209 w 3918814"/>
              <a:gd name="connsiteY9" fmla="*/ 600996 h 317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8814" h="3179318">
                <a:moveTo>
                  <a:pt x="1959407" y="0"/>
                </a:moveTo>
                <a:cubicBezTo>
                  <a:pt x="3041558" y="0"/>
                  <a:pt x="3918814" y="711715"/>
                  <a:pt x="3918814" y="1589659"/>
                </a:cubicBezTo>
                <a:cubicBezTo>
                  <a:pt x="3918814" y="2467603"/>
                  <a:pt x="3041558" y="3179318"/>
                  <a:pt x="1959407" y="3179318"/>
                </a:cubicBezTo>
                <a:cubicBezTo>
                  <a:pt x="877256" y="3179318"/>
                  <a:pt x="0" y="2467603"/>
                  <a:pt x="0" y="1589659"/>
                </a:cubicBezTo>
                <a:cubicBezTo>
                  <a:pt x="0" y="711715"/>
                  <a:pt x="877256" y="0"/>
                  <a:pt x="1959407" y="0"/>
                </a:cubicBezTo>
                <a:close/>
                <a:moveTo>
                  <a:pt x="2262209" y="600996"/>
                </a:moveTo>
                <a:cubicBezTo>
                  <a:pt x="1784425" y="600996"/>
                  <a:pt x="1397105" y="1006544"/>
                  <a:pt x="1397105" y="1506813"/>
                </a:cubicBezTo>
                <a:cubicBezTo>
                  <a:pt x="1397105" y="2007082"/>
                  <a:pt x="1784425" y="2412630"/>
                  <a:pt x="2262209" y="2412630"/>
                </a:cubicBezTo>
                <a:cubicBezTo>
                  <a:pt x="2739993" y="2412630"/>
                  <a:pt x="3127313" y="2007082"/>
                  <a:pt x="3127313" y="1506813"/>
                </a:cubicBezTo>
                <a:cubicBezTo>
                  <a:pt x="3127313" y="1006544"/>
                  <a:pt x="2739993" y="600996"/>
                  <a:pt x="2262209" y="600996"/>
                </a:cubicBez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79E19F-3D54-BA49-9673-CDC9A7F9088D}"/>
              </a:ext>
            </a:extLst>
          </p:cNvPr>
          <p:cNvSpPr txBox="1"/>
          <p:nvPr/>
        </p:nvSpPr>
        <p:spPr>
          <a:xfrm>
            <a:off x="7847954" y="1558332"/>
            <a:ext cx="414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+mj-lt"/>
              </a:rPr>
              <a:t>Every</a:t>
            </a:r>
            <a:r>
              <a:rPr lang="en-US" sz="2000" dirty="0">
                <a:latin typeface="+mj-lt"/>
              </a:rPr>
              <a:t> successful classifier should pass through the shaded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812321D-4C08-9C43-85D8-29F7824A953C}"/>
                  </a:ext>
                </a:extLst>
              </p:cNvPr>
              <p:cNvSpPr txBox="1"/>
              <p:nvPr/>
            </p:nvSpPr>
            <p:spPr>
              <a:xfrm>
                <a:off x="7847953" y="2905428"/>
                <a:ext cx="41437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That is, every element of 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>
                    <a:latin typeface="+mj-lt"/>
                  </a:rPr>
                  <a:t>-version space passes through this region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812321D-4C08-9C43-85D8-29F7824A9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953" y="2905428"/>
                <a:ext cx="4143750" cy="707886"/>
              </a:xfrm>
              <a:prstGeom prst="rect">
                <a:avLst/>
              </a:prstGeom>
              <a:blipFill>
                <a:blip r:embed="rId2"/>
                <a:stretch>
                  <a:fillRect l="-1524" t="-3509" r="-1220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968C5FD0-F659-3346-AD18-C46D10172761}"/>
              </a:ext>
            </a:extLst>
          </p:cNvPr>
          <p:cNvSpPr txBox="1"/>
          <p:nvPr/>
        </p:nvSpPr>
        <p:spPr>
          <a:xfrm>
            <a:off x="7847953" y="4252523"/>
            <a:ext cx="4143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Let us build a piecewise linear approximation of this region by clustering points with the same labels</a:t>
            </a:r>
          </a:p>
        </p:txBody>
      </p:sp>
    </p:spTree>
    <p:extLst>
      <p:ext uri="{BB962C8B-B14F-4D97-AF65-F5344CB8AC3E}">
        <p14:creationId xmlns:p14="http://schemas.microsoft.com/office/powerpoint/2010/main" val="244815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4" grpId="0"/>
      <p:bldP spid="3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CC3B-D51B-EB41-9B9E-005C347A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clusters of labeled points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CF8BDBED-D89B-634B-8BCD-62DFC10C6A4E}"/>
              </a:ext>
            </a:extLst>
          </p:cNvPr>
          <p:cNvSpPr/>
          <p:nvPr/>
        </p:nvSpPr>
        <p:spPr>
          <a:xfrm>
            <a:off x="4204252" y="3120887"/>
            <a:ext cx="357411" cy="30811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DC289FF8-E648-9745-A910-2A3C7DC7ED28}"/>
              </a:ext>
            </a:extLst>
          </p:cNvPr>
          <p:cNvSpPr/>
          <p:nvPr/>
        </p:nvSpPr>
        <p:spPr>
          <a:xfrm>
            <a:off x="4382957" y="3650974"/>
            <a:ext cx="357411" cy="30811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4A6CCE2-CD72-B040-958D-E5F32372C64E}"/>
              </a:ext>
            </a:extLst>
          </p:cNvPr>
          <p:cNvSpPr/>
          <p:nvPr/>
        </p:nvSpPr>
        <p:spPr>
          <a:xfrm>
            <a:off x="4992557" y="2812774"/>
            <a:ext cx="357411" cy="30811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AB60E10-4A8D-674D-80A9-3667AD105442}"/>
              </a:ext>
            </a:extLst>
          </p:cNvPr>
          <p:cNvSpPr/>
          <p:nvPr/>
        </p:nvSpPr>
        <p:spPr>
          <a:xfrm>
            <a:off x="5066040" y="3429000"/>
            <a:ext cx="357411" cy="30811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635AF49-2BC4-204A-AD6D-1FD7731AD6BB}"/>
              </a:ext>
            </a:extLst>
          </p:cNvPr>
          <p:cNvSpPr/>
          <p:nvPr/>
        </p:nvSpPr>
        <p:spPr>
          <a:xfrm>
            <a:off x="5530639" y="3679591"/>
            <a:ext cx="357411" cy="30811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6D2D2A-E20A-DA40-B8FD-B5138A8EFA61}"/>
              </a:ext>
            </a:extLst>
          </p:cNvPr>
          <p:cNvSpPr/>
          <p:nvPr/>
        </p:nvSpPr>
        <p:spPr>
          <a:xfrm>
            <a:off x="2216426" y="2395330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AC4DE3-BE4C-9345-B23E-1D916A7605F7}"/>
              </a:ext>
            </a:extLst>
          </p:cNvPr>
          <p:cNvSpPr/>
          <p:nvPr/>
        </p:nvSpPr>
        <p:spPr>
          <a:xfrm>
            <a:off x="1918252" y="2966830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10CF17-8119-3F4A-A714-FB90B9A95DCD}"/>
              </a:ext>
            </a:extLst>
          </p:cNvPr>
          <p:cNvSpPr/>
          <p:nvPr/>
        </p:nvSpPr>
        <p:spPr>
          <a:xfrm>
            <a:off x="2368926" y="2861433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47F8E4-7C4E-DF43-B989-7767D4101A38}"/>
              </a:ext>
            </a:extLst>
          </p:cNvPr>
          <p:cNvSpPr/>
          <p:nvPr/>
        </p:nvSpPr>
        <p:spPr>
          <a:xfrm>
            <a:off x="3323431" y="2030585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62E372-EFDE-E14F-AF35-5F78F833B5F3}"/>
              </a:ext>
            </a:extLst>
          </p:cNvPr>
          <p:cNvSpPr/>
          <p:nvPr/>
        </p:nvSpPr>
        <p:spPr>
          <a:xfrm>
            <a:off x="3997200" y="1807124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F78090-728A-4944-A2F2-9C2149133A12}"/>
              </a:ext>
            </a:extLst>
          </p:cNvPr>
          <p:cNvSpPr/>
          <p:nvPr/>
        </p:nvSpPr>
        <p:spPr>
          <a:xfrm>
            <a:off x="5946913" y="1732411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74A152-B1C8-5247-BFEA-72E2DBBCE497}"/>
              </a:ext>
            </a:extLst>
          </p:cNvPr>
          <p:cNvSpPr/>
          <p:nvPr/>
        </p:nvSpPr>
        <p:spPr>
          <a:xfrm>
            <a:off x="5423451" y="5919373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5252DC-2B46-D448-8E07-C2894A0335F3}"/>
              </a:ext>
            </a:extLst>
          </p:cNvPr>
          <p:cNvSpPr/>
          <p:nvPr/>
        </p:nvSpPr>
        <p:spPr>
          <a:xfrm>
            <a:off x="4818607" y="5888520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555091-9576-8446-8FBF-EA7F06AC46E0}"/>
              </a:ext>
            </a:extLst>
          </p:cNvPr>
          <p:cNvSpPr/>
          <p:nvPr/>
        </p:nvSpPr>
        <p:spPr>
          <a:xfrm>
            <a:off x="5303982" y="5475425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F173AD-814C-2141-A1ED-66B981539355}"/>
              </a:ext>
            </a:extLst>
          </p:cNvPr>
          <p:cNvSpPr/>
          <p:nvPr/>
        </p:nvSpPr>
        <p:spPr>
          <a:xfrm>
            <a:off x="6748048" y="2328759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3C015AA-53E5-EE4B-837A-6D8B1D0000F1}"/>
              </a:ext>
            </a:extLst>
          </p:cNvPr>
          <p:cNvSpPr/>
          <p:nvPr/>
        </p:nvSpPr>
        <p:spPr>
          <a:xfrm>
            <a:off x="3526572" y="5177251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244773-4CD5-E94F-8745-FC8F36641498}"/>
              </a:ext>
            </a:extLst>
          </p:cNvPr>
          <p:cNvSpPr/>
          <p:nvPr/>
        </p:nvSpPr>
        <p:spPr>
          <a:xfrm>
            <a:off x="2667100" y="4181265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79B4727-16B3-C24C-9E5B-A98D8593B999}"/>
              </a:ext>
            </a:extLst>
          </p:cNvPr>
          <p:cNvSpPr/>
          <p:nvPr/>
        </p:nvSpPr>
        <p:spPr>
          <a:xfrm>
            <a:off x="2254016" y="5028164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ABA7A58-F5E6-9F48-B62D-A11ECFADA934}"/>
              </a:ext>
            </a:extLst>
          </p:cNvPr>
          <p:cNvSpPr/>
          <p:nvPr/>
        </p:nvSpPr>
        <p:spPr>
          <a:xfrm>
            <a:off x="2890294" y="4947953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DFAF572-6974-C543-94E1-C35DB42B5CFC}"/>
              </a:ext>
            </a:extLst>
          </p:cNvPr>
          <p:cNvSpPr/>
          <p:nvPr/>
        </p:nvSpPr>
        <p:spPr>
          <a:xfrm>
            <a:off x="6449874" y="2508692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54C724-F542-3143-B8BA-30F22BCC8450}"/>
              </a:ext>
            </a:extLst>
          </p:cNvPr>
          <p:cNvSpPr/>
          <p:nvPr/>
        </p:nvSpPr>
        <p:spPr>
          <a:xfrm>
            <a:off x="6973056" y="3327181"/>
            <a:ext cx="298174" cy="29817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C892A7E-496F-0C48-85D9-C93178C43564}"/>
              </a:ext>
            </a:extLst>
          </p:cNvPr>
          <p:cNvSpPr/>
          <p:nvPr/>
        </p:nvSpPr>
        <p:spPr>
          <a:xfrm>
            <a:off x="2772302" y="2066809"/>
            <a:ext cx="4080948" cy="3179318"/>
          </a:xfrm>
          <a:custGeom>
            <a:avLst/>
            <a:gdLst>
              <a:gd name="connsiteX0" fmla="*/ 1959407 w 3918814"/>
              <a:gd name="connsiteY0" fmla="*/ 0 h 3179318"/>
              <a:gd name="connsiteX1" fmla="*/ 3918814 w 3918814"/>
              <a:gd name="connsiteY1" fmla="*/ 1589659 h 3179318"/>
              <a:gd name="connsiteX2" fmla="*/ 1959407 w 3918814"/>
              <a:gd name="connsiteY2" fmla="*/ 3179318 h 3179318"/>
              <a:gd name="connsiteX3" fmla="*/ 0 w 3918814"/>
              <a:gd name="connsiteY3" fmla="*/ 1589659 h 3179318"/>
              <a:gd name="connsiteX4" fmla="*/ 1959407 w 3918814"/>
              <a:gd name="connsiteY4" fmla="*/ 0 h 3179318"/>
              <a:gd name="connsiteX5" fmla="*/ 2262209 w 3918814"/>
              <a:gd name="connsiteY5" fmla="*/ 600996 h 3179318"/>
              <a:gd name="connsiteX6" fmla="*/ 1397105 w 3918814"/>
              <a:gd name="connsiteY6" fmla="*/ 1506813 h 3179318"/>
              <a:gd name="connsiteX7" fmla="*/ 2262209 w 3918814"/>
              <a:gd name="connsiteY7" fmla="*/ 2412630 h 3179318"/>
              <a:gd name="connsiteX8" fmla="*/ 3127313 w 3918814"/>
              <a:gd name="connsiteY8" fmla="*/ 1506813 h 3179318"/>
              <a:gd name="connsiteX9" fmla="*/ 2262209 w 3918814"/>
              <a:gd name="connsiteY9" fmla="*/ 600996 h 317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8814" h="3179318">
                <a:moveTo>
                  <a:pt x="1959407" y="0"/>
                </a:moveTo>
                <a:cubicBezTo>
                  <a:pt x="3041558" y="0"/>
                  <a:pt x="3918814" y="711715"/>
                  <a:pt x="3918814" y="1589659"/>
                </a:cubicBezTo>
                <a:cubicBezTo>
                  <a:pt x="3918814" y="2467603"/>
                  <a:pt x="3041558" y="3179318"/>
                  <a:pt x="1959407" y="3179318"/>
                </a:cubicBezTo>
                <a:cubicBezTo>
                  <a:pt x="877256" y="3179318"/>
                  <a:pt x="0" y="2467603"/>
                  <a:pt x="0" y="1589659"/>
                </a:cubicBezTo>
                <a:cubicBezTo>
                  <a:pt x="0" y="711715"/>
                  <a:pt x="877256" y="0"/>
                  <a:pt x="1959407" y="0"/>
                </a:cubicBezTo>
                <a:close/>
                <a:moveTo>
                  <a:pt x="2262209" y="600996"/>
                </a:moveTo>
                <a:cubicBezTo>
                  <a:pt x="1784425" y="600996"/>
                  <a:pt x="1397105" y="1006544"/>
                  <a:pt x="1397105" y="1506813"/>
                </a:cubicBezTo>
                <a:cubicBezTo>
                  <a:pt x="1397105" y="2007082"/>
                  <a:pt x="1784425" y="2412630"/>
                  <a:pt x="2262209" y="2412630"/>
                </a:cubicBezTo>
                <a:cubicBezTo>
                  <a:pt x="2739993" y="2412630"/>
                  <a:pt x="3127313" y="2007082"/>
                  <a:pt x="3127313" y="1506813"/>
                </a:cubicBezTo>
                <a:cubicBezTo>
                  <a:pt x="3127313" y="1006544"/>
                  <a:pt x="2739993" y="600996"/>
                  <a:pt x="2262209" y="600996"/>
                </a:cubicBezTo>
                <a:close/>
              </a:path>
            </a:pathLst>
          </a:custGeom>
          <a:solidFill>
            <a:schemeClr val="tx1">
              <a:lumMod val="50000"/>
              <a:alpha val="29754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078547-CA26-D94B-80E5-342D8A67639A}"/>
              </a:ext>
            </a:extLst>
          </p:cNvPr>
          <p:cNvCxnSpPr>
            <a:cxnSpLocks/>
            <a:stCxn id="10" idx="7"/>
            <a:endCxn id="13" idx="2"/>
          </p:cNvCxnSpPr>
          <p:nvPr/>
        </p:nvCxnSpPr>
        <p:spPr>
          <a:xfrm flipV="1">
            <a:off x="2470933" y="2179672"/>
            <a:ext cx="852498" cy="2593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5E7E5EC-0D7E-F642-AB90-BABAEDFEC89E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3577938" y="2061631"/>
            <a:ext cx="462929" cy="1262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53CBF9-DE4F-9F40-80AB-62D1EF8ACBB4}"/>
              </a:ext>
            </a:extLst>
          </p:cNvPr>
          <p:cNvCxnSpPr>
            <a:cxnSpLocks/>
            <a:stCxn id="12" idx="6"/>
            <a:endCxn id="14" idx="3"/>
          </p:cNvCxnSpPr>
          <p:nvPr/>
        </p:nvCxnSpPr>
        <p:spPr>
          <a:xfrm flipV="1">
            <a:off x="2667100" y="2061631"/>
            <a:ext cx="1373767" cy="94888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551F28A-61C4-EB4B-A841-33F92A77D248}"/>
              </a:ext>
            </a:extLst>
          </p:cNvPr>
          <p:cNvCxnSpPr>
            <a:cxnSpLocks/>
            <a:stCxn id="11" idx="6"/>
            <a:endCxn id="12" idx="3"/>
          </p:cNvCxnSpPr>
          <p:nvPr/>
        </p:nvCxnSpPr>
        <p:spPr>
          <a:xfrm>
            <a:off x="2216426" y="3115917"/>
            <a:ext cx="196167" cy="2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EC4995C-50FB-A342-83A7-35A6788F61B7}"/>
              </a:ext>
            </a:extLst>
          </p:cNvPr>
          <p:cNvCxnSpPr>
            <a:cxnSpLocks/>
            <a:stCxn id="11" idx="0"/>
            <a:endCxn id="10" idx="3"/>
          </p:cNvCxnSpPr>
          <p:nvPr/>
        </p:nvCxnSpPr>
        <p:spPr>
          <a:xfrm flipV="1">
            <a:off x="2067339" y="2649837"/>
            <a:ext cx="192754" cy="31699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5717E8-3A43-574C-BA69-0A27F6EE6E35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2968469" y="4330352"/>
            <a:ext cx="2484600" cy="114507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0FE5164-F223-6B45-853D-1C1F0C1CE548}"/>
              </a:ext>
            </a:extLst>
          </p:cNvPr>
          <p:cNvCxnSpPr>
            <a:cxnSpLocks/>
            <a:stCxn id="21" idx="3"/>
            <a:endCxn id="22" idx="0"/>
          </p:cNvCxnSpPr>
          <p:nvPr/>
        </p:nvCxnSpPr>
        <p:spPr>
          <a:xfrm flipH="1">
            <a:off x="2403103" y="4435772"/>
            <a:ext cx="307664" cy="59239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DBBD099-4FEE-5F41-B917-E32CE23BB129}"/>
              </a:ext>
            </a:extLst>
          </p:cNvPr>
          <p:cNvCxnSpPr>
            <a:cxnSpLocks/>
            <a:stCxn id="17" idx="2"/>
            <a:endCxn id="22" idx="5"/>
          </p:cNvCxnSpPr>
          <p:nvPr/>
        </p:nvCxnSpPr>
        <p:spPr>
          <a:xfrm flipH="1" flipV="1">
            <a:off x="2508523" y="5282671"/>
            <a:ext cx="2310084" cy="75493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A4145B8-2FA5-3142-8E88-DE80F8EFBA99}"/>
              </a:ext>
            </a:extLst>
          </p:cNvPr>
          <p:cNvCxnSpPr>
            <a:cxnSpLocks/>
            <a:stCxn id="16" idx="0"/>
            <a:endCxn id="18" idx="5"/>
          </p:cNvCxnSpPr>
          <p:nvPr/>
        </p:nvCxnSpPr>
        <p:spPr>
          <a:xfrm flipH="1" flipV="1">
            <a:off x="5558489" y="5729932"/>
            <a:ext cx="14049" cy="18944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0F024DF-FF5E-2B4A-ABC9-7B74040F196E}"/>
              </a:ext>
            </a:extLst>
          </p:cNvPr>
          <p:cNvCxnSpPr>
            <a:cxnSpLocks/>
            <a:stCxn id="16" idx="2"/>
            <a:endCxn id="17" idx="6"/>
          </p:cNvCxnSpPr>
          <p:nvPr/>
        </p:nvCxnSpPr>
        <p:spPr>
          <a:xfrm flipH="1" flipV="1">
            <a:off x="5116781" y="6037607"/>
            <a:ext cx="306670" cy="3085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398C8A8-05C0-E442-841E-D9E064F18CA1}"/>
              </a:ext>
            </a:extLst>
          </p:cNvPr>
          <p:cNvCxnSpPr>
            <a:cxnSpLocks/>
            <a:stCxn id="24" idx="1"/>
            <a:endCxn id="15" idx="5"/>
          </p:cNvCxnSpPr>
          <p:nvPr/>
        </p:nvCxnSpPr>
        <p:spPr>
          <a:xfrm flipH="1" flipV="1">
            <a:off x="6201420" y="1986918"/>
            <a:ext cx="292121" cy="56544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C5F779A-510D-2049-A851-2E126CC4512E}"/>
              </a:ext>
            </a:extLst>
          </p:cNvPr>
          <p:cNvCxnSpPr>
            <a:cxnSpLocks/>
            <a:stCxn id="19" idx="0"/>
            <a:endCxn id="15" idx="6"/>
          </p:cNvCxnSpPr>
          <p:nvPr/>
        </p:nvCxnSpPr>
        <p:spPr>
          <a:xfrm flipH="1" flipV="1">
            <a:off x="6245087" y="1881498"/>
            <a:ext cx="652048" cy="44726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3768300-C8D1-604A-A547-0DE8F3F097EA}"/>
              </a:ext>
            </a:extLst>
          </p:cNvPr>
          <p:cNvCxnSpPr>
            <a:cxnSpLocks/>
            <a:stCxn id="25" idx="1"/>
            <a:endCxn id="24" idx="4"/>
          </p:cNvCxnSpPr>
          <p:nvPr/>
        </p:nvCxnSpPr>
        <p:spPr>
          <a:xfrm flipH="1" flipV="1">
            <a:off x="6598961" y="2806866"/>
            <a:ext cx="417762" cy="56398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F89EA1D-4D66-F540-B1C5-D74E400F219E}"/>
              </a:ext>
            </a:extLst>
          </p:cNvPr>
          <p:cNvCxnSpPr>
            <a:cxnSpLocks/>
            <a:stCxn id="25" idx="0"/>
            <a:endCxn id="19" idx="5"/>
          </p:cNvCxnSpPr>
          <p:nvPr/>
        </p:nvCxnSpPr>
        <p:spPr>
          <a:xfrm flipH="1" flipV="1">
            <a:off x="7002555" y="2583266"/>
            <a:ext cx="119588" cy="74391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4E2A2A9-771E-504A-88A5-4ED1ADD6BD0C}"/>
              </a:ext>
            </a:extLst>
          </p:cNvPr>
          <p:cNvCxnSpPr>
            <a:cxnSpLocks/>
            <a:stCxn id="9" idx="0"/>
            <a:endCxn id="7" idx="4"/>
          </p:cNvCxnSpPr>
          <p:nvPr/>
        </p:nvCxnSpPr>
        <p:spPr>
          <a:xfrm flipH="1" flipV="1">
            <a:off x="5349968" y="3120887"/>
            <a:ext cx="359377" cy="55870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3B62B6B-0B65-D147-A07D-924E514BA593}"/>
              </a:ext>
            </a:extLst>
          </p:cNvPr>
          <p:cNvCxnSpPr>
            <a:cxnSpLocks/>
            <a:stCxn id="9" idx="2"/>
            <a:endCxn id="6" idx="4"/>
          </p:cNvCxnSpPr>
          <p:nvPr/>
        </p:nvCxnSpPr>
        <p:spPr>
          <a:xfrm flipH="1" flipV="1">
            <a:off x="4740368" y="3959087"/>
            <a:ext cx="790271" cy="2861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6A22BF8-BB30-CC48-886A-00CD919CA5C0}"/>
              </a:ext>
            </a:extLst>
          </p:cNvPr>
          <p:cNvCxnSpPr>
            <a:cxnSpLocks/>
            <a:stCxn id="5" idx="4"/>
            <a:endCxn id="6" idx="0"/>
          </p:cNvCxnSpPr>
          <p:nvPr/>
        </p:nvCxnSpPr>
        <p:spPr>
          <a:xfrm>
            <a:off x="4561663" y="3429000"/>
            <a:ext cx="0" cy="22197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BF70BBE-5047-F94F-8EBE-3D105201F836}"/>
              </a:ext>
            </a:extLst>
          </p:cNvPr>
          <p:cNvCxnSpPr>
            <a:cxnSpLocks/>
            <a:stCxn id="7" idx="2"/>
            <a:endCxn id="5" idx="4"/>
          </p:cNvCxnSpPr>
          <p:nvPr/>
        </p:nvCxnSpPr>
        <p:spPr>
          <a:xfrm flipH="1">
            <a:off x="4561663" y="3120887"/>
            <a:ext cx="430894" cy="30811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1A3DE59-B044-B243-9165-A11DCE76ECC3}"/>
              </a:ext>
            </a:extLst>
          </p:cNvPr>
          <p:cNvSpPr txBox="1"/>
          <p:nvPr/>
        </p:nvSpPr>
        <p:spPr>
          <a:xfrm>
            <a:off x="7847954" y="1558332"/>
            <a:ext cx="414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+mj-lt"/>
              </a:rPr>
              <a:t>Every</a:t>
            </a:r>
            <a:r>
              <a:rPr lang="en-US" sz="2000" dirty="0">
                <a:latin typeface="+mj-lt"/>
              </a:rPr>
              <a:t> successful classifier should pass through the shaded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79B8F9E-1294-7F4E-AA95-C70C1A93AB24}"/>
                  </a:ext>
                </a:extLst>
              </p:cNvPr>
              <p:cNvSpPr txBox="1"/>
              <p:nvPr/>
            </p:nvSpPr>
            <p:spPr>
              <a:xfrm>
                <a:off x="7847953" y="2905428"/>
                <a:ext cx="41437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That is, every element of 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>
                    <a:latin typeface="+mj-lt"/>
                  </a:rPr>
                  <a:t>-version space passes through this region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79B8F9E-1294-7F4E-AA95-C70C1A93A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953" y="2905428"/>
                <a:ext cx="4143750" cy="707886"/>
              </a:xfrm>
              <a:prstGeom prst="rect">
                <a:avLst/>
              </a:prstGeom>
              <a:blipFill>
                <a:blip r:embed="rId2"/>
                <a:stretch>
                  <a:fillRect l="-1524" t="-3509" r="-1220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EFC4C8B8-2973-5B4D-B2B7-53C56F0BE3A9}"/>
              </a:ext>
            </a:extLst>
          </p:cNvPr>
          <p:cNvSpPr txBox="1"/>
          <p:nvPr/>
        </p:nvSpPr>
        <p:spPr>
          <a:xfrm>
            <a:off x="7847953" y="4252523"/>
            <a:ext cx="4143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Let us build a piecewise linear approximation of this region by clustering points with the same labels</a:t>
            </a:r>
          </a:p>
        </p:txBody>
      </p:sp>
    </p:spTree>
    <p:extLst>
      <p:ext uri="{BB962C8B-B14F-4D97-AF65-F5344CB8AC3E}">
        <p14:creationId xmlns:p14="http://schemas.microsoft.com/office/powerpoint/2010/main" val="3855230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ED8DFE-035D-D840-8CEC-037AC6362AB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Understanding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-version space by clustering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ED8DFE-035D-D840-8CEC-037AC6362A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 t="-13333" b="-2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F9B25-FBE2-4F46-96ED-1B84B6250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Three criteria: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Each cluster only contains points with the same label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There should be no overlaps between convex hulls of different clusters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want as few clusters as possible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145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9230BB-B8CC-6423-054F-14F50D63C063}"/>
              </a:ext>
            </a:extLst>
          </p:cNvPr>
          <p:cNvGrpSpPr/>
          <p:nvPr/>
        </p:nvGrpSpPr>
        <p:grpSpPr>
          <a:xfrm>
            <a:off x="887356" y="1487560"/>
            <a:ext cx="921021" cy="2093840"/>
            <a:chOff x="2217653" y="2843920"/>
            <a:chExt cx="921021" cy="20938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AC3B0A1-396C-1C6C-2A3F-3F733FE716CE}"/>
                </a:ext>
              </a:extLst>
            </p:cNvPr>
            <p:cNvSpPr/>
            <p:nvPr/>
          </p:nvSpPr>
          <p:spPr>
            <a:xfrm>
              <a:off x="2220963" y="3429000"/>
              <a:ext cx="9144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j-lt"/>
                </a:rPr>
                <a:t>BERT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B4D5437-343C-45FE-6AAB-D9349D4E5463}"/>
                </a:ext>
              </a:extLst>
            </p:cNvPr>
            <p:cNvGrpSpPr/>
            <p:nvPr/>
          </p:nvGrpSpPr>
          <p:grpSpPr>
            <a:xfrm>
              <a:off x="2420486" y="4620703"/>
              <a:ext cx="515354" cy="317057"/>
              <a:chOff x="5314950" y="2220686"/>
              <a:chExt cx="781050" cy="480519"/>
            </a:xfrm>
          </p:grpSpPr>
          <p:sp>
            <p:nvSpPr>
              <p:cNvPr id="5" name="Folded Corner 4">
                <a:extLst>
                  <a:ext uri="{FF2B5EF4-FFF2-40B4-BE49-F238E27FC236}">
                    <a16:creationId xmlns:a16="http://schemas.microsoft.com/office/drawing/2014/main" id="{C9FA22CE-3DCE-9401-9AA2-CE5254C784AC}"/>
                  </a:ext>
                </a:extLst>
              </p:cNvPr>
              <p:cNvSpPr/>
              <p:nvPr/>
            </p:nvSpPr>
            <p:spPr>
              <a:xfrm>
                <a:off x="5314950" y="2220686"/>
                <a:ext cx="781050" cy="480519"/>
              </a:xfrm>
              <a:prstGeom prst="foldedCorner">
                <a:avLst>
                  <a:gd name="adj" fmla="val 37056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72BBD64-B9D5-27EE-D3C3-3D2630064D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2220" y="2332181"/>
                <a:ext cx="58650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929C0A2-0942-B45F-AF69-F9C71D376A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2220" y="2419926"/>
                <a:ext cx="58650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540D2A7-EA26-736B-D5BF-2071007F4C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2220" y="2503054"/>
                <a:ext cx="58650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6B95404-DF8C-17BA-DA38-2EF68142C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2220" y="2584479"/>
                <a:ext cx="53138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BA440-0160-E1E0-1B88-4357D7DCF271}"/>
                </a:ext>
              </a:extLst>
            </p:cNvPr>
            <p:cNvSpPr txBox="1"/>
            <p:nvPr/>
          </p:nvSpPr>
          <p:spPr>
            <a:xfrm>
              <a:off x="2217653" y="2843920"/>
              <a:ext cx="9210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prediction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9B2CC59-11FB-59E2-63D0-B0465C43BEB4}"/>
                </a:ext>
              </a:extLst>
            </p:cNvPr>
            <p:cNvCxnSpPr>
              <a:cxnSpLocks/>
              <a:stCxn id="5" idx="0"/>
              <a:endCxn id="3" idx="2"/>
            </p:cNvCxnSpPr>
            <p:nvPr/>
          </p:nvCxnSpPr>
          <p:spPr>
            <a:xfrm flipV="1">
              <a:off x="2678163" y="4343400"/>
              <a:ext cx="0" cy="277303"/>
            </a:xfrm>
            <a:prstGeom prst="straightConnector1">
              <a:avLst/>
            </a:prstGeom>
            <a:ln w="25400"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4F73ADE-98C3-22BD-8B33-DC6268FEF6D5}"/>
                </a:ext>
              </a:extLst>
            </p:cNvPr>
            <p:cNvCxnSpPr>
              <a:cxnSpLocks/>
              <a:stCxn id="3" idx="0"/>
              <a:endCxn id="18" idx="2"/>
            </p:cNvCxnSpPr>
            <p:nvPr/>
          </p:nvCxnSpPr>
          <p:spPr>
            <a:xfrm flipV="1">
              <a:off x="2678163" y="3151697"/>
              <a:ext cx="1" cy="277303"/>
            </a:xfrm>
            <a:prstGeom prst="straightConnector1">
              <a:avLst/>
            </a:prstGeom>
            <a:ln w="25400"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5B8A412-2F7D-2446-ACC4-E3F163EC1857}"/>
              </a:ext>
            </a:extLst>
          </p:cNvPr>
          <p:cNvSpPr txBox="1"/>
          <p:nvPr/>
        </p:nvSpPr>
        <p:spPr>
          <a:xfrm>
            <a:off x="278018" y="3858703"/>
            <a:ext cx="2139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j-lt"/>
              </a:rPr>
              <a:t>Standard evaluation: </a:t>
            </a:r>
            <a:r>
              <a:rPr lang="en-US" dirty="0">
                <a:latin typeface="+mj-lt"/>
              </a:rPr>
              <a:t>How good is the prediction for an example input?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86516F-71EB-FD39-FEC0-C424ECE3F219}"/>
              </a:ext>
            </a:extLst>
          </p:cNvPr>
          <p:cNvSpPr txBox="1"/>
          <p:nvPr/>
        </p:nvSpPr>
        <p:spPr>
          <a:xfrm>
            <a:off x="3107975" y="4137210"/>
            <a:ext cx="2443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How does a model react to controlled input changes?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B186005-F97F-A509-5267-8B282D95A519}"/>
              </a:ext>
            </a:extLst>
          </p:cNvPr>
          <p:cNvGrpSpPr/>
          <p:nvPr/>
        </p:nvGrpSpPr>
        <p:grpSpPr>
          <a:xfrm>
            <a:off x="3229765" y="1557663"/>
            <a:ext cx="2125325" cy="2105247"/>
            <a:chOff x="2969935" y="2091063"/>
            <a:chExt cx="2125325" cy="210524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987B4E5-F94E-6E3A-3CD0-D2EF8607C655}"/>
                </a:ext>
              </a:extLst>
            </p:cNvPr>
            <p:cNvGrpSpPr/>
            <p:nvPr/>
          </p:nvGrpSpPr>
          <p:grpSpPr>
            <a:xfrm>
              <a:off x="2969935" y="2091064"/>
              <a:ext cx="921021" cy="2093840"/>
              <a:chOff x="2969935" y="2091064"/>
              <a:chExt cx="921021" cy="209384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F798EE-BD24-25DB-063D-688201D96E44}"/>
                  </a:ext>
                </a:extLst>
              </p:cNvPr>
              <p:cNvSpPr/>
              <p:nvPr/>
            </p:nvSpPr>
            <p:spPr>
              <a:xfrm>
                <a:off x="2973245" y="2676144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+mj-lt"/>
                  </a:rPr>
                  <a:t>BERT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A3AEDB4-B1B5-B5B7-C5BA-A4C71CACF4F5}"/>
                  </a:ext>
                </a:extLst>
              </p:cNvPr>
              <p:cNvGrpSpPr/>
              <p:nvPr/>
            </p:nvGrpSpPr>
            <p:grpSpPr>
              <a:xfrm>
                <a:off x="3172768" y="3867847"/>
                <a:ext cx="515354" cy="317057"/>
                <a:chOff x="5314950" y="2220686"/>
                <a:chExt cx="781050" cy="480519"/>
              </a:xfrm>
            </p:grpSpPr>
            <p:sp>
              <p:nvSpPr>
                <p:cNvPr id="35" name="Folded Corner 34">
                  <a:extLst>
                    <a:ext uri="{FF2B5EF4-FFF2-40B4-BE49-F238E27FC236}">
                      <a16:creationId xmlns:a16="http://schemas.microsoft.com/office/drawing/2014/main" id="{C7DC3A38-F68B-8F0F-1457-579121FFD192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1BECD3CE-4F9A-AD00-E127-495B0EA66F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83BE83B-9535-33A1-1E44-822EA2B4AA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B2510F51-AAB7-0761-206E-08D3549B80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FB054259-1306-A05A-60EC-0749ACAC2E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1024CA9-B94C-F8AF-FCF9-A42ADDC5A3E9}"/>
                  </a:ext>
                </a:extLst>
              </p:cNvPr>
              <p:cNvSpPr txBox="1"/>
              <p:nvPr/>
            </p:nvSpPr>
            <p:spPr>
              <a:xfrm>
                <a:off x="2969935" y="2091064"/>
                <a:ext cx="9210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prediction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46A9B64-229D-E5C3-36D3-976898FB4B78}"/>
                  </a:ext>
                </a:extLst>
              </p:cNvPr>
              <p:cNvCxnSpPr>
                <a:cxnSpLocks/>
                <a:stCxn id="35" idx="0"/>
                <a:endCxn id="30" idx="2"/>
              </p:cNvCxnSpPr>
              <p:nvPr/>
            </p:nvCxnSpPr>
            <p:spPr>
              <a:xfrm flipV="1">
                <a:off x="3430445" y="3590544"/>
                <a:ext cx="0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F2267B4-489C-72E1-58A4-C76E52346846}"/>
                  </a:ext>
                </a:extLst>
              </p:cNvPr>
              <p:cNvCxnSpPr>
                <a:cxnSpLocks/>
                <a:stCxn id="30" idx="0"/>
                <a:endCxn id="32" idx="2"/>
              </p:cNvCxnSpPr>
              <p:nvPr/>
            </p:nvCxnSpPr>
            <p:spPr>
              <a:xfrm flipV="1">
                <a:off x="3430445" y="2398841"/>
                <a:ext cx="1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4435180-CB98-AA7E-9551-1180625955F4}"/>
                </a:ext>
              </a:extLst>
            </p:cNvPr>
            <p:cNvGrpSpPr/>
            <p:nvPr/>
          </p:nvGrpSpPr>
          <p:grpSpPr>
            <a:xfrm>
              <a:off x="4174239" y="2091063"/>
              <a:ext cx="921021" cy="2105247"/>
              <a:chOff x="4174239" y="2091063"/>
              <a:chExt cx="921021" cy="210524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CA0B635-3D67-BB55-11A5-46E440392EC0}"/>
                  </a:ext>
                </a:extLst>
              </p:cNvPr>
              <p:cNvGrpSpPr/>
              <p:nvPr/>
            </p:nvGrpSpPr>
            <p:grpSpPr>
              <a:xfrm>
                <a:off x="4377072" y="3879253"/>
                <a:ext cx="515354" cy="317057"/>
                <a:chOff x="5314950" y="2220686"/>
                <a:chExt cx="781050" cy="480519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42" name="Folded Corner 41">
                  <a:extLst>
                    <a:ext uri="{FF2B5EF4-FFF2-40B4-BE49-F238E27FC236}">
                      <a16:creationId xmlns:a16="http://schemas.microsoft.com/office/drawing/2014/main" id="{44865399-1C16-07FB-3ADA-4B18B8138A05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  <a:grp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9F713874-BA71-18B8-F3F0-EFACE93172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2AD38124-8744-5763-BE44-E2F4181CF3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E81F567-95D9-378E-B2E8-BB6C4F0670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A838A46E-9C48-CD9C-E57C-B1E2B1D9AA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086AE0B-2B20-2D62-A4DA-D8A17972EE53}"/>
                  </a:ext>
                </a:extLst>
              </p:cNvPr>
              <p:cNvSpPr/>
              <p:nvPr/>
            </p:nvSpPr>
            <p:spPr>
              <a:xfrm>
                <a:off x="4177549" y="2665749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+mj-lt"/>
                  </a:rPr>
                  <a:t>BERT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8C56509-D124-92D5-4A94-C09BB8A4D081}"/>
                  </a:ext>
                </a:extLst>
              </p:cNvPr>
              <p:cNvSpPr txBox="1"/>
              <p:nvPr/>
            </p:nvSpPr>
            <p:spPr>
              <a:xfrm>
                <a:off x="4174239" y="2091063"/>
                <a:ext cx="9210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  <a:latin typeface="+mj-lt"/>
                  </a:rPr>
                  <a:t>prediction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5B7504F-1552-15C3-D495-96526DEF0914}"/>
                  </a:ext>
                </a:extLst>
              </p:cNvPr>
              <p:cNvCxnSpPr>
                <a:cxnSpLocks/>
                <a:stCxn id="42" idx="0"/>
                <a:endCxn id="47" idx="2"/>
              </p:cNvCxnSpPr>
              <p:nvPr/>
            </p:nvCxnSpPr>
            <p:spPr>
              <a:xfrm flipV="1">
                <a:off x="4634749" y="3580149"/>
                <a:ext cx="0" cy="299104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F11EC55-107E-E2C5-107D-C5C3A951829D}"/>
                  </a:ext>
                </a:extLst>
              </p:cNvPr>
              <p:cNvCxnSpPr>
                <a:cxnSpLocks/>
                <a:stCxn id="47" idx="0"/>
                <a:endCxn id="48" idx="2"/>
              </p:cNvCxnSpPr>
              <p:nvPr/>
            </p:nvCxnSpPr>
            <p:spPr>
              <a:xfrm flipV="1">
                <a:off x="4634749" y="2398840"/>
                <a:ext cx="1" cy="266909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2FE9B01-D507-C89A-1C74-F6CBA53DD828}"/>
                </a:ext>
              </a:extLst>
            </p:cNvPr>
            <p:cNvCxnSpPr/>
            <p:nvPr/>
          </p:nvCxnSpPr>
          <p:spPr>
            <a:xfrm>
              <a:off x="3887645" y="4037781"/>
              <a:ext cx="364315" cy="0"/>
            </a:xfrm>
            <a:prstGeom prst="straightConnector1">
              <a:avLst/>
            </a:prstGeom>
            <a:ln w="19050" cmpd="sng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4E16436-63AA-DF79-1F91-7979D2A28DB8}"/>
                </a:ext>
              </a:extLst>
            </p:cNvPr>
            <p:cNvCxnSpPr/>
            <p:nvPr/>
          </p:nvCxnSpPr>
          <p:spPr>
            <a:xfrm>
              <a:off x="3872272" y="2244951"/>
              <a:ext cx="364315" cy="0"/>
            </a:xfrm>
            <a:prstGeom prst="straightConnector1">
              <a:avLst/>
            </a:prstGeom>
            <a:ln w="19050" cmpd="sng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E0F8AC6-8547-9F94-4C65-20F63B451CF2}"/>
              </a:ext>
            </a:extLst>
          </p:cNvPr>
          <p:cNvSpPr txBox="1"/>
          <p:nvPr/>
        </p:nvSpPr>
        <p:spPr>
          <a:xfrm>
            <a:off x="6699409" y="4152320"/>
            <a:ext cx="2526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Is a model self-consistent in its predictions over related examples?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383244A-3E40-1E28-F830-2182CF6A4B2E}"/>
              </a:ext>
            </a:extLst>
          </p:cNvPr>
          <p:cNvGrpSpPr/>
          <p:nvPr/>
        </p:nvGrpSpPr>
        <p:grpSpPr>
          <a:xfrm>
            <a:off x="6278194" y="1537960"/>
            <a:ext cx="3285744" cy="2206632"/>
            <a:chOff x="6018364" y="2071360"/>
            <a:chExt cx="3285744" cy="220663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D368558-8161-AB3F-CB88-8B07FB197464}"/>
                </a:ext>
              </a:extLst>
            </p:cNvPr>
            <p:cNvGrpSpPr/>
            <p:nvPr/>
          </p:nvGrpSpPr>
          <p:grpSpPr>
            <a:xfrm>
              <a:off x="6096000" y="2179488"/>
              <a:ext cx="921021" cy="2093840"/>
              <a:chOff x="2969935" y="2091064"/>
              <a:chExt cx="921021" cy="209384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BD644C7-4EFD-DD63-A7F9-44DE0E4AB96D}"/>
                  </a:ext>
                </a:extLst>
              </p:cNvPr>
              <p:cNvSpPr/>
              <p:nvPr/>
            </p:nvSpPr>
            <p:spPr>
              <a:xfrm>
                <a:off x="2973245" y="2676144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+mj-lt"/>
                  </a:rPr>
                  <a:t>BERT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2EFD40E-3823-3D59-4496-42E2275A81D8}"/>
                  </a:ext>
                </a:extLst>
              </p:cNvPr>
              <p:cNvGrpSpPr/>
              <p:nvPr/>
            </p:nvGrpSpPr>
            <p:grpSpPr>
              <a:xfrm>
                <a:off x="3172768" y="3867847"/>
                <a:ext cx="515354" cy="317057"/>
                <a:chOff x="5314950" y="2220686"/>
                <a:chExt cx="781050" cy="480519"/>
              </a:xfrm>
            </p:grpSpPr>
            <p:sp>
              <p:nvSpPr>
                <p:cNvPr id="67" name="Folded Corner 66">
                  <a:extLst>
                    <a:ext uri="{FF2B5EF4-FFF2-40B4-BE49-F238E27FC236}">
                      <a16:creationId xmlns:a16="http://schemas.microsoft.com/office/drawing/2014/main" id="{2D867CD6-F985-57D1-D694-20DFD447B8FF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E0C7DEB9-DEE9-08D3-F2CA-27F0B82794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1F28938B-E60C-F312-C6FE-DD10A0B3EE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B8B8E0D1-326A-BC6A-CA46-7AD4A0CED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16731E74-6695-477F-8EA2-C839237C70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242B864-AA2B-2E23-6946-3EA3066153F3}"/>
                  </a:ext>
                </a:extLst>
              </p:cNvPr>
              <p:cNvSpPr txBox="1"/>
              <p:nvPr/>
            </p:nvSpPr>
            <p:spPr>
              <a:xfrm>
                <a:off x="2969935" y="2091064"/>
                <a:ext cx="9210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prediction</a:t>
                </a: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5B2A7FFB-EBE6-A39F-105F-1CAA4FDA0698}"/>
                  </a:ext>
                </a:extLst>
              </p:cNvPr>
              <p:cNvCxnSpPr>
                <a:cxnSpLocks/>
                <a:stCxn id="67" idx="0"/>
                <a:endCxn id="62" idx="2"/>
              </p:cNvCxnSpPr>
              <p:nvPr/>
            </p:nvCxnSpPr>
            <p:spPr>
              <a:xfrm flipV="1">
                <a:off x="3430445" y="3590544"/>
                <a:ext cx="0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9B2543D5-D947-B119-E0CB-34689263A398}"/>
                  </a:ext>
                </a:extLst>
              </p:cNvPr>
              <p:cNvCxnSpPr>
                <a:cxnSpLocks/>
                <a:stCxn id="62" idx="0"/>
                <a:endCxn id="64" idx="2"/>
              </p:cNvCxnSpPr>
              <p:nvPr/>
            </p:nvCxnSpPr>
            <p:spPr>
              <a:xfrm flipV="1">
                <a:off x="3430445" y="2398841"/>
                <a:ext cx="1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385874F-DEB5-9BD3-1570-BF979C184111}"/>
                </a:ext>
              </a:extLst>
            </p:cNvPr>
            <p:cNvGrpSpPr/>
            <p:nvPr/>
          </p:nvGrpSpPr>
          <p:grpSpPr>
            <a:xfrm>
              <a:off x="7200726" y="2174848"/>
              <a:ext cx="921021" cy="2093840"/>
              <a:chOff x="2969935" y="2091064"/>
              <a:chExt cx="921021" cy="209384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D775507-CA76-FE02-2DD3-0F7B66ECF281}"/>
                  </a:ext>
                </a:extLst>
              </p:cNvPr>
              <p:cNvSpPr/>
              <p:nvPr/>
            </p:nvSpPr>
            <p:spPr>
              <a:xfrm>
                <a:off x="2973245" y="2676144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+mj-lt"/>
                  </a:rPr>
                  <a:t>BERT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5E840D9-B43C-9F80-6565-A869A9C82778}"/>
                  </a:ext>
                </a:extLst>
              </p:cNvPr>
              <p:cNvGrpSpPr/>
              <p:nvPr/>
            </p:nvGrpSpPr>
            <p:grpSpPr>
              <a:xfrm>
                <a:off x="3172768" y="3867847"/>
                <a:ext cx="515354" cy="317057"/>
                <a:chOff x="5314950" y="2220686"/>
                <a:chExt cx="781050" cy="480519"/>
              </a:xfrm>
            </p:grpSpPr>
            <p:sp>
              <p:nvSpPr>
                <p:cNvPr id="78" name="Folded Corner 77">
                  <a:extLst>
                    <a:ext uri="{FF2B5EF4-FFF2-40B4-BE49-F238E27FC236}">
                      <a16:creationId xmlns:a16="http://schemas.microsoft.com/office/drawing/2014/main" id="{C20C5759-20B1-AF91-A825-348E648E7733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40E3139-3D2B-84FB-F252-D1769AB0F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207ADB5E-940D-B3E7-90CA-D9C51CB929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7B1F3B56-6285-3360-39D9-812C1862A8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11F79CB3-259D-24CF-CDA3-44B2C878AB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757DE14-AF9F-A17B-B5B5-438A154F2573}"/>
                  </a:ext>
                </a:extLst>
              </p:cNvPr>
              <p:cNvSpPr txBox="1"/>
              <p:nvPr/>
            </p:nvSpPr>
            <p:spPr>
              <a:xfrm>
                <a:off x="2969935" y="2091064"/>
                <a:ext cx="9210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prediction</a:t>
                </a:r>
              </a:p>
            </p:txBody>
          </p: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5AAE8940-F583-C72B-E93E-2033D48B28BF}"/>
                  </a:ext>
                </a:extLst>
              </p:cNvPr>
              <p:cNvCxnSpPr>
                <a:cxnSpLocks/>
                <a:stCxn id="78" idx="0"/>
                <a:endCxn id="73" idx="2"/>
              </p:cNvCxnSpPr>
              <p:nvPr/>
            </p:nvCxnSpPr>
            <p:spPr>
              <a:xfrm flipV="1">
                <a:off x="3430445" y="3590544"/>
                <a:ext cx="0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59D8127D-65FA-4369-13BA-0EF6D3E98F33}"/>
                  </a:ext>
                </a:extLst>
              </p:cNvPr>
              <p:cNvCxnSpPr>
                <a:cxnSpLocks/>
                <a:stCxn id="73" idx="0"/>
                <a:endCxn id="75" idx="2"/>
              </p:cNvCxnSpPr>
              <p:nvPr/>
            </p:nvCxnSpPr>
            <p:spPr>
              <a:xfrm flipV="1">
                <a:off x="3430445" y="2398841"/>
                <a:ext cx="1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ED91C82-64F8-D4D2-D1DF-808667B7727A}"/>
                </a:ext>
              </a:extLst>
            </p:cNvPr>
            <p:cNvGrpSpPr/>
            <p:nvPr/>
          </p:nvGrpSpPr>
          <p:grpSpPr>
            <a:xfrm>
              <a:off x="8311932" y="2184152"/>
              <a:ext cx="921021" cy="2093840"/>
              <a:chOff x="2969935" y="2091064"/>
              <a:chExt cx="921021" cy="2093840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D2B5E8F-48C9-EDC1-8D8B-7F52491691DC}"/>
                  </a:ext>
                </a:extLst>
              </p:cNvPr>
              <p:cNvSpPr/>
              <p:nvPr/>
            </p:nvSpPr>
            <p:spPr>
              <a:xfrm>
                <a:off x="2973245" y="2676144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+mj-lt"/>
                  </a:rPr>
                  <a:t>BERT</a:t>
                </a: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CCB82729-8A68-F070-B478-D51CCFB02DEA}"/>
                  </a:ext>
                </a:extLst>
              </p:cNvPr>
              <p:cNvGrpSpPr/>
              <p:nvPr/>
            </p:nvGrpSpPr>
            <p:grpSpPr>
              <a:xfrm>
                <a:off x="3172768" y="3867847"/>
                <a:ext cx="515354" cy="317057"/>
                <a:chOff x="5314950" y="2220686"/>
                <a:chExt cx="781050" cy="480519"/>
              </a:xfrm>
            </p:grpSpPr>
            <p:sp>
              <p:nvSpPr>
                <p:cNvPr id="89" name="Folded Corner 88">
                  <a:extLst>
                    <a:ext uri="{FF2B5EF4-FFF2-40B4-BE49-F238E27FC236}">
                      <a16:creationId xmlns:a16="http://schemas.microsoft.com/office/drawing/2014/main" id="{C397A8F6-B879-3456-F99B-B3B93B09C86F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6A768E40-DCBA-2771-6A7B-5BB6EA4D46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A0173D85-72E1-EEB3-4063-E3D6947C0B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B4CF8DE0-ACE6-FAF9-22C4-A58FC0434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97711A1C-DAFA-3E58-A8CE-4493EC185B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A1A37A4-FF81-9F65-E981-FF3C178AFF21}"/>
                  </a:ext>
                </a:extLst>
              </p:cNvPr>
              <p:cNvSpPr txBox="1"/>
              <p:nvPr/>
            </p:nvSpPr>
            <p:spPr>
              <a:xfrm>
                <a:off x="2969935" y="2091064"/>
                <a:ext cx="9210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prediction</a:t>
                </a:r>
              </a:p>
            </p:txBody>
          </p: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DC916F01-269E-16EE-6BCA-E828EBE241D3}"/>
                  </a:ext>
                </a:extLst>
              </p:cNvPr>
              <p:cNvCxnSpPr>
                <a:cxnSpLocks/>
                <a:stCxn id="89" idx="0"/>
                <a:endCxn id="84" idx="2"/>
              </p:cNvCxnSpPr>
              <p:nvPr/>
            </p:nvCxnSpPr>
            <p:spPr>
              <a:xfrm flipV="1">
                <a:off x="3430445" y="3590544"/>
                <a:ext cx="0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AFE73228-E98D-0E1B-9AA3-A52D7F1F4643}"/>
                  </a:ext>
                </a:extLst>
              </p:cNvPr>
              <p:cNvCxnSpPr>
                <a:cxnSpLocks/>
                <a:stCxn id="84" idx="0"/>
                <a:endCxn id="86" idx="2"/>
              </p:cNvCxnSpPr>
              <p:nvPr/>
            </p:nvCxnSpPr>
            <p:spPr>
              <a:xfrm flipV="1">
                <a:off x="3430445" y="2398841"/>
                <a:ext cx="1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F558578-8D9E-8EF8-B582-8A0F8A2C09AD}"/>
                </a:ext>
              </a:extLst>
            </p:cNvPr>
            <p:cNvSpPr/>
            <p:nvPr/>
          </p:nvSpPr>
          <p:spPr>
            <a:xfrm>
              <a:off x="6018364" y="2071360"/>
              <a:ext cx="3285744" cy="51497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A866668-FF05-65D8-4B05-EC012FC7079F}"/>
              </a:ext>
            </a:extLst>
          </p:cNvPr>
          <p:cNvGrpSpPr/>
          <p:nvPr/>
        </p:nvGrpSpPr>
        <p:grpSpPr>
          <a:xfrm>
            <a:off x="10509834" y="1650752"/>
            <a:ext cx="921021" cy="2093840"/>
            <a:chOff x="2217653" y="2843920"/>
            <a:chExt cx="921021" cy="2093840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143E27E-13F7-65D6-9F6B-E03BE360A3A1}"/>
                </a:ext>
              </a:extLst>
            </p:cNvPr>
            <p:cNvSpPr/>
            <p:nvPr/>
          </p:nvSpPr>
          <p:spPr>
            <a:xfrm>
              <a:off x="2220963" y="3429000"/>
              <a:ext cx="9144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>
              <a:prstTxWarp prst="textInflate">
                <a:avLst/>
              </a:prstTxWarp>
            </a:bodyPr>
            <a:lstStyle/>
            <a:p>
              <a:pPr algn="ctr"/>
              <a:r>
                <a:rPr lang="en-US" sz="1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BERT</a:t>
              </a:r>
              <a:endParaRPr lang="en-US" sz="1050" dirty="0">
                <a:latin typeface="+mj-lt"/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0DF2674B-9DE8-9B85-19AD-8A5EAB12153C}"/>
                </a:ext>
              </a:extLst>
            </p:cNvPr>
            <p:cNvGrpSpPr/>
            <p:nvPr/>
          </p:nvGrpSpPr>
          <p:grpSpPr>
            <a:xfrm>
              <a:off x="2420486" y="4620703"/>
              <a:ext cx="515354" cy="317057"/>
              <a:chOff x="5314950" y="2220686"/>
              <a:chExt cx="781050" cy="480519"/>
            </a:xfrm>
          </p:grpSpPr>
          <p:sp>
            <p:nvSpPr>
              <p:cNvPr id="102" name="Folded Corner 101">
                <a:extLst>
                  <a:ext uri="{FF2B5EF4-FFF2-40B4-BE49-F238E27FC236}">
                    <a16:creationId xmlns:a16="http://schemas.microsoft.com/office/drawing/2014/main" id="{D0F0D0AA-4352-E404-263C-ED822176E81B}"/>
                  </a:ext>
                </a:extLst>
              </p:cNvPr>
              <p:cNvSpPr/>
              <p:nvPr/>
            </p:nvSpPr>
            <p:spPr>
              <a:xfrm>
                <a:off x="5314950" y="2220686"/>
                <a:ext cx="781050" cy="480519"/>
              </a:xfrm>
              <a:prstGeom prst="foldedCorner">
                <a:avLst>
                  <a:gd name="adj" fmla="val 37056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03ADF365-9D72-7288-FA8E-D439C7D4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2220" y="2332181"/>
                <a:ext cx="58650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4924C16F-E319-938C-CDEB-A2FA6A6E4C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2220" y="2419926"/>
                <a:ext cx="58650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25A289A-A0E6-B9E0-BA43-1F2AE72BAD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2220" y="2503054"/>
                <a:ext cx="58650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24802618-D141-93EF-9B51-93C51C48D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2220" y="2584479"/>
                <a:ext cx="53138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9A1CC1C-07FC-3461-985D-F8A8BC0E35F3}"/>
                </a:ext>
              </a:extLst>
            </p:cNvPr>
            <p:cNvSpPr txBox="1"/>
            <p:nvPr/>
          </p:nvSpPr>
          <p:spPr>
            <a:xfrm>
              <a:off x="2217653" y="2843920"/>
              <a:ext cx="9210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prediction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CF519F8-BCA4-0958-B425-CC989EA1706E}"/>
                </a:ext>
              </a:extLst>
            </p:cNvPr>
            <p:cNvCxnSpPr>
              <a:cxnSpLocks/>
              <a:stCxn id="102" idx="0"/>
              <a:endCxn id="97" idx="2"/>
            </p:cNvCxnSpPr>
            <p:nvPr/>
          </p:nvCxnSpPr>
          <p:spPr>
            <a:xfrm flipV="1">
              <a:off x="2678163" y="4343400"/>
              <a:ext cx="0" cy="277303"/>
            </a:xfrm>
            <a:prstGeom prst="straightConnector1">
              <a:avLst/>
            </a:prstGeom>
            <a:ln w="25400"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B57E3E4-CEB1-90D3-65EF-25B6B3C57534}"/>
                </a:ext>
              </a:extLst>
            </p:cNvPr>
            <p:cNvCxnSpPr>
              <a:cxnSpLocks/>
              <a:stCxn id="97" idx="0"/>
              <a:endCxn id="99" idx="2"/>
            </p:cNvCxnSpPr>
            <p:nvPr/>
          </p:nvCxnSpPr>
          <p:spPr>
            <a:xfrm flipV="1">
              <a:off x="2678163" y="3151697"/>
              <a:ext cx="1" cy="277303"/>
            </a:xfrm>
            <a:prstGeom prst="straightConnector1">
              <a:avLst/>
            </a:prstGeom>
            <a:ln w="25400"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05E68D44-7079-BE23-424E-74A219052459}"/>
              </a:ext>
            </a:extLst>
          </p:cNvPr>
          <p:cNvSpPr txBox="1"/>
          <p:nvPr/>
        </p:nvSpPr>
        <p:spPr>
          <a:xfrm>
            <a:off x="9748687" y="4275709"/>
            <a:ext cx="244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What’s happening inside the black box?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94BC73A-5F80-557B-BB43-2B561FD93B23}"/>
              </a:ext>
            </a:extLst>
          </p:cNvPr>
          <p:cNvGrpSpPr/>
          <p:nvPr/>
        </p:nvGrpSpPr>
        <p:grpSpPr>
          <a:xfrm>
            <a:off x="10117372" y="2142744"/>
            <a:ext cx="1386004" cy="2003249"/>
            <a:chOff x="9717960" y="546252"/>
            <a:chExt cx="1386004" cy="2003249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82E2749-0BD5-E981-3A6B-28C23BDC96B7}"/>
                </a:ext>
              </a:extLst>
            </p:cNvPr>
            <p:cNvGrpSpPr/>
            <p:nvPr/>
          </p:nvGrpSpPr>
          <p:grpSpPr>
            <a:xfrm>
              <a:off x="9985506" y="546252"/>
              <a:ext cx="1118458" cy="1333821"/>
              <a:chOff x="9985506" y="546252"/>
              <a:chExt cx="1118458" cy="1333821"/>
            </a:xfrm>
          </p:grpSpPr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73795DB1-5C8F-2730-8A11-41D6C0AB0A60}"/>
                  </a:ext>
                </a:extLst>
              </p:cNvPr>
              <p:cNvSpPr/>
              <p:nvPr/>
            </p:nvSpPr>
            <p:spPr>
              <a:xfrm>
                <a:off x="9985506" y="546252"/>
                <a:ext cx="1118458" cy="1118458"/>
              </a:xfrm>
              <a:custGeom>
                <a:avLst/>
                <a:gdLst>
                  <a:gd name="connsiteX0" fmla="*/ 559229 w 1118458"/>
                  <a:gd name="connsiteY0" fmla="*/ 0 h 1118458"/>
                  <a:gd name="connsiteX1" fmla="*/ 1118458 w 1118458"/>
                  <a:gd name="connsiteY1" fmla="*/ 559229 h 1118458"/>
                  <a:gd name="connsiteX2" fmla="*/ 559229 w 1118458"/>
                  <a:gd name="connsiteY2" fmla="*/ 1118458 h 1118458"/>
                  <a:gd name="connsiteX3" fmla="*/ 0 w 1118458"/>
                  <a:gd name="connsiteY3" fmla="*/ 559229 h 1118458"/>
                  <a:gd name="connsiteX4" fmla="*/ 559229 w 1118458"/>
                  <a:gd name="connsiteY4" fmla="*/ 0 h 1118458"/>
                  <a:gd name="connsiteX5" fmla="*/ 559229 w 1118458"/>
                  <a:gd name="connsiteY5" fmla="*/ 132839 h 1118458"/>
                  <a:gd name="connsiteX6" fmla="*/ 132839 w 1118458"/>
                  <a:gd name="connsiteY6" fmla="*/ 559229 h 1118458"/>
                  <a:gd name="connsiteX7" fmla="*/ 559229 w 1118458"/>
                  <a:gd name="connsiteY7" fmla="*/ 985619 h 1118458"/>
                  <a:gd name="connsiteX8" fmla="*/ 985619 w 1118458"/>
                  <a:gd name="connsiteY8" fmla="*/ 559229 h 1118458"/>
                  <a:gd name="connsiteX9" fmla="*/ 559229 w 1118458"/>
                  <a:gd name="connsiteY9" fmla="*/ 132839 h 1118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8458" h="1118458">
                    <a:moveTo>
                      <a:pt x="559229" y="0"/>
                    </a:moveTo>
                    <a:cubicBezTo>
                      <a:pt x="868083" y="0"/>
                      <a:pt x="1118458" y="250375"/>
                      <a:pt x="1118458" y="559229"/>
                    </a:cubicBezTo>
                    <a:cubicBezTo>
                      <a:pt x="1118458" y="868083"/>
                      <a:pt x="868083" y="1118458"/>
                      <a:pt x="559229" y="1118458"/>
                    </a:cubicBezTo>
                    <a:cubicBezTo>
                      <a:pt x="250375" y="1118458"/>
                      <a:pt x="0" y="868083"/>
                      <a:pt x="0" y="559229"/>
                    </a:cubicBezTo>
                    <a:cubicBezTo>
                      <a:pt x="0" y="250375"/>
                      <a:pt x="250375" y="0"/>
                      <a:pt x="559229" y="0"/>
                    </a:cubicBezTo>
                    <a:close/>
                    <a:moveTo>
                      <a:pt x="559229" y="132839"/>
                    </a:moveTo>
                    <a:cubicBezTo>
                      <a:pt x="323740" y="132839"/>
                      <a:pt x="132839" y="323740"/>
                      <a:pt x="132839" y="559229"/>
                    </a:cubicBezTo>
                    <a:cubicBezTo>
                      <a:pt x="132839" y="794718"/>
                      <a:pt x="323740" y="985619"/>
                      <a:pt x="559229" y="985619"/>
                    </a:cubicBezTo>
                    <a:cubicBezTo>
                      <a:pt x="794718" y="985619"/>
                      <a:pt x="985619" y="794718"/>
                      <a:pt x="985619" y="559229"/>
                    </a:cubicBezTo>
                    <a:cubicBezTo>
                      <a:pt x="985619" y="323740"/>
                      <a:pt x="794718" y="132839"/>
                      <a:pt x="559229" y="132839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FAC5AD38-321B-A20F-7C88-48179EC8776C}"/>
                  </a:ext>
                </a:extLst>
              </p:cNvPr>
              <p:cNvSpPr/>
              <p:nvPr/>
            </p:nvSpPr>
            <p:spPr>
              <a:xfrm rot="2087642">
                <a:off x="10036951" y="1522294"/>
                <a:ext cx="205947" cy="357779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05F541A-12B1-26F1-3A8D-5FFC968FFC13}"/>
                </a:ext>
              </a:extLst>
            </p:cNvPr>
            <p:cNvSpPr/>
            <p:nvPr/>
          </p:nvSpPr>
          <p:spPr>
            <a:xfrm rot="2087642">
              <a:off x="9717960" y="1607230"/>
              <a:ext cx="316726" cy="942271"/>
            </a:xfrm>
            <a:custGeom>
              <a:avLst/>
              <a:gdLst>
                <a:gd name="connsiteX0" fmla="*/ 0 w 316726"/>
                <a:gd name="connsiteY0" fmla="*/ 0 h 876357"/>
                <a:gd name="connsiteX1" fmla="*/ 316726 w 316726"/>
                <a:gd name="connsiteY1" fmla="*/ 0 h 876357"/>
                <a:gd name="connsiteX2" fmla="*/ 316726 w 316726"/>
                <a:gd name="connsiteY2" fmla="*/ 876357 h 876357"/>
                <a:gd name="connsiteX3" fmla="*/ 0 w 316726"/>
                <a:gd name="connsiteY3" fmla="*/ 876357 h 876357"/>
                <a:gd name="connsiteX4" fmla="*/ 0 w 316726"/>
                <a:gd name="connsiteY4" fmla="*/ 0 h 876357"/>
                <a:gd name="connsiteX0" fmla="*/ 0 w 316726"/>
                <a:gd name="connsiteY0" fmla="*/ 0 h 876357"/>
                <a:gd name="connsiteX1" fmla="*/ 98582 w 316726"/>
                <a:gd name="connsiteY1" fmla="*/ 107 h 876357"/>
                <a:gd name="connsiteX2" fmla="*/ 316726 w 316726"/>
                <a:gd name="connsiteY2" fmla="*/ 0 h 876357"/>
                <a:gd name="connsiteX3" fmla="*/ 316726 w 316726"/>
                <a:gd name="connsiteY3" fmla="*/ 876357 h 876357"/>
                <a:gd name="connsiteX4" fmla="*/ 0 w 316726"/>
                <a:gd name="connsiteY4" fmla="*/ 876357 h 876357"/>
                <a:gd name="connsiteX5" fmla="*/ 0 w 316726"/>
                <a:gd name="connsiteY5" fmla="*/ 0 h 876357"/>
                <a:gd name="connsiteX0" fmla="*/ 0 w 316726"/>
                <a:gd name="connsiteY0" fmla="*/ 63366 h 939723"/>
                <a:gd name="connsiteX1" fmla="*/ 73510 w 316726"/>
                <a:gd name="connsiteY1" fmla="*/ 0 h 939723"/>
                <a:gd name="connsiteX2" fmla="*/ 316726 w 316726"/>
                <a:gd name="connsiteY2" fmla="*/ 63366 h 939723"/>
                <a:gd name="connsiteX3" fmla="*/ 316726 w 316726"/>
                <a:gd name="connsiteY3" fmla="*/ 939723 h 939723"/>
                <a:gd name="connsiteX4" fmla="*/ 0 w 316726"/>
                <a:gd name="connsiteY4" fmla="*/ 939723 h 939723"/>
                <a:gd name="connsiteX5" fmla="*/ 0 w 316726"/>
                <a:gd name="connsiteY5" fmla="*/ 63366 h 939723"/>
                <a:gd name="connsiteX0" fmla="*/ 0 w 316726"/>
                <a:gd name="connsiteY0" fmla="*/ 63366 h 939723"/>
                <a:gd name="connsiteX1" fmla="*/ 73510 w 316726"/>
                <a:gd name="connsiteY1" fmla="*/ 0 h 939723"/>
                <a:gd name="connsiteX2" fmla="*/ 195667 w 316726"/>
                <a:gd name="connsiteY2" fmla="*/ 38838 h 939723"/>
                <a:gd name="connsiteX3" fmla="*/ 316726 w 316726"/>
                <a:gd name="connsiteY3" fmla="*/ 63366 h 939723"/>
                <a:gd name="connsiteX4" fmla="*/ 316726 w 316726"/>
                <a:gd name="connsiteY4" fmla="*/ 939723 h 939723"/>
                <a:gd name="connsiteX5" fmla="*/ 0 w 316726"/>
                <a:gd name="connsiteY5" fmla="*/ 939723 h 939723"/>
                <a:gd name="connsiteX6" fmla="*/ 0 w 316726"/>
                <a:gd name="connsiteY6" fmla="*/ 63366 h 939723"/>
                <a:gd name="connsiteX0" fmla="*/ 0 w 316726"/>
                <a:gd name="connsiteY0" fmla="*/ 65914 h 942271"/>
                <a:gd name="connsiteX1" fmla="*/ 73510 w 316726"/>
                <a:gd name="connsiteY1" fmla="*/ 2548 h 942271"/>
                <a:gd name="connsiteX2" fmla="*/ 262078 w 316726"/>
                <a:gd name="connsiteY2" fmla="*/ 0 h 942271"/>
                <a:gd name="connsiteX3" fmla="*/ 316726 w 316726"/>
                <a:gd name="connsiteY3" fmla="*/ 65914 h 942271"/>
                <a:gd name="connsiteX4" fmla="*/ 316726 w 316726"/>
                <a:gd name="connsiteY4" fmla="*/ 942271 h 942271"/>
                <a:gd name="connsiteX5" fmla="*/ 0 w 316726"/>
                <a:gd name="connsiteY5" fmla="*/ 942271 h 942271"/>
                <a:gd name="connsiteX6" fmla="*/ 0 w 316726"/>
                <a:gd name="connsiteY6" fmla="*/ 65914 h 942271"/>
                <a:gd name="connsiteX0" fmla="*/ 0 w 316726"/>
                <a:gd name="connsiteY0" fmla="*/ 65914 h 942271"/>
                <a:gd name="connsiteX1" fmla="*/ 61269 w 316726"/>
                <a:gd name="connsiteY1" fmla="*/ 7188 h 942271"/>
                <a:gd name="connsiteX2" fmla="*/ 262078 w 316726"/>
                <a:gd name="connsiteY2" fmla="*/ 0 h 942271"/>
                <a:gd name="connsiteX3" fmla="*/ 316726 w 316726"/>
                <a:gd name="connsiteY3" fmla="*/ 65914 h 942271"/>
                <a:gd name="connsiteX4" fmla="*/ 316726 w 316726"/>
                <a:gd name="connsiteY4" fmla="*/ 942271 h 942271"/>
                <a:gd name="connsiteX5" fmla="*/ 0 w 316726"/>
                <a:gd name="connsiteY5" fmla="*/ 942271 h 942271"/>
                <a:gd name="connsiteX6" fmla="*/ 0 w 316726"/>
                <a:gd name="connsiteY6" fmla="*/ 65914 h 94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726" h="942271">
                  <a:moveTo>
                    <a:pt x="0" y="65914"/>
                  </a:moveTo>
                  <a:lnTo>
                    <a:pt x="61269" y="7188"/>
                  </a:lnTo>
                  <a:lnTo>
                    <a:pt x="262078" y="0"/>
                  </a:lnTo>
                  <a:lnTo>
                    <a:pt x="316726" y="65914"/>
                  </a:lnTo>
                  <a:lnTo>
                    <a:pt x="316726" y="942271"/>
                  </a:lnTo>
                  <a:lnTo>
                    <a:pt x="0" y="942271"/>
                  </a:lnTo>
                  <a:lnTo>
                    <a:pt x="0" y="65914"/>
                  </a:ln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EEE3D4E5-C379-82F5-39C4-48535354333C}"/>
                  </a:ext>
                </a:extLst>
              </p:cNvPr>
              <p:cNvSpPr txBox="1"/>
              <p:nvPr/>
            </p:nvSpPr>
            <p:spPr>
              <a:xfrm>
                <a:off x="4479612" y="5260570"/>
                <a:ext cx="5158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  <a:latin typeface="+mj-lt"/>
                  </a:rPr>
                  <a:t>New kinds of evaluation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  <a:latin typeface="+mj-lt"/>
                  </a:rPr>
                  <a:t> new ways to build models</a:t>
                </a: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EEE3D4E5-C379-82F5-39C4-485353543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612" y="5260570"/>
                <a:ext cx="5158143" cy="369332"/>
              </a:xfrm>
              <a:prstGeom prst="rect">
                <a:avLst/>
              </a:prstGeom>
              <a:blipFill>
                <a:blip r:embed="rId3"/>
                <a:stretch>
                  <a:fillRect l="-98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633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94" grpId="0"/>
      <p:bldP spid="109" grpId="0"/>
      <p:bldP spid="1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riangle 29">
            <a:extLst>
              <a:ext uri="{FF2B5EF4-FFF2-40B4-BE49-F238E27FC236}">
                <a16:creationId xmlns:a16="http://schemas.microsoft.com/office/drawing/2014/main" id="{EDD6A190-017D-D97F-8E03-C20FD437FCE1}"/>
              </a:ext>
            </a:extLst>
          </p:cNvPr>
          <p:cNvSpPr/>
          <p:nvPr/>
        </p:nvSpPr>
        <p:spPr>
          <a:xfrm>
            <a:off x="5998935" y="1776059"/>
            <a:ext cx="1012991" cy="1598382"/>
          </a:xfrm>
          <a:custGeom>
            <a:avLst/>
            <a:gdLst>
              <a:gd name="connsiteX0" fmla="*/ 0 w 514351"/>
              <a:gd name="connsiteY0" fmla="*/ 500345 h 500345"/>
              <a:gd name="connsiteX1" fmla="*/ 257176 w 514351"/>
              <a:gd name="connsiteY1" fmla="*/ 0 h 500345"/>
              <a:gd name="connsiteX2" fmla="*/ 514351 w 514351"/>
              <a:gd name="connsiteY2" fmla="*/ 500345 h 500345"/>
              <a:gd name="connsiteX3" fmla="*/ 0 w 514351"/>
              <a:gd name="connsiteY3" fmla="*/ 500345 h 500345"/>
              <a:gd name="connsiteX0" fmla="*/ 0 w 457644"/>
              <a:gd name="connsiteY0" fmla="*/ 613759 h 613759"/>
              <a:gd name="connsiteX1" fmla="*/ 200469 w 457644"/>
              <a:gd name="connsiteY1" fmla="*/ 0 h 613759"/>
              <a:gd name="connsiteX2" fmla="*/ 457644 w 457644"/>
              <a:gd name="connsiteY2" fmla="*/ 500345 h 613759"/>
              <a:gd name="connsiteX3" fmla="*/ 0 w 457644"/>
              <a:gd name="connsiteY3" fmla="*/ 613759 h 613759"/>
              <a:gd name="connsiteX0" fmla="*/ 0 w 485998"/>
              <a:gd name="connsiteY0" fmla="*/ 592494 h 592494"/>
              <a:gd name="connsiteX1" fmla="*/ 228823 w 485998"/>
              <a:gd name="connsiteY1" fmla="*/ 0 h 592494"/>
              <a:gd name="connsiteX2" fmla="*/ 485998 w 485998"/>
              <a:gd name="connsiteY2" fmla="*/ 500345 h 592494"/>
              <a:gd name="connsiteX3" fmla="*/ 0 w 485998"/>
              <a:gd name="connsiteY3" fmla="*/ 592494 h 592494"/>
              <a:gd name="connsiteX0" fmla="*/ 0 w 485998"/>
              <a:gd name="connsiteY0" fmla="*/ 585406 h 585406"/>
              <a:gd name="connsiteX1" fmla="*/ 335149 w 485998"/>
              <a:gd name="connsiteY1" fmla="*/ 0 h 585406"/>
              <a:gd name="connsiteX2" fmla="*/ 485998 w 485998"/>
              <a:gd name="connsiteY2" fmla="*/ 493257 h 585406"/>
              <a:gd name="connsiteX3" fmla="*/ 0 w 485998"/>
              <a:gd name="connsiteY3" fmla="*/ 585406 h 585406"/>
              <a:gd name="connsiteX0" fmla="*/ 0 w 485998"/>
              <a:gd name="connsiteY0" fmla="*/ 571229 h 571229"/>
              <a:gd name="connsiteX1" fmla="*/ 313884 w 485998"/>
              <a:gd name="connsiteY1" fmla="*/ 0 h 571229"/>
              <a:gd name="connsiteX2" fmla="*/ 485998 w 485998"/>
              <a:gd name="connsiteY2" fmla="*/ 479080 h 571229"/>
              <a:gd name="connsiteX3" fmla="*/ 0 w 485998"/>
              <a:gd name="connsiteY3" fmla="*/ 571229 h 571229"/>
              <a:gd name="connsiteX0" fmla="*/ 0 w 463773"/>
              <a:gd name="connsiteY0" fmla="*/ 571229 h 571229"/>
              <a:gd name="connsiteX1" fmla="*/ 291659 w 463773"/>
              <a:gd name="connsiteY1" fmla="*/ 0 h 571229"/>
              <a:gd name="connsiteX2" fmla="*/ 463773 w 463773"/>
              <a:gd name="connsiteY2" fmla="*/ 479080 h 571229"/>
              <a:gd name="connsiteX3" fmla="*/ 0 w 463773"/>
              <a:gd name="connsiteY3" fmla="*/ 571229 h 571229"/>
              <a:gd name="connsiteX0" fmla="*/ 0 w 447898"/>
              <a:gd name="connsiteY0" fmla="*/ 571229 h 571229"/>
              <a:gd name="connsiteX1" fmla="*/ 291659 w 447898"/>
              <a:gd name="connsiteY1" fmla="*/ 0 h 571229"/>
              <a:gd name="connsiteX2" fmla="*/ 447898 w 447898"/>
              <a:gd name="connsiteY2" fmla="*/ 472730 h 571229"/>
              <a:gd name="connsiteX3" fmla="*/ 0 w 447898"/>
              <a:gd name="connsiteY3" fmla="*/ 571229 h 571229"/>
              <a:gd name="connsiteX0" fmla="*/ 0 w 447898"/>
              <a:gd name="connsiteY0" fmla="*/ 571229 h 571229"/>
              <a:gd name="connsiteX1" fmla="*/ 291659 w 447898"/>
              <a:gd name="connsiteY1" fmla="*/ 0 h 571229"/>
              <a:gd name="connsiteX2" fmla="*/ 365999 w 447898"/>
              <a:gd name="connsiteY2" fmla="*/ 207049 h 571229"/>
              <a:gd name="connsiteX3" fmla="*/ 447898 w 447898"/>
              <a:gd name="connsiteY3" fmla="*/ 472730 h 571229"/>
              <a:gd name="connsiteX4" fmla="*/ 0 w 447898"/>
              <a:gd name="connsiteY4" fmla="*/ 571229 h 571229"/>
              <a:gd name="connsiteX0" fmla="*/ 0 w 2077286"/>
              <a:gd name="connsiteY0" fmla="*/ 1183100 h 1183100"/>
              <a:gd name="connsiteX1" fmla="*/ 291659 w 2077286"/>
              <a:gd name="connsiteY1" fmla="*/ 611871 h 1183100"/>
              <a:gd name="connsiteX2" fmla="*/ 2077286 w 2077286"/>
              <a:gd name="connsiteY2" fmla="*/ 0 h 1183100"/>
              <a:gd name="connsiteX3" fmla="*/ 447898 w 2077286"/>
              <a:gd name="connsiteY3" fmla="*/ 1084601 h 1183100"/>
              <a:gd name="connsiteX4" fmla="*/ 0 w 2077286"/>
              <a:gd name="connsiteY4" fmla="*/ 1183100 h 1183100"/>
              <a:gd name="connsiteX0" fmla="*/ 0 w 2077286"/>
              <a:gd name="connsiteY0" fmla="*/ 1183100 h 1183100"/>
              <a:gd name="connsiteX1" fmla="*/ 291659 w 2077286"/>
              <a:gd name="connsiteY1" fmla="*/ 600854 h 1183100"/>
              <a:gd name="connsiteX2" fmla="*/ 2077286 w 2077286"/>
              <a:gd name="connsiteY2" fmla="*/ 0 h 1183100"/>
              <a:gd name="connsiteX3" fmla="*/ 447898 w 2077286"/>
              <a:gd name="connsiteY3" fmla="*/ 1084601 h 1183100"/>
              <a:gd name="connsiteX4" fmla="*/ 0 w 2077286"/>
              <a:gd name="connsiteY4" fmla="*/ 1183100 h 1183100"/>
              <a:gd name="connsiteX0" fmla="*/ 0 w 2077286"/>
              <a:gd name="connsiteY0" fmla="*/ 1183100 h 1183100"/>
              <a:gd name="connsiteX1" fmla="*/ 291659 w 2077286"/>
              <a:gd name="connsiteY1" fmla="*/ 600854 h 1183100"/>
              <a:gd name="connsiteX2" fmla="*/ 1397912 w 2077286"/>
              <a:gd name="connsiteY2" fmla="*/ 238698 h 1183100"/>
              <a:gd name="connsiteX3" fmla="*/ 2077286 w 2077286"/>
              <a:gd name="connsiteY3" fmla="*/ 0 h 1183100"/>
              <a:gd name="connsiteX4" fmla="*/ 447898 w 2077286"/>
              <a:gd name="connsiteY4" fmla="*/ 1084601 h 1183100"/>
              <a:gd name="connsiteX5" fmla="*/ 0 w 2077286"/>
              <a:gd name="connsiteY5" fmla="*/ 1183100 h 1183100"/>
              <a:gd name="connsiteX0" fmla="*/ 0 w 2168331"/>
              <a:gd name="connsiteY0" fmla="*/ 944402 h 944402"/>
              <a:gd name="connsiteX1" fmla="*/ 291659 w 2168331"/>
              <a:gd name="connsiteY1" fmla="*/ 362156 h 944402"/>
              <a:gd name="connsiteX2" fmla="*/ 1397912 w 2168331"/>
              <a:gd name="connsiteY2" fmla="*/ 0 h 944402"/>
              <a:gd name="connsiteX3" fmla="*/ 2168331 w 2168331"/>
              <a:gd name="connsiteY3" fmla="*/ 105686 h 944402"/>
              <a:gd name="connsiteX4" fmla="*/ 447898 w 2168331"/>
              <a:gd name="connsiteY4" fmla="*/ 845903 h 944402"/>
              <a:gd name="connsiteX5" fmla="*/ 0 w 2168331"/>
              <a:gd name="connsiteY5" fmla="*/ 944402 h 944402"/>
              <a:gd name="connsiteX0" fmla="*/ 0 w 2981289"/>
              <a:gd name="connsiteY0" fmla="*/ 838716 h 838716"/>
              <a:gd name="connsiteX1" fmla="*/ 291659 w 2981289"/>
              <a:gd name="connsiteY1" fmla="*/ 256470 h 838716"/>
              <a:gd name="connsiteX2" fmla="*/ 2981289 w 2981289"/>
              <a:gd name="connsiteY2" fmla="*/ 614751 h 838716"/>
              <a:gd name="connsiteX3" fmla="*/ 2168331 w 2981289"/>
              <a:gd name="connsiteY3" fmla="*/ 0 h 838716"/>
              <a:gd name="connsiteX4" fmla="*/ 447898 w 2981289"/>
              <a:gd name="connsiteY4" fmla="*/ 740217 h 838716"/>
              <a:gd name="connsiteX5" fmla="*/ 0 w 2981289"/>
              <a:gd name="connsiteY5" fmla="*/ 838716 h 838716"/>
              <a:gd name="connsiteX0" fmla="*/ 0 w 3181322"/>
              <a:gd name="connsiteY0" fmla="*/ 838716 h 1598382"/>
              <a:gd name="connsiteX1" fmla="*/ 3181322 w 3181322"/>
              <a:gd name="connsiteY1" fmla="*/ 1598382 h 1598382"/>
              <a:gd name="connsiteX2" fmla="*/ 2981289 w 3181322"/>
              <a:gd name="connsiteY2" fmla="*/ 614751 h 1598382"/>
              <a:gd name="connsiteX3" fmla="*/ 2168331 w 3181322"/>
              <a:gd name="connsiteY3" fmla="*/ 0 h 1598382"/>
              <a:gd name="connsiteX4" fmla="*/ 447898 w 3181322"/>
              <a:gd name="connsiteY4" fmla="*/ 740217 h 1598382"/>
              <a:gd name="connsiteX5" fmla="*/ 0 w 3181322"/>
              <a:gd name="connsiteY5" fmla="*/ 838716 h 1598382"/>
              <a:gd name="connsiteX0" fmla="*/ 0 w 3181322"/>
              <a:gd name="connsiteY0" fmla="*/ 838716 h 1598382"/>
              <a:gd name="connsiteX1" fmla="*/ 3181322 w 3181322"/>
              <a:gd name="connsiteY1" fmla="*/ 1598382 h 1598382"/>
              <a:gd name="connsiteX2" fmla="*/ 2981289 w 3181322"/>
              <a:gd name="connsiteY2" fmla="*/ 598917 h 1598382"/>
              <a:gd name="connsiteX3" fmla="*/ 2168331 w 3181322"/>
              <a:gd name="connsiteY3" fmla="*/ 0 h 1598382"/>
              <a:gd name="connsiteX4" fmla="*/ 447898 w 3181322"/>
              <a:gd name="connsiteY4" fmla="*/ 740217 h 1598382"/>
              <a:gd name="connsiteX5" fmla="*/ 0 w 3181322"/>
              <a:gd name="connsiteY5" fmla="*/ 838716 h 1598382"/>
              <a:gd name="connsiteX0" fmla="*/ 2093422 w 2733424"/>
              <a:gd name="connsiteY0" fmla="*/ 791215 h 1598382"/>
              <a:gd name="connsiteX1" fmla="*/ 2733424 w 2733424"/>
              <a:gd name="connsiteY1" fmla="*/ 1598382 h 1598382"/>
              <a:gd name="connsiteX2" fmla="*/ 2533391 w 2733424"/>
              <a:gd name="connsiteY2" fmla="*/ 598917 h 1598382"/>
              <a:gd name="connsiteX3" fmla="*/ 1720433 w 2733424"/>
              <a:gd name="connsiteY3" fmla="*/ 0 h 1598382"/>
              <a:gd name="connsiteX4" fmla="*/ 0 w 2733424"/>
              <a:gd name="connsiteY4" fmla="*/ 740217 h 1598382"/>
              <a:gd name="connsiteX5" fmla="*/ 2093422 w 2733424"/>
              <a:gd name="connsiteY5" fmla="*/ 791215 h 1598382"/>
              <a:gd name="connsiteX0" fmla="*/ 372989 w 1012991"/>
              <a:gd name="connsiteY0" fmla="*/ 791215 h 1598382"/>
              <a:gd name="connsiteX1" fmla="*/ 1012991 w 1012991"/>
              <a:gd name="connsiteY1" fmla="*/ 1598382 h 1598382"/>
              <a:gd name="connsiteX2" fmla="*/ 812958 w 1012991"/>
              <a:gd name="connsiteY2" fmla="*/ 598917 h 1598382"/>
              <a:gd name="connsiteX3" fmla="*/ 0 w 1012991"/>
              <a:gd name="connsiteY3" fmla="*/ 0 h 1598382"/>
              <a:gd name="connsiteX4" fmla="*/ 372989 w 1012991"/>
              <a:gd name="connsiteY4" fmla="*/ 791215 h 159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91" h="1598382">
                <a:moveTo>
                  <a:pt x="372989" y="791215"/>
                </a:moveTo>
                <a:lnTo>
                  <a:pt x="1012991" y="1598382"/>
                </a:lnTo>
                <a:lnTo>
                  <a:pt x="812958" y="598917"/>
                </a:lnTo>
                <a:lnTo>
                  <a:pt x="0" y="0"/>
                </a:lnTo>
                <a:lnTo>
                  <a:pt x="372989" y="791215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8BDA1718-0584-A850-3607-34BF28D3DDA2}"/>
              </a:ext>
            </a:extLst>
          </p:cNvPr>
          <p:cNvSpPr/>
          <p:nvPr/>
        </p:nvSpPr>
        <p:spPr>
          <a:xfrm>
            <a:off x="1968831" y="2441464"/>
            <a:ext cx="447898" cy="571229"/>
          </a:xfrm>
          <a:custGeom>
            <a:avLst/>
            <a:gdLst>
              <a:gd name="connsiteX0" fmla="*/ 0 w 514351"/>
              <a:gd name="connsiteY0" fmla="*/ 500345 h 500345"/>
              <a:gd name="connsiteX1" fmla="*/ 257176 w 514351"/>
              <a:gd name="connsiteY1" fmla="*/ 0 h 500345"/>
              <a:gd name="connsiteX2" fmla="*/ 514351 w 514351"/>
              <a:gd name="connsiteY2" fmla="*/ 500345 h 500345"/>
              <a:gd name="connsiteX3" fmla="*/ 0 w 514351"/>
              <a:gd name="connsiteY3" fmla="*/ 500345 h 500345"/>
              <a:gd name="connsiteX0" fmla="*/ 0 w 457644"/>
              <a:gd name="connsiteY0" fmla="*/ 613759 h 613759"/>
              <a:gd name="connsiteX1" fmla="*/ 200469 w 457644"/>
              <a:gd name="connsiteY1" fmla="*/ 0 h 613759"/>
              <a:gd name="connsiteX2" fmla="*/ 457644 w 457644"/>
              <a:gd name="connsiteY2" fmla="*/ 500345 h 613759"/>
              <a:gd name="connsiteX3" fmla="*/ 0 w 457644"/>
              <a:gd name="connsiteY3" fmla="*/ 613759 h 613759"/>
              <a:gd name="connsiteX0" fmla="*/ 0 w 485998"/>
              <a:gd name="connsiteY0" fmla="*/ 592494 h 592494"/>
              <a:gd name="connsiteX1" fmla="*/ 228823 w 485998"/>
              <a:gd name="connsiteY1" fmla="*/ 0 h 592494"/>
              <a:gd name="connsiteX2" fmla="*/ 485998 w 485998"/>
              <a:gd name="connsiteY2" fmla="*/ 500345 h 592494"/>
              <a:gd name="connsiteX3" fmla="*/ 0 w 485998"/>
              <a:gd name="connsiteY3" fmla="*/ 592494 h 592494"/>
              <a:gd name="connsiteX0" fmla="*/ 0 w 485998"/>
              <a:gd name="connsiteY0" fmla="*/ 585406 h 585406"/>
              <a:gd name="connsiteX1" fmla="*/ 335149 w 485998"/>
              <a:gd name="connsiteY1" fmla="*/ 0 h 585406"/>
              <a:gd name="connsiteX2" fmla="*/ 485998 w 485998"/>
              <a:gd name="connsiteY2" fmla="*/ 493257 h 585406"/>
              <a:gd name="connsiteX3" fmla="*/ 0 w 485998"/>
              <a:gd name="connsiteY3" fmla="*/ 585406 h 585406"/>
              <a:gd name="connsiteX0" fmla="*/ 0 w 485998"/>
              <a:gd name="connsiteY0" fmla="*/ 571229 h 571229"/>
              <a:gd name="connsiteX1" fmla="*/ 313884 w 485998"/>
              <a:gd name="connsiteY1" fmla="*/ 0 h 571229"/>
              <a:gd name="connsiteX2" fmla="*/ 485998 w 485998"/>
              <a:gd name="connsiteY2" fmla="*/ 479080 h 571229"/>
              <a:gd name="connsiteX3" fmla="*/ 0 w 485998"/>
              <a:gd name="connsiteY3" fmla="*/ 571229 h 571229"/>
              <a:gd name="connsiteX0" fmla="*/ 0 w 463773"/>
              <a:gd name="connsiteY0" fmla="*/ 571229 h 571229"/>
              <a:gd name="connsiteX1" fmla="*/ 291659 w 463773"/>
              <a:gd name="connsiteY1" fmla="*/ 0 h 571229"/>
              <a:gd name="connsiteX2" fmla="*/ 463773 w 463773"/>
              <a:gd name="connsiteY2" fmla="*/ 479080 h 571229"/>
              <a:gd name="connsiteX3" fmla="*/ 0 w 463773"/>
              <a:gd name="connsiteY3" fmla="*/ 571229 h 571229"/>
              <a:gd name="connsiteX0" fmla="*/ 0 w 447898"/>
              <a:gd name="connsiteY0" fmla="*/ 571229 h 571229"/>
              <a:gd name="connsiteX1" fmla="*/ 291659 w 447898"/>
              <a:gd name="connsiteY1" fmla="*/ 0 h 571229"/>
              <a:gd name="connsiteX2" fmla="*/ 447898 w 447898"/>
              <a:gd name="connsiteY2" fmla="*/ 472730 h 571229"/>
              <a:gd name="connsiteX3" fmla="*/ 0 w 447898"/>
              <a:gd name="connsiteY3" fmla="*/ 571229 h 57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898" h="571229">
                <a:moveTo>
                  <a:pt x="0" y="571229"/>
                </a:moveTo>
                <a:lnTo>
                  <a:pt x="291659" y="0"/>
                </a:lnTo>
                <a:lnTo>
                  <a:pt x="447898" y="472730"/>
                </a:lnTo>
                <a:lnTo>
                  <a:pt x="0" y="571229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29">
            <a:extLst>
              <a:ext uri="{FF2B5EF4-FFF2-40B4-BE49-F238E27FC236}">
                <a16:creationId xmlns:a16="http://schemas.microsoft.com/office/drawing/2014/main" id="{0BF8D371-B200-D97C-5F2A-7056B67A51AC}"/>
              </a:ext>
            </a:extLst>
          </p:cNvPr>
          <p:cNvSpPr/>
          <p:nvPr/>
        </p:nvSpPr>
        <p:spPr>
          <a:xfrm>
            <a:off x="1973249" y="1836145"/>
            <a:ext cx="2077286" cy="1183100"/>
          </a:xfrm>
          <a:custGeom>
            <a:avLst/>
            <a:gdLst>
              <a:gd name="connsiteX0" fmla="*/ 0 w 514351"/>
              <a:gd name="connsiteY0" fmla="*/ 500345 h 500345"/>
              <a:gd name="connsiteX1" fmla="*/ 257176 w 514351"/>
              <a:gd name="connsiteY1" fmla="*/ 0 h 500345"/>
              <a:gd name="connsiteX2" fmla="*/ 514351 w 514351"/>
              <a:gd name="connsiteY2" fmla="*/ 500345 h 500345"/>
              <a:gd name="connsiteX3" fmla="*/ 0 w 514351"/>
              <a:gd name="connsiteY3" fmla="*/ 500345 h 500345"/>
              <a:gd name="connsiteX0" fmla="*/ 0 w 457644"/>
              <a:gd name="connsiteY0" fmla="*/ 613759 h 613759"/>
              <a:gd name="connsiteX1" fmla="*/ 200469 w 457644"/>
              <a:gd name="connsiteY1" fmla="*/ 0 h 613759"/>
              <a:gd name="connsiteX2" fmla="*/ 457644 w 457644"/>
              <a:gd name="connsiteY2" fmla="*/ 500345 h 613759"/>
              <a:gd name="connsiteX3" fmla="*/ 0 w 457644"/>
              <a:gd name="connsiteY3" fmla="*/ 613759 h 613759"/>
              <a:gd name="connsiteX0" fmla="*/ 0 w 485998"/>
              <a:gd name="connsiteY0" fmla="*/ 592494 h 592494"/>
              <a:gd name="connsiteX1" fmla="*/ 228823 w 485998"/>
              <a:gd name="connsiteY1" fmla="*/ 0 h 592494"/>
              <a:gd name="connsiteX2" fmla="*/ 485998 w 485998"/>
              <a:gd name="connsiteY2" fmla="*/ 500345 h 592494"/>
              <a:gd name="connsiteX3" fmla="*/ 0 w 485998"/>
              <a:gd name="connsiteY3" fmla="*/ 592494 h 592494"/>
              <a:gd name="connsiteX0" fmla="*/ 0 w 485998"/>
              <a:gd name="connsiteY0" fmla="*/ 585406 h 585406"/>
              <a:gd name="connsiteX1" fmla="*/ 335149 w 485998"/>
              <a:gd name="connsiteY1" fmla="*/ 0 h 585406"/>
              <a:gd name="connsiteX2" fmla="*/ 485998 w 485998"/>
              <a:gd name="connsiteY2" fmla="*/ 493257 h 585406"/>
              <a:gd name="connsiteX3" fmla="*/ 0 w 485998"/>
              <a:gd name="connsiteY3" fmla="*/ 585406 h 585406"/>
              <a:gd name="connsiteX0" fmla="*/ 0 w 485998"/>
              <a:gd name="connsiteY0" fmla="*/ 571229 h 571229"/>
              <a:gd name="connsiteX1" fmla="*/ 313884 w 485998"/>
              <a:gd name="connsiteY1" fmla="*/ 0 h 571229"/>
              <a:gd name="connsiteX2" fmla="*/ 485998 w 485998"/>
              <a:gd name="connsiteY2" fmla="*/ 479080 h 571229"/>
              <a:gd name="connsiteX3" fmla="*/ 0 w 485998"/>
              <a:gd name="connsiteY3" fmla="*/ 571229 h 571229"/>
              <a:gd name="connsiteX0" fmla="*/ 0 w 463773"/>
              <a:gd name="connsiteY0" fmla="*/ 571229 h 571229"/>
              <a:gd name="connsiteX1" fmla="*/ 291659 w 463773"/>
              <a:gd name="connsiteY1" fmla="*/ 0 h 571229"/>
              <a:gd name="connsiteX2" fmla="*/ 463773 w 463773"/>
              <a:gd name="connsiteY2" fmla="*/ 479080 h 571229"/>
              <a:gd name="connsiteX3" fmla="*/ 0 w 463773"/>
              <a:gd name="connsiteY3" fmla="*/ 571229 h 571229"/>
              <a:gd name="connsiteX0" fmla="*/ 0 w 447898"/>
              <a:gd name="connsiteY0" fmla="*/ 571229 h 571229"/>
              <a:gd name="connsiteX1" fmla="*/ 291659 w 447898"/>
              <a:gd name="connsiteY1" fmla="*/ 0 h 571229"/>
              <a:gd name="connsiteX2" fmla="*/ 447898 w 447898"/>
              <a:gd name="connsiteY2" fmla="*/ 472730 h 571229"/>
              <a:gd name="connsiteX3" fmla="*/ 0 w 447898"/>
              <a:gd name="connsiteY3" fmla="*/ 571229 h 571229"/>
              <a:gd name="connsiteX0" fmla="*/ 0 w 447898"/>
              <a:gd name="connsiteY0" fmla="*/ 571229 h 571229"/>
              <a:gd name="connsiteX1" fmla="*/ 291659 w 447898"/>
              <a:gd name="connsiteY1" fmla="*/ 0 h 571229"/>
              <a:gd name="connsiteX2" fmla="*/ 365999 w 447898"/>
              <a:gd name="connsiteY2" fmla="*/ 207049 h 571229"/>
              <a:gd name="connsiteX3" fmla="*/ 447898 w 447898"/>
              <a:gd name="connsiteY3" fmla="*/ 472730 h 571229"/>
              <a:gd name="connsiteX4" fmla="*/ 0 w 447898"/>
              <a:gd name="connsiteY4" fmla="*/ 571229 h 571229"/>
              <a:gd name="connsiteX0" fmla="*/ 0 w 2077286"/>
              <a:gd name="connsiteY0" fmla="*/ 1183100 h 1183100"/>
              <a:gd name="connsiteX1" fmla="*/ 291659 w 2077286"/>
              <a:gd name="connsiteY1" fmla="*/ 611871 h 1183100"/>
              <a:gd name="connsiteX2" fmla="*/ 2077286 w 2077286"/>
              <a:gd name="connsiteY2" fmla="*/ 0 h 1183100"/>
              <a:gd name="connsiteX3" fmla="*/ 447898 w 2077286"/>
              <a:gd name="connsiteY3" fmla="*/ 1084601 h 1183100"/>
              <a:gd name="connsiteX4" fmla="*/ 0 w 2077286"/>
              <a:gd name="connsiteY4" fmla="*/ 1183100 h 1183100"/>
              <a:gd name="connsiteX0" fmla="*/ 0 w 2077286"/>
              <a:gd name="connsiteY0" fmla="*/ 1183100 h 1183100"/>
              <a:gd name="connsiteX1" fmla="*/ 291659 w 2077286"/>
              <a:gd name="connsiteY1" fmla="*/ 600854 h 1183100"/>
              <a:gd name="connsiteX2" fmla="*/ 2077286 w 2077286"/>
              <a:gd name="connsiteY2" fmla="*/ 0 h 1183100"/>
              <a:gd name="connsiteX3" fmla="*/ 447898 w 2077286"/>
              <a:gd name="connsiteY3" fmla="*/ 1084601 h 1183100"/>
              <a:gd name="connsiteX4" fmla="*/ 0 w 2077286"/>
              <a:gd name="connsiteY4" fmla="*/ 1183100 h 1183100"/>
              <a:gd name="connsiteX0" fmla="*/ 0 w 2077286"/>
              <a:gd name="connsiteY0" fmla="*/ 1183100 h 1183100"/>
              <a:gd name="connsiteX1" fmla="*/ 291659 w 2077286"/>
              <a:gd name="connsiteY1" fmla="*/ 600854 h 1183100"/>
              <a:gd name="connsiteX2" fmla="*/ 1397912 w 2077286"/>
              <a:gd name="connsiteY2" fmla="*/ 238698 h 1183100"/>
              <a:gd name="connsiteX3" fmla="*/ 2077286 w 2077286"/>
              <a:gd name="connsiteY3" fmla="*/ 0 h 1183100"/>
              <a:gd name="connsiteX4" fmla="*/ 447898 w 2077286"/>
              <a:gd name="connsiteY4" fmla="*/ 1084601 h 1183100"/>
              <a:gd name="connsiteX5" fmla="*/ 0 w 2077286"/>
              <a:gd name="connsiteY5" fmla="*/ 1183100 h 11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7286" h="1183100">
                <a:moveTo>
                  <a:pt x="0" y="1183100"/>
                </a:moveTo>
                <a:lnTo>
                  <a:pt x="291659" y="600854"/>
                </a:lnTo>
                <a:lnTo>
                  <a:pt x="1397912" y="238698"/>
                </a:lnTo>
                <a:lnTo>
                  <a:pt x="2077286" y="0"/>
                </a:lnTo>
                <a:lnTo>
                  <a:pt x="447898" y="1084601"/>
                </a:lnTo>
                <a:lnTo>
                  <a:pt x="0" y="1183100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29">
            <a:extLst>
              <a:ext uri="{FF2B5EF4-FFF2-40B4-BE49-F238E27FC236}">
                <a16:creationId xmlns:a16="http://schemas.microsoft.com/office/drawing/2014/main" id="{11794EBC-8A2F-1CB2-59C2-8AFA90581163}"/>
              </a:ext>
            </a:extLst>
          </p:cNvPr>
          <p:cNvSpPr/>
          <p:nvPr/>
        </p:nvSpPr>
        <p:spPr>
          <a:xfrm>
            <a:off x="2279845" y="4224551"/>
            <a:ext cx="3202941" cy="1746155"/>
          </a:xfrm>
          <a:custGeom>
            <a:avLst/>
            <a:gdLst>
              <a:gd name="connsiteX0" fmla="*/ 0 w 514351"/>
              <a:gd name="connsiteY0" fmla="*/ 500345 h 500345"/>
              <a:gd name="connsiteX1" fmla="*/ 257176 w 514351"/>
              <a:gd name="connsiteY1" fmla="*/ 0 h 500345"/>
              <a:gd name="connsiteX2" fmla="*/ 514351 w 514351"/>
              <a:gd name="connsiteY2" fmla="*/ 500345 h 500345"/>
              <a:gd name="connsiteX3" fmla="*/ 0 w 514351"/>
              <a:gd name="connsiteY3" fmla="*/ 500345 h 500345"/>
              <a:gd name="connsiteX0" fmla="*/ 0 w 457644"/>
              <a:gd name="connsiteY0" fmla="*/ 613759 h 613759"/>
              <a:gd name="connsiteX1" fmla="*/ 200469 w 457644"/>
              <a:gd name="connsiteY1" fmla="*/ 0 h 613759"/>
              <a:gd name="connsiteX2" fmla="*/ 457644 w 457644"/>
              <a:gd name="connsiteY2" fmla="*/ 500345 h 613759"/>
              <a:gd name="connsiteX3" fmla="*/ 0 w 457644"/>
              <a:gd name="connsiteY3" fmla="*/ 613759 h 613759"/>
              <a:gd name="connsiteX0" fmla="*/ 0 w 485998"/>
              <a:gd name="connsiteY0" fmla="*/ 592494 h 592494"/>
              <a:gd name="connsiteX1" fmla="*/ 228823 w 485998"/>
              <a:gd name="connsiteY1" fmla="*/ 0 h 592494"/>
              <a:gd name="connsiteX2" fmla="*/ 485998 w 485998"/>
              <a:gd name="connsiteY2" fmla="*/ 500345 h 592494"/>
              <a:gd name="connsiteX3" fmla="*/ 0 w 485998"/>
              <a:gd name="connsiteY3" fmla="*/ 592494 h 592494"/>
              <a:gd name="connsiteX0" fmla="*/ 0 w 485998"/>
              <a:gd name="connsiteY0" fmla="*/ 585406 h 585406"/>
              <a:gd name="connsiteX1" fmla="*/ 335149 w 485998"/>
              <a:gd name="connsiteY1" fmla="*/ 0 h 585406"/>
              <a:gd name="connsiteX2" fmla="*/ 485998 w 485998"/>
              <a:gd name="connsiteY2" fmla="*/ 493257 h 585406"/>
              <a:gd name="connsiteX3" fmla="*/ 0 w 485998"/>
              <a:gd name="connsiteY3" fmla="*/ 585406 h 585406"/>
              <a:gd name="connsiteX0" fmla="*/ 0 w 485998"/>
              <a:gd name="connsiteY0" fmla="*/ 571229 h 571229"/>
              <a:gd name="connsiteX1" fmla="*/ 313884 w 485998"/>
              <a:gd name="connsiteY1" fmla="*/ 0 h 571229"/>
              <a:gd name="connsiteX2" fmla="*/ 485998 w 485998"/>
              <a:gd name="connsiteY2" fmla="*/ 479080 h 571229"/>
              <a:gd name="connsiteX3" fmla="*/ 0 w 485998"/>
              <a:gd name="connsiteY3" fmla="*/ 571229 h 571229"/>
              <a:gd name="connsiteX0" fmla="*/ 0 w 463773"/>
              <a:gd name="connsiteY0" fmla="*/ 571229 h 571229"/>
              <a:gd name="connsiteX1" fmla="*/ 291659 w 463773"/>
              <a:gd name="connsiteY1" fmla="*/ 0 h 571229"/>
              <a:gd name="connsiteX2" fmla="*/ 463773 w 463773"/>
              <a:gd name="connsiteY2" fmla="*/ 479080 h 571229"/>
              <a:gd name="connsiteX3" fmla="*/ 0 w 463773"/>
              <a:gd name="connsiteY3" fmla="*/ 571229 h 571229"/>
              <a:gd name="connsiteX0" fmla="*/ 0 w 447898"/>
              <a:gd name="connsiteY0" fmla="*/ 571229 h 571229"/>
              <a:gd name="connsiteX1" fmla="*/ 291659 w 447898"/>
              <a:gd name="connsiteY1" fmla="*/ 0 h 571229"/>
              <a:gd name="connsiteX2" fmla="*/ 447898 w 447898"/>
              <a:gd name="connsiteY2" fmla="*/ 472730 h 571229"/>
              <a:gd name="connsiteX3" fmla="*/ 0 w 447898"/>
              <a:gd name="connsiteY3" fmla="*/ 571229 h 571229"/>
              <a:gd name="connsiteX0" fmla="*/ 0 w 2305273"/>
              <a:gd name="connsiteY0" fmla="*/ 571229 h 571229"/>
              <a:gd name="connsiteX1" fmla="*/ 291659 w 2305273"/>
              <a:gd name="connsiteY1" fmla="*/ 0 h 571229"/>
              <a:gd name="connsiteX2" fmla="*/ 2305273 w 2305273"/>
              <a:gd name="connsiteY2" fmla="*/ 510830 h 571229"/>
              <a:gd name="connsiteX3" fmla="*/ 0 w 2305273"/>
              <a:gd name="connsiteY3" fmla="*/ 571229 h 571229"/>
              <a:gd name="connsiteX0" fmla="*/ 0 w 2305273"/>
              <a:gd name="connsiteY0" fmla="*/ 288654 h 288654"/>
              <a:gd name="connsiteX1" fmla="*/ 1663259 w 2305273"/>
              <a:gd name="connsiteY1" fmla="*/ 0 h 288654"/>
              <a:gd name="connsiteX2" fmla="*/ 2305273 w 2305273"/>
              <a:gd name="connsiteY2" fmla="*/ 228255 h 288654"/>
              <a:gd name="connsiteX3" fmla="*/ 0 w 2305273"/>
              <a:gd name="connsiteY3" fmla="*/ 288654 h 288654"/>
              <a:gd name="connsiteX0" fmla="*/ 0 w 1276573"/>
              <a:gd name="connsiteY0" fmla="*/ 791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79104 h 228255"/>
              <a:gd name="connsiteX0" fmla="*/ 0 w 1276573"/>
              <a:gd name="connsiteY0" fmla="*/ 918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91804 h 228255"/>
              <a:gd name="connsiteX0" fmla="*/ 0 w 1276573"/>
              <a:gd name="connsiteY0" fmla="*/ 857814 h 994265"/>
              <a:gd name="connsiteX1" fmla="*/ 401948 w 1276573"/>
              <a:gd name="connsiteY1" fmla="*/ 0 h 994265"/>
              <a:gd name="connsiteX2" fmla="*/ 1276573 w 1276573"/>
              <a:gd name="connsiteY2" fmla="*/ 994265 h 994265"/>
              <a:gd name="connsiteX3" fmla="*/ 0 w 1276573"/>
              <a:gd name="connsiteY3" fmla="*/ 857814 h 994265"/>
              <a:gd name="connsiteX0" fmla="*/ 0 w 1312667"/>
              <a:gd name="connsiteY0" fmla="*/ 853803 h 994265"/>
              <a:gd name="connsiteX1" fmla="*/ 438042 w 1312667"/>
              <a:gd name="connsiteY1" fmla="*/ 0 h 994265"/>
              <a:gd name="connsiteX2" fmla="*/ 1312667 w 1312667"/>
              <a:gd name="connsiteY2" fmla="*/ 994265 h 994265"/>
              <a:gd name="connsiteX3" fmla="*/ 0 w 1312667"/>
              <a:gd name="connsiteY3" fmla="*/ 853803 h 994265"/>
              <a:gd name="connsiteX0" fmla="*/ 0 w 1268551"/>
              <a:gd name="connsiteY0" fmla="*/ 853803 h 1014318"/>
              <a:gd name="connsiteX1" fmla="*/ 438042 w 1268551"/>
              <a:gd name="connsiteY1" fmla="*/ 0 h 1014318"/>
              <a:gd name="connsiteX2" fmla="*/ 1268551 w 1268551"/>
              <a:gd name="connsiteY2" fmla="*/ 1014318 h 1014318"/>
              <a:gd name="connsiteX3" fmla="*/ 0 w 1268551"/>
              <a:gd name="connsiteY3" fmla="*/ 853803 h 1014318"/>
              <a:gd name="connsiteX0" fmla="*/ 0 w 1296625"/>
              <a:gd name="connsiteY0" fmla="*/ 853803 h 990254"/>
              <a:gd name="connsiteX1" fmla="*/ 438042 w 1296625"/>
              <a:gd name="connsiteY1" fmla="*/ 0 h 990254"/>
              <a:gd name="connsiteX2" fmla="*/ 1296625 w 1296625"/>
              <a:gd name="connsiteY2" fmla="*/ 990254 h 990254"/>
              <a:gd name="connsiteX3" fmla="*/ 0 w 1296625"/>
              <a:gd name="connsiteY3" fmla="*/ 853803 h 990254"/>
              <a:gd name="connsiteX0" fmla="*/ 0 w 2583291"/>
              <a:gd name="connsiteY0" fmla="*/ 853803 h 1723942"/>
              <a:gd name="connsiteX1" fmla="*/ 438042 w 2583291"/>
              <a:gd name="connsiteY1" fmla="*/ 0 h 1723942"/>
              <a:gd name="connsiteX2" fmla="*/ 2583291 w 2583291"/>
              <a:gd name="connsiteY2" fmla="*/ 1723942 h 1723942"/>
              <a:gd name="connsiteX3" fmla="*/ 0 w 2583291"/>
              <a:gd name="connsiteY3" fmla="*/ 853803 h 1723942"/>
              <a:gd name="connsiteX0" fmla="*/ 0 w 2583291"/>
              <a:gd name="connsiteY0" fmla="*/ 853803 h 1723942"/>
              <a:gd name="connsiteX1" fmla="*/ 438042 w 2583291"/>
              <a:gd name="connsiteY1" fmla="*/ 0 h 1723942"/>
              <a:gd name="connsiteX2" fmla="*/ 2227099 w 2583291"/>
              <a:gd name="connsiteY2" fmla="*/ 1435332 h 1723942"/>
              <a:gd name="connsiteX3" fmla="*/ 2583291 w 2583291"/>
              <a:gd name="connsiteY3" fmla="*/ 1723942 h 1723942"/>
              <a:gd name="connsiteX4" fmla="*/ 0 w 2583291"/>
              <a:gd name="connsiteY4" fmla="*/ 853803 h 1723942"/>
              <a:gd name="connsiteX0" fmla="*/ 0 w 3202941"/>
              <a:gd name="connsiteY0" fmla="*/ 853803 h 1746155"/>
              <a:gd name="connsiteX1" fmla="*/ 438042 w 3202941"/>
              <a:gd name="connsiteY1" fmla="*/ 0 h 1746155"/>
              <a:gd name="connsiteX2" fmla="*/ 3202941 w 3202941"/>
              <a:gd name="connsiteY2" fmla="*/ 1746155 h 1746155"/>
              <a:gd name="connsiteX3" fmla="*/ 2583291 w 3202941"/>
              <a:gd name="connsiteY3" fmla="*/ 1723942 h 1746155"/>
              <a:gd name="connsiteX4" fmla="*/ 0 w 3202941"/>
              <a:gd name="connsiteY4" fmla="*/ 853803 h 1746155"/>
              <a:gd name="connsiteX0" fmla="*/ 0 w 3202941"/>
              <a:gd name="connsiteY0" fmla="*/ 853803 h 1746155"/>
              <a:gd name="connsiteX1" fmla="*/ 438042 w 3202941"/>
              <a:gd name="connsiteY1" fmla="*/ 0 h 1746155"/>
              <a:gd name="connsiteX2" fmla="*/ 2310226 w 3202941"/>
              <a:gd name="connsiteY2" fmla="*/ 1178722 h 1746155"/>
              <a:gd name="connsiteX3" fmla="*/ 3202941 w 3202941"/>
              <a:gd name="connsiteY3" fmla="*/ 1746155 h 1746155"/>
              <a:gd name="connsiteX4" fmla="*/ 2583291 w 3202941"/>
              <a:gd name="connsiteY4" fmla="*/ 1723942 h 1746155"/>
              <a:gd name="connsiteX5" fmla="*/ 0 w 3202941"/>
              <a:gd name="connsiteY5" fmla="*/ 853803 h 1746155"/>
              <a:gd name="connsiteX0" fmla="*/ 0 w 3202941"/>
              <a:gd name="connsiteY0" fmla="*/ 853803 h 1746155"/>
              <a:gd name="connsiteX1" fmla="*/ 438042 w 3202941"/>
              <a:gd name="connsiteY1" fmla="*/ 0 h 1746155"/>
              <a:gd name="connsiteX2" fmla="*/ 3090900 w 3202941"/>
              <a:gd name="connsiteY2" fmla="*/ 1301606 h 1746155"/>
              <a:gd name="connsiteX3" fmla="*/ 3202941 w 3202941"/>
              <a:gd name="connsiteY3" fmla="*/ 1746155 h 1746155"/>
              <a:gd name="connsiteX4" fmla="*/ 2583291 w 3202941"/>
              <a:gd name="connsiteY4" fmla="*/ 1723942 h 1746155"/>
              <a:gd name="connsiteX5" fmla="*/ 0 w 3202941"/>
              <a:gd name="connsiteY5" fmla="*/ 853803 h 174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2941" h="1746155">
                <a:moveTo>
                  <a:pt x="0" y="853803"/>
                </a:moveTo>
                <a:lnTo>
                  <a:pt x="438042" y="0"/>
                </a:lnTo>
                <a:lnTo>
                  <a:pt x="3090900" y="1301606"/>
                </a:lnTo>
                <a:lnTo>
                  <a:pt x="3202941" y="1746155"/>
                </a:lnTo>
                <a:lnTo>
                  <a:pt x="2583291" y="1723942"/>
                </a:lnTo>
                <a:lnTo>
                  <a:pt x="0" y="853803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29">
            <a:extLst>
              <a:ext uri="{FF2B5EF4-FFF2-40B4-BE49-F238E27FC236}">
                <a16:creationId xmlns:a16="http://schemas.microsoft.com/office/drawing/2014/main" id="{FD6E6422-B880-D172-1502-D6486888C941}"/>
              </a:ext>
            </a:extLst>
          </p:cNvPr>
          <p:cNvSpPr/>
          <p:nvPr/>
        </p:nvSpPr>
        <p:spPr>
          <a:xfrm>
            <a:off x="4245429" y="2865667"/>
            <a:ext cx="1318555" cy="849887"/>
          </a:xfrm>
          <a:custGeom>
            <a:avLst/>
            <a:gdLst>
              <a:gd name="connsiteX0" fmla="*/ 0 w 514351"/>
              <a:gd name="connsiteY0" fmla="*/ 500345 h 500345"/>
              <a:gd name="connsiteX1" fmla="*/ 257176 w 514351"/>
              <a:gd name="connsiteY1" fmla="*/ 0 h 500345"/>
              <a:gd name="connsiteX2" fmla="*/ 514351 w 514351"/>
              <a:gd name="connsiteY2" fmla="*/ 500345 h 500345"/>
              <a:gd name="connsiteX3" fmla="*/ 0 w 514351"/>
              <a:gd name="connsiteY3" fmla="*/ 500345 h 500345"/>
              <a:gd name="connsiteX0" fmla="*/ 0 w 457644"/>
              <a:gd name="connsiteY0" fmla="*/ 613759 h 613759"/>
              <a:gd name="connsiteX1" fmla="*/ 200469 w 457644"/>
              <a:gd name="connsiteY1" fmla="*/ 0 h 613759"/>
              <a:gd name="connsiteX2" fmla="*/ 457644 w 457644"/>
              <a:gd name="connsiteY2" fmla="*/ 500345 h 613759"/>
              <a:gd name="connsiteX3" fmla="*/ 0 w 457644"/>
              <a:gd name="connsiteY3" fmla="*/ 613759 h 613759"/>
              <a:gd name="connsiteX0" fmla="*/ 0 w 485998"/>
              <a:gd name="connsiteY0" fmla="*/ 592494 h 592494"/>
              <a:gd name="connsiteX1" fmla="*/ 228823 w 485998"/>
              <a:gd name="connsiteY1" fmla="*/ 0 h 592494"/>
              <a:gd name="connsiteX2" fmla="*/ 485998 w 485998"/>
              <a:gd name="connsiteY2" fmla="*/ 500345 h 592494"/>
              <a:gd name="connsiteX3" fmla="*/ 0 w 485998"/>
              <a:gd name="connsiteY3" fmla="*/ 592494 h 592494"/>
              <a:gd name="connsiteX0" fmla="*/ 0 w 485998"/>
              <a:gd name="connsiteY0" fmla="*/ 585406 h 585406"/>
              <a:gd name="connsiteX1" fmla="*/ 335149 w 485998"/>
              <a:gd name="connsiteY1" fmla="*/ 0 h 585406"/>
              <a:gd name="connsiteX2" fmla="*/ 485998 w 485998"/>
              <a:gd name="connsiteY2" fmla="*/ 493257 h 585406"/>
              <a:gd name="connsiteX3" fmla="*/ 0 w 485998"/>
              <a:gd name="connsiteY3" fmla="*/ 585406 h 585406"/>
              <a:gd name="connsiteX0" fmla="*/ 0 w 485998"/>
              <a:gd name="connsiteY0" fmla="*/ 571229 h 571229"/>
              <a:gd name="connsiteX1" fmla="*/ 313884 w 485998"/>
              <a:gd name="connsiteY1" fmla="*/ 0 h 571229"/>
              <a:gd name="connsiteX2" fmla="*/ 485998 w 485998"/>
              <a:gd name="connsiteY2" fmla="*/ 479080 h 571229"/>
              <a:gd name="connsiteX3" fmla="*/ 0 w 485998"/>
              <a:gd name="connsiteY3" fmla="*/ 571229 h 571229"/>
              <a:gd name="connsiteX0" fmla="*/ 0 w 463773"/>
              <a:gd name="connsiteY0" fmla="*/ 571229 h 571229"/>
              <a:gd name="connsiteX1" fmla="*/ 291659 w 463773"/>
              <a:gd name="connsiteY1" fmla="*/ 0 h 571229"/>
              <a:gd name="connsiteX2" fmla="*/ 463773 w 463773"/>
              <a:gd name="connsiteY2" fmla="*/ 479080 h 571229"/>
              <a:gd name="connsiteX3" fmla="*/ 0 w 463773"/>
              <a:gd name="connsiteY3" fmla="*/ 571229 h 571229"/>
              <a:gd name="connsiteX0" fmla="*/ 0 w 447898"/>
              <a:gd name="connsiteY0" fmla="*/ 571229 h 571229"/>
              <a:gd name="connsiteX1" fmla="*/ 291659 w 447898"/>
              <a:gd name="connsiteY1" fmla="*/ 0 h 571229"/>
              <a:gd name="connsiteX2" fmla="*/ 447898 w 447898"/>
              <a:gd name="connsiteY2" fmla="*/ 472730 h 571229"/>
              <a:gd name="connsiteX3" fmla="*/ 0 w 447898"/>
              <a:gd name="connsiteY3" fmla="*/ 571229 h 571229"/>
              <a:gd name="connsiteX0" fmla="*/ 0 w 2305273"/>
              <a:gd name="connsiteY0" fmla="*/ 571229 h 571229"/>
              <a:gd name="connsiteX1" fmla="*/ 291659 w 2305273"/>
              <a:gd name="connsiteY1" fmla="*/ 0 h 571229"/>
              <a:gd name="connsiteX2" fmla="*/ 2305273 w 2305273"/>
              <a:gd name="connsiteY2" fmla="*/ 510830 h 571229"/>
              <a:gd name="connsiteX3" fmla="*/ 0 w 2305273"/>
              <a:gd name="connsiteY3" fmla="*/ 571229 h 571229"/>
              <a:gd name="connsiteX0" fmla="*/ 0 w 2305273"/>
              <a:gd name="connsiteY0" fmla="*/ 288654 h 288654"/>
              <a:gd name="connsiteX1" fmla="*/ 1663259 w 2305273"/>
              <a:gd name="connsiteY1" fmla="*/ 0 h 288654"/>
              <a:gd name="connsiteX2" fmla="*/ 2305273 w 2305273"/>
              <a:gd name="connsiteY2" fmla="*/ 228255 h 288654"/>
              <a:gd name="connsiteX3" fmla="*/ 0 w 2305273"/>
              <a:gd name="connsiteY3" fmla="*/ 288654 h 288654"/>
              <a:gd name="connsiteX0" fmla="*/ 0 w 1276573"/>
              <a:gd name="connsiteY0" fmla="*/ 791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79104 h 228255"/>
              <a:gd name="connsiteX0" fmla="*/ 0 w 1276573"/>
              <a:gd name="connsiteY0" fmla="*/ 918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91804 h 228255"/>
              <a:gd name="connsiteX0" fmla="*/ 0 w 1520886"/>
              <a:gd name="connsiteY0" fmla="*/ 496867 h 633318"/>
              <a:gd name="connsiteX1" fmla="*/ 1520886 w 1520886"/>
              <a:gd name="connsiteY1" fmla="*/ 0 h 633318"/>
              <a:gd name="connsiteX2" fmla="*/ 1276573 w 1520886"/>
              <a:gd name="connsiteY2" fmla="*/ 633318 h 633318"/>
              <a:gd name="connsiteX3" fmla="*/ 0 w 1520886"/>
              <a:gd name="connsiteY3" fmla="*/ 496867 h 633318"/>
              <a:gd name="connsiteX0" fmla="*/ 0 w 1645541"/>
              <a:gd name="connsiteY0" fmla="*/ 496867 h 496867"/>
              <a:gd name="connsiteX1" fmla="*/ 1520886 w 1645541"/>
              <a:gd name="connsiteY1" fmla="*/ 0 h 496867"/>
              <a:gd name="connsiteX2" fmla="*/ 1645541 w 1645541"/>
              <a:gd name="connsiteY2" fmla="*/ 468887 h 496867"/>
              <a:gd name="connsiteX3" fmla="*/ 0 w 1645541"/>
              <a:gd name="connsiteY3" fmla="*/ 496867 h 496867"/>
              <a:gd name="connsiteX0" fmla="*/ 0 w 610826"/>
              <a:gd name="connsiteY0" fmla="*/ 428688 h 468887"/>
              <a:gd name="connsiteX1" fmla="*/ 486171 w 610826"/>
              <a:gd name="connsiteY1" fmla="*/ 0 h 468887"/>
              <a:gd name="connsiteX2" fmla="*/ 610826 w 610826"/>
              <a:gd name="connsiteY2" fmla="*/ 468887 h 468887"/>
              <a:gd name="connsiteX3" fmla="*/ 0 w 610826"/>
              <a:gd name="connsiteY3" fmla="*/ 428688 h 468887"/>
              <a:gd name="connsiteX0" fmla="*/ 0 w 610826"/>
              <a:gd name="connsiteY0" fmla="*/ 408636 h 448835"/>
              <a:gd name="connsiteX1" fmla="*/ 498203 w 610826"/>
              <a:gd name="connsiteY1" fmla="*/ 0 h 448835"/>
              <a:gd name="connsiteX2" fmla="*/ 610826 w 610826"/>
              <a:gd name="connsiteY2" fmla="*/ 448835 h 448835"/>
              <a:gd name="connsiteX3" fmla="*/ 0 w 610826"/>
              <a:gd name="connsiteY3" fmla="*/ 408636 h 448835"/>
              <a:gd name="connsiteX0" fmla="*/ 0 w 610826"/>
              <a:gd name="connsiteY0" fmla="*/ 637236 h 677435"/>
              <a:gd name="connsiteX1" fmla="*/ 357834 w 610826"/>
              <a:gd name="connsiteY1" fmla="*/ 0 h 677435"/>
              <a:gd name="connsiteX2" fmla="*/ 610826 w 610826"/>
              <a:gd name="connsiteY2" fmla="*/ 677435 h 677435"/>
              <a:gd name="connsiteX3" fmla="*/ 0 w 610826"/>
              <a:gd name="connsiteY3" fmla="*/ 637236 h 677435"/>
              <a:gd name="connsiteX0" fmla="*/ 0 w 903594"/>
              <a:gd name="connsiteY0" fmla="*/ 637236 h 885982"/>
              <a:gd name="connsiteX1" fmla="*/ 357834 w 903594"/>
              <a:gd name="connsiteY1" fmla="*/ 0 h 885982"/>
              <a:gd name="connsiteX2" fmla="*/ 903594 w 903594"/>
              <a:gd name="connsiteY2" fmla="*/ 885982 h 885982"/>
              <a:gd name="connsiteX3" fmla="*/ 0 w 903594"/>
              <a:gd name="connsiteY3" fmla="*/ 637236 h 885982"/>
              <a:gd name="connsiteX0" fmla="*/ 75303 w 545760"/>
              <a:gd name="connsiteY0" fmla="*/ 641247 h 885982"/>
              <a:gd name="connsiteX1" fmla="*/ 0 w 545760"/>
              <a:gd name="connsiteY1" fmla="*/ 0 h 885982"/>
              <a:gd name="connsiteX2" fmla="*/ 545760 w 545760"/>
              <a:gd name="connsiteY2" fmla="*/ 885982 h 885982"/>
              <a:gd name="connsiteX3" fmla="*/ 75303 w 545760"/>
              <a:gd name="connsiteY3" fmla="*/ 641247 h 885982"/>
              <a:gd name="connsiteX0" fmla="*/ 75303 w 525708"/>
              <a:gd name="connsiteY0" fmla="*/ 641247 h 849887"/>
              <a:gd name="connsiteX1" fmla="*/ 0 w 525708"/>
              <a:gd name="connsiteY1" fmla="*/ 0 h 849887"/>
              <a:gd name="connsiteX2" fmla="*/ 525708 w 525708"/>
              <a:gd name="connsiteY2" fmla="*/ 849887 h 849887"/>
              <a:gd name="connsiteX3" fmla="*/ 75303 w 525708"/>
              <a:gd name="connsiteY3" fmla="*/ 641247 h 849887"/>
              <a:gd name="connsiteX0" fmla="*/ 0 w 1132939"/>
              <a:gd name="connsiteY0" fmla="*/ 843722 h 849887"/>
              <a:gd name="connsiteX1" fmla="*/ 607231 w 1132939"/>
              <a:gd name="connsiteY1" fmla="*/ 0 h 849887"/>
              <a:gd name="connsiteX2" fmla="*/ 1132939 w 1132939"/>
              <a:gd name="connsiteY2" fmla="*/ 849887 h 849887"/>
              <a:gd name="connsiteX3" fmla="*/ 0 w 1132939"/>
              <a:gd name="connsiteY3" fmla="*/ 843722 h 849887"/>
              <a:gd name="connsiteX0" fmla="*/ 0 w 1132939"/>
              <a:gd name="connsiteY0" fmla="*/ 843722 h 849887"/>
              <a:gd name="connsiteX1" fmla="*/ 307506 w 1132939"/>
              <a:gd name="connsiteY1" fmla="*/ 413110 h 849887"/>
              <a:gd name="connsiteX2" fmla="*/ 607231 w 1132939"/>
              <a:gd name="connsiteY2" fmla="*/ 0 h 849887"/>
              <a:gd name="connsiteX3" fmla="*/ 1132939 w 1132939"/>
              <a:gd name="connsiteY3" fmla="*/ 849887 h 849887"/>
              <a:gd name="connsiteX4" fmla="*/ 0 w 1132939"/>
              <a:gd name="connsiteY4" fmla="*/ 843722 h 849887"/>
              <a:gd name="connsiteX0" fmla="*/ 185616 w 1318555"/>
              <a:gd name="connsiteY0" fmla="*/ 843722 h 849887"/>
              <a:gd name="connsiteX1" fmla="*/ 0 w 1318555"/>
              <a:gd name="connsiteY1" fmla="*/ 318404 h 849887"/>
              <a:gd name="connsiteX2" fmla="*/ 792847 w 1318555"/>
              <a:gd name="connsiteY2" fmla="*/ 0 h 849887"/>
              <a:gd name="connsiteX3" fmla="*/ 1318555 w 1318555"/>
              <a:gd name="connsiteY3" fmla="*/ 849887 h 849887"/>
              <a:gd name="connsiteX4" fmla="*/ 185616 w 1318555"/>
              <a:gd name="connsiteY4" fmla="*/ 843722 h 84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8555" h="849887">
                <a:moveTo>
                  <a:pt x="185616" y="843722"/>
                </a:moveTo>
                <a:lnTo>
                  <a:pt x="0" y="318404"/>
                </a:lnTo>
                <a:lnTo>
                  <a:pt x="792847" y="0"/>
                </a:lnTo>
                <a:lnTo>
                  <a:pt x="1318555" y="849887"/>
                </a:lnTo>
                <a:lnTo>
                  <a:pt x="185616" y="843722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29">
            <a:extLst>
              <a:ext uri="{FF2B5EF4-FFF2-40B4-BE49-F238E27FC236}">
                <a16:creationId xmlns:a16="http://schemas.microsoft.com/office/drawing/2014/main" id="{8539B0E6-95B1-694C-D70E-27BC3DA75493}"/>
              </a:ext>
            </a:extLst>
          </p:cNvPr>
          <p:cNvSpPr/>
          <p:nvPr/>
        </p:nvSpPr>
        <p:spPr>
          <a:xfrm>
            <a:off x="2297965" y="4990633"/>
            <a:ext cx="1276573" cy="228255"/>
          </a:xfrm>
          <a:custGeom>
            <a:avLst/>
            <a:gdLst>
              <a:gd name="connsiteX0" fmla="*/ 0 w 514351"/>
              <a:gd name="connsiteY0" fmla="*/ 500345 h 500345"/>
              <a:gd name="connsiteX1" fmla="*/ 257176 w 514351"/>
              <a:gd name="connsiteY1" fmla="*/ 0 h 500345"/>
              <a:gd name="connsiteX2" fmla="*/ 514351 w 514351"/>
              <a:gd name="connsiteY2" fmla="*/ 500345 h 500345"/>
              <a:gd name="connsiteX3" fmla="*/ 0 w 514351"/>
              <a:gd name="connsiteY3" fmla="*/ 500345 h 500345"/>
              <a:gd name="connsiteX0" fmla="*/ 0 w 457644"/>
              <a:gd name="connsiteY0" fmla="*/ 613759 h 613759"/>
              <a:gd name="connsiteX1" fmla="*/ 200469 w 457644"/>
              <a:gd name="connsiteY1" fmla="*/ 0 h 613759"/>
              <a:gd name="connsiteX2" fmla="*/ 457644 w 457644"/>
              <a:gd name="connsiteY2" fmla="*/ 500345 h 613759"/>
              <a:gd name="connsiteX3" fmla="*/ 0 w 457644"/>
              <a:gd name="connsiteY3" fmla="*/ 613759 h 613759"/>
              <a:gd name="connsiteX0" fmla="*/ 0 w 485998"/>
              <a:gd name="connsiteY0" fmla="*/ 592494 h 592494"/>
              <a:gd name="connsiteX1" fmla="*/ 228823 w 485998"/>
              <a:gd name="connsiteY1" fmla="*/ 0 h 592494"/>
              <a:gd name="connsiteX2" fmla="*/ 485998 w 485998"/>
              <a:gd name="connsiteY2" fmla="*/ 500345 h 592494"/>
              <a:gd name="connsiteX3" fmla="*/ 0 w 485998"/>
              <a:gd name="connsiteY3" fmla="*/ 592494 h 592494"/>
              <a:gd name="connsiteX0" fmla="*/ 0 w 485998"/>
              <a:gd name="connsiteY0" fmla="*/ 585406 h 585406"/>
              <a:gd name="connsiteX1" fmla="*/ 335149 w 485998"/>
              <a:gd name="connsiteY1" fmla="*/ 0 h 585406"/>
              <a:gd name="connsiteX2" fmla="*/ 485998 w 485998"/>
              <a:gd name="connsiteY2" fmla="*/ 493257 h 585406"/>
              <a:gd name="connsiteX3" fmla="*/ 0 w 485998"/>
              <a:gd name="connsiteY3" fmla="*/ 585406 h 585406"/>
              <a:gd name="connsiteX0" fmla="*/ 0 w 485998"/>
              <a:gd name="connsiteY0" fmla="*/ 571229 h 571229"/>
              <a:gd name="connsiteX1" fmla="*/ 313884 w 485998"/>
              <a:gd name="connsiteY1" fmla="*/ 0 h 571229"/>
              <a:gd name="connsiteX2" fmla="*/ 485998 w 485998"/>
              <a:gd name="connsiteY2" fmla="*/ 479080 h 571229"/>
              <a:gd name="connsiteX3" fmla="*/ 0 w 485998"/>
              <a:gd name="connsiteY3" fmla="*/ 571229 h 571229"/>
              <a:gd name="connsiteX0" fmla="*/ 0 w 463773"/>
              <a:gd name="connsiteY0" fmla="*/ 571229 h 571229"/>
              <a:gd name="connsiteX1" fmla="*/ 291659 w 463773"/>
              <a:gd name="connsiteY1" fmla="*/ 0 h 571229"/>
              <a:gd name="connsiteX2" fmla="*/ 463773 w 463773"/>
              <a:gd name="connsiteY2" fmla="*/ 479080 h 571229"/>
              <a:gd name="connsiteX3" fmla="*/ 0 w 463773"/>
              <a:gd name="connsiteY3" fmla="*/ 571229 h 571229"/>
              <a:gd name="connsiteX0" fmla="*/ 0 w 447898"/>
              <a:gd name="connsiteY0" fmla="*/ 571229 h 571229"/>
              <a:gd name="connsiteX1" fmla="*/ 291659 w 447898"/>
              <a:gd name="connsiteY1" fmla="*/ 0 h 571229"/>
              <a:gd name="connsiteX2" fmla="*/ 447898 w 447898"/>
              <a:gd name="connsiteY2" fmla="*/ 472730 h 571229"/>
              <a:gd name="connsiteX3" fmla="*/ 0 w 447898"/>
              <a:gd name="connsiteY3" fmla="*/ 571229 h 571229"/>
              <a:gd name="connsiteX0" fmla="*/ 0 w 2305273"/>
              <a:gd name="connsiteY0" fmla="*/ 571229 h 571229"/>
              <a:gd name="connsiteX1" fmla="*/ 291659 w 2305273"/>
              <a:gd name="connsiteY1" fmla="*/ 0 h 571229"/>
              <a:gd name="connsiteX2" fmla="*/ 2305273 w 2305273"/>
              <a:gd name="connsiteY2" fmla="*/ 510830 h 571229"/>
              <a:gd name="connsiteX3" fmla="*/ 0 w 2305273"/>
              <a:gd name="connsiteY3" fmla="*/ 571229 h 571229"/>
              <a:gd name="connsiteX0" fmla="*/ 0 w 2305273"/>
              <a:gd name="connsiteY0" fmla="*/ 288654 h 288654"/>
              <a:gd name="connsiteX1" fmla="*/ 1663259 w 2305273"/>
              <a:gd name="connsiteY1" fmla="*/ 0 h 288654"/>
              <a:gd name="connsiteX2" fmla="*/ 2305273 w 2305273"/>
              <a:gd name="connsiteY2" fmla="*/ 228255 h 288654"/>
              <a:gd name="connsiteX3" fmla="*/ 0 w 2305273"/>
              <a:gd name="connsiteY3" fmla="*/ 288654 h 288654"/>
              <a:gd name="connsiteX0" fmla="*/ 0 w 1276573"/>
              <a:gd name="connsiteY0" fmla="*/ 791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79104 h 228255"/>
              <a:gd name="connsiteX0" fmla="*/ 0 w 1276573"/>
              <a:gd name="connsiteY0" fmla="*/ 918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91804 h 22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6573" h="228255">
                <a:moveTo>
                  <a:pt x="0" y="91804"/>
                </a:moveTo>
                <a:lnTo>
                  <a:pt x="634559" y="0"/>
                </a:lnTo>
                <a:lnTo>
                  <a:pt x="1276573" y="228255"/>
                </a:lnTo>
                <a:lnTo>
                  <a:pt x="0" y="91804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iangle 29">
            <a:extLst>
              <a:ext uri="{FF2B5EF4-FFF2-40B4-BE49-F238E27FC236}">
                <a16:creationId xmlns:a16="http://schemas.microsoft.com/office/drawing/2014/main" id="{D1511E0E-FF9B-1749-80B1-0A2A747C9584}"/>
              </a:ext>
            </a:extLst>
          </p:cNvPr>
          <p:cNvSpPr/>
          <p:nvPr/>
        </p:nvSpPr>
        <p:spPr>
          <a:xfrm>
            <a:off x="2275667" y="4228634"/>
            <a:ext cx="1296625" cy="990254"/>
          </a:xfrm>
          <a:custGeom>
            <a:avLst/>
            <a:gdLst>
              <a:gd name="connsiteX0" fmla="*/ 0 w 514351"/>
              <a:gd name="connsiteY0" fmla="*/ 500345 h 500345"/>
              <a:gd name="connsiteX1" fmla="*/ 257176 w 514351"/>
              <a:gd name="connsiteY1" fmla="*/ 0 h 500345"/>
              <a:gd name="connsiteX2" fmla="*/ 514351 w 514351"/>
              <a:gd name="connsiteY2" fmla="*/ 500345 h 500345"/>
              <a:gd name="connsiteX3" fmla="*/ 0 w 514351"/>
              <a:gd name="connsiteY3" fmla="*/ 500345 h 500345"/>
              <a:gd name="connsiteX0" fmla="*/ 0 w 457644"/>
              <a:gd name="connsiteY0" fmla="*/ 613759 h 613759"/>
              <a:gd name="connsiteX1" fmla="*/ 200469 w 457644"/>
              <a:gd name="connsiteY1" fmla="*/ 0 h 613759"/>
              <a:gd name="connsiteX2" fmla="*/ 457644 w 457644"/>
              <a:gd name="connsiteY2" fmla="*/ 500345 h 613759"/>
              <a:gd name="connsiteX3" fmla="*/ 0 w 457644"/>
              <a:gd name="connsiteY3" fmla="*/ 613759 h 613759"/>
              <a:gd name="connsiteX0" fmla="*/ 0 w 485998"/>
              <a:gd name="connsiteY0" fmla="*/ 592494 h 592494"/>
              <a:gd name="connsiteX1" fmla="*/ 228823 w 485998"/>
              <a:gd name="connsiteY1" fmla="*/ 0 h 592494"/>
              <a:gd name="connsiteX2" fmla="*/ 485998 w 485998"/>
              <a:gd name="connsiteY2" fmla="*/ 500345 h 592494"/>
              <a:gd name="connsiteX3" fmla="*/ 0 w 485998"/>
              <a:gd name="connsiteY3" fmla="*/ 592494 h 592494"/>
              <a:gd name="connsiteX0" fmla="*/ 0 w 485998"/>
              <a:gd name="connsiteY0" fmla="*/ 585406 h 585406"/>
              <a:gd name="connsiteX1" fmla="*/ 335149 w 485998"/>
              <a:gd name="connsiteY1" fmla="*/ 0 h 585406"/>
              <a:gd name="connsiteX2" fmla="*/ 485998 w 485998"/>
              <a:gd name="connsiteY2" fmla="*/ 493257 h 585406"/>
              <a:gd name="connsiteX3" fmla="*/ 0 w 485998"/>
              <a:gd name="connsiteY3" fmla="*/ 585406 h 585406"/>
              <a:gd name="connsiteX0" fmla="*/ 0 w 485998"/>
              <a:gd name="connsiteY0" fmla="*/ 571229 h 571229"/>
              <a:gd name="connsiteX1" fmla="*/ 313884 w 485998"/>
              <a:gd name="connsiteY1" fmla="*/ 0 h 571229"/>
              <a:gd name="connsiteX2" fmla="*/ 485998 w 485998"/>
              <a:gd name="connsiteY2" fmla="*/ 479080 h 571229"/>
              <a:gd name="connsiteX3" fmla="*/ 0 w 485998"/>
              <a:gd name="connsiteY3" fmla="*/ 571229 h 571229"/>
              <a:gd name="connsiteX0" fmla="*/ 0 w 463773"/>
              <a:gd name="connsiteY0" fmla="*/ 571229 h 571229"/>
              <a:gd name="connsiteX1" fmla="*/ 291659 w 463773"/>
              <a:gd name="connsiteY1" fmla="*/ 0 h 571229"/>
              <a:gd name="connsiteX2" fmla="*/ 463773 w 463773"/>
              <a:gd name="connsiteY2" fmla="*/ 479080 h 571229"/>
              <a:gd name="connsiteX3" fmla="*/ 0 w 463773"/>
              <a:gd name="connsiteY3" fmla="*/ 571229 h 571229"/>
              <a:gd name="connsiteX0" fmla="*/ 0 w 447898"/>
              <a:gd name="connsiteY0" fmla="*/ 571229 h 571229"/>
              <a:gd name="connsiteX1" fmla="*/ 291659 w 447898"/>
              <a:gd name="connsiteY1" fmla="*/ 0 h 571229"/>
              <a:gd name="connsiteX2" fmla="*/ 447898 w 447898"/>
              <a:gd name="connsiteY2" fmla="*/ 472730 h 571229"/>
              <a:gd name="connsiteX3" fmla="*/ 0 w 447898"/>
              <a:gd name="connsiteY3" fmla="*/ 571229 h 571229"/>
              <a:gd name="connsiteX0" fmla="*/ 0 w 2305273"/>
              <a:gd name="connsiteY0" fmla="*/ 571229 h 571229"/>
              <a:gd name="connsiteX1" fmla="*/ 291659 w 2305273"/>
              <a:gd name="connsiteY1" fmla="*/ 0 h 571229"/>
              <a:gd name="connsiteX2" fmla="*/ 2305273 w 2305273"/>
              <a:gd name="connsiteY2" fmla="*/ 510830 h 571229"/>
              <a:gd name="connsiteX3" fmla="*/ 0 w 2305273"/>
              <a:gd name="connsiteY3" fmla="*/ 571229 h 571229"/>
              <a:gd name="connsiteX0" fmla="*/ 0 w 2305273"/>
              <a:gd name="connsiteY0" fmla="*/ 288654 h 288654"/>
              <a:gd name="connsiteX1" fmla="*/ 1663259 w 2305273"/>
              <a:gd name="connsiteY1" fmla="*/ 0 h 288654"/>
              <a:gd name="connsiteX2" fmla="*/ 2305273 w 2305273"/>
              <a:gd name="connsiteY2" fmla="*/ 228255 h 288654"/>
              <a:gd name="connsiteX3" fmla="*/ 0 w 2305273"/>
              <a:gd name="connsiteY3" fmla="*/ 288654 h 288654"/>
              <a:gd name="connsiteX0" fmla="*/ 0 w 1276573"/>
              <a:gd name="connsiteY0" fmla="*/ 791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79104 h 228255"/>
              <a:gd name="connsiteX0" fmla="*/ 0 w 1276573"/>
              <a:gd name="connsiteY0" fmla="*/ 918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91804 h 228255"/>
              <a:gd name="connsiteX0" fmla="*/ 0 w 1276573"/>
              <a:gd name="connsiteY0" fmla="*/ 857814 h 994265"/>
              <a:gd name="connsiteX1" fmla="*/ 401948 w 1276573"/>
              <a:gd name="connsiteY1" fmla="*/ 0 h 994265"/>
              <a:gd name="connsiteX2" fmla="*/ 1276573 w 1276573"/>
              <a:gd name="connsiteY2" fmla="*/ 994265 h 994265"/>
              <a:gd name="connsiteX3" fmla="*/ 0 w 1276573"/>
              <a:gd name="connsiteY3" fmla="*/ 857814 h 994265"/>
              <a:gd name="connsiteX0" fmla="*/ 0 w 1312667"/>
              <a:gd name="connsiteY0" fmla="*/ 853803 h 994265"/>
              <a:gd name="connsiteX1" fmla="*/ 438042 w 1312667"/>
              <a:gd name="connsiteY1" fmla="*/ 0 h 994265"/>
              <a:gd name="connsiteX2" fmla="*/ 1312667 w 1312667"/>
              <a:gd name="connsiteY2" fmla="*/ 994265 h 994265"/>
              <a:gd name="connsiteX3" fmla="*/ 0 w 1312667"/>
              <a:gd name="connsiteY3" fmla="*/ 853803 h 994265"/>
              <a:gd name="connsiteX0" fmla="*/ 0 w 1268551"/>
              <a:gd name="connsiteY0" fmla="*/ 853803 h 1014318"/>
              <a:gd name="connsiteX1" fmla="*/ 438042 w 1268551"/>
              <a:gd name="connsiteY1" fmla="*/ 0 h 1014318"/>
              <a:gd name="connsiteX2" fmla="*/ 1268551 w 1268551"/>
              <a:gd name="connsiteY2" fmla="*/ 1014318 h 1014318"/>
              <a:gd name="connsiteX3" fmla="*/ 0 w 1268551"/>
              <a:gd name="connsiteY3" fmla="*/ 853803 h 1014318"/>
              <a:gd name="connsiteX0" fmla="*/ 0 w 1296625"/>
              <a:gd name="connsiteY0" fmla="*/ 853803 h 990254"/>
              <a:gd name="connsiteX1" fmla="*/ 438042 w 1296625"/>
              <a:gd name="connsiteY1" fmla="*/ 0 h 990254"/>
              <a:gd name="connsiteX2" fmla="*/ 1296625 w 1296625"/>
              <a:gd name="connsiteY2" fmla="*/ 990254 h 990254"/>
              <a:gd name="connsiteX3" fmla="*/ 0 w 1296625"/>
              <a:gd name="connsiteY3" fmla="*/ 853803 h 99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6625" h="990254">
                <a:moveTo>
                  <a:pt x="0" y="853803"/>
                </a:moveTo>
                <a:lnTo>
                  <a:pt x="438042" y="0"/>
                </a:lnTo>
                <a:lnTo>
                  <a:pt x="1296625" y="990254"/>
                </a:lnTo>
                <a:lnTo>
                  <a:pt x="0" y="853803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1CC3B-D51B-EB41-9B9E-005C347A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DirectProbe</a:t>
            </a:r>
            <a:r>
              <a:rPr lang="en-US" dirty="0"/>
              <a:t>: A heuristic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CF8BDBED-D89B-634B-8BCD-62DFC10C6A4E}"/>
              </a:ext>
            </a:extLst>
          </p:cNvPr>
          <p:cNvSpPr/>
          <p:nvPr/>
        </p:nvSpPr>
        <p:spPr>
          <a:xfrm>
            <a:off x="4204252" y="3120887"/>
            <a:ext cx="91440" cy="9144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DC289FF8-E648-9745-A910-2A3C7DC7ED28}"/>
              </a:ext>
            </a:extLst>
          </p:cNvPr>
          <p:cNvSpPr/>
          <p:nvPr/>
        </p:nvSpPr>
        <p:spPr>
          <a:xfrm>
            <a:off x="4382957" y="3650974"/>
            <a:ext cx="91440" cy="9144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4A6CCE2-CD72-B040-958D-E5F32372C64E}"/>
              </a:ext>
            </a:extLst>
          </p:cNvPr>
          <p:cNvSpPr/>
          <p:nvPr/>
        </p:nvSpPr>
        <p:spPr>
          <a:xfrm>
            <a:off x="4992557" y="2812774"/>
            <a:ext cx="91440" cy="9144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AB60E10-4A8D-674D-80A9-3667AD105442}"/>
              </a:ext>
            </a:extLst>
          </p:cNvPr>
          <p:cNvSpPr/>
          <p:nvPr/>
        </p:nvSpPr>
        <p:spPr>
          <a:xfrm>
            <a:off x="5066040" y="3429000"/>
            <a:ext cx="91440" cy="9144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635AF49-2BC4-204A-AD6D-1FD7731AD6BB}"/>
              </a:ext>
            </a:extLst>
          </p:cNvPr>
          <p:cNvSpPr/>
          <p:nvPr/>
        </p:nvSpPr>
        <p:spPr>
          <a:xfrm>
            <a:off x="5530639" y="3679591"/>
            <a:ext cx="91440" cy="9144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6D2D2A-E20A-DA40-B8FD-B5138A8EFA61}"/>
              </a:ext>
            </a:extLst>
          </p:cNvPr>
          <p:cNvSpPr/>
          <p:nvPr/>
        </p:nvSpPr>
        <p:spPr>
          <a:xfrm>
            <a:off x="2216426" y="2395330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AC4DE3-BE4C-9345-B23E-1D916A7605F7}"/>
              </a:ext>
            </a:extLst>
          </p:cNvPr>
          <p:cNvSpPr/>
          <p:nvPr/>
        </p:nvSpPr>
        <p:spPr>
          <a:xfrm>
            <a:off x="1918252" y="2966830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10CF17-8119-3F4A-A714-FB90B9A95DCD}"/>
              </a:ext>
            </a:extLst>
          </p:cNvPr>
          <p:cNvSpPr/>
          <p:nvPr/>
        </p:nvSpPr>
        <p:spPr>
          <a:xfrm>
            <a:off x="2368926" y="2861433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47F8E4-7C4E-DF43-B989-7767D4101A38}"/>
              </a:ext>
            </a:extLst>
          </p:cNvPr>
          <p:cNvSpPr/>
          <p:nvPr/>
        </p:nvSpPr>
        <p:spPr>
          <a:xfrm>
            <a:off x="3323431" y="2030585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62E372-EFDE-E14F-AF35-5F78F833B5F3}"/>
              </a:ext>
            </a:extLst>
          </p:cNvPr>
          <p:cNvSpPr/>
          <p:nvPr/>
        </p:nvSpPr>
        <p:spPr>
          <a:xfrm>
            <a:off x="3997200" y="1807124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F78090-728A-4944-A2F2-9C2149133A12}"/>
              </a:ext>
            </a:extLst>
          </p:cNvPr>
          <p:cNvSpPr/>
          <p:nvPr/>
        </p:nvSpPr>
        <p:spPr>
          <a:xfrm>
            <a:off x="5946913" y="1732411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74A152-B1C8-5247-BFEA-72E2DBBCE497}"/>
              </a:ext>
            </a:extLst>
          </p:cNvPr>
          <p:cNvSpPr/>
          <p:nvPr/>
        </p:nvSpPr>
        <p:spPr>
          <a:xfrm>
            <a:off x="5423451" y="5919373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5252DC-2B46-D448-8E07-C2894A0335F3}"/>
              </a:ext>
            </a:extLst>
          </p:cNvPr>
          <p:cNvSpPr/>
          <p:nvPr/>
        </p:nvSpPr>
        <p:spPr>
          <a:xfrm>
            <a:off x="4818607" y="5888520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555091-9576-8446-8FBF-EA7F06AC46E0}"/>
              </a:ext>
            </a:extLst>
          </p:cNvPr>
          <p:cNvSpPr/>
          <p:nvPr/>
        </p:nvSpPr>
        <p:spPr>
          <a:xfrm>
            <a:off x="5303982" y="5475425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F173AD-814C-2141-A1ED-66B981539355}"/>
              </a:ext>
            </a:extLst>
          </p:cNvPr>
          <p:cNvSpPr/>
          <p:nvPr/>
        </p:nvSpPr>
        <p:spPr>
          <a:xfrm>
            <a:off x="6748048" y="2328759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3C015AA-53E5-EE4B-837A-6D8B1D0000F1}"/>
              </a:ext>
            </a:extLst>
          </p:cNvPr>
          <p:cNvSpPr/>
          <p:nvPr/>
        </p:nvSpPr>
        <p:spPr>
          <a:xfrm>
            <a:off x="3526572" y="5177251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244773-4CD5-E94F-8745-FC8F36641498}"/>
              </a:ext>
            </a:extLst>
          </p:cNvPr>
          <p:cNvSpPr/>
          <p:nvPr/>
        </p:nvSpPr>
        <p:spPr>
          <a:xfrm>
            <a:off x="2667100" y="4181265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79B4727-16B3-C24C-9E5B-A98D8593B999}"/>
              </a:ext>
            </a:extLst>
          </p:cNvPr>
          <p:cNvSpPr/>
          <p:nvPr/>
        </p:nvSpPr>
        <p:spPr>
          <a:xfrm>
            <a:off x="2254016" y="5028164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ABA7A58-F5E6-9F48-B62D-A11ECFADA934}"/>
              </a:ext>
            </a:extLst>
          </p:cNvPr>
          <p:cNvSpPr/>
          <p:nvPr/>
        </p:nvSpPr>
        <p:spPr>
          <a:xfrm>
            <a:off x="2890294" y="4947953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DFAF572-6974-C543-94E1-C35DB42B5CFC}"/>
              </a:ext>
            </a:extLst>
          </p:cNvPr>
          <p:cNvSpPr/>
          <p:nvPr/>
        </p:nvSpPr>
        <p:spPr>
          <a:xfrm>
            <a:off x="6341175" y="2529312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54C724-F542-3143-B8BA-30F22BCC8450}"/>
              </a:ext>
            </a:extLst>
          </p:cNvPr>
          <p:cNvSpPr/>
          <p:nvPr/>
        </p:nvSpPr>
        <p:spPr>
          <a:xfrm>
            <a:off x="6973056" y="3327181"/>
            <a:ext cx="91440" cy="9144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AC57C6-5299-BF40-9F6A-C1A7134536AD}"/>
              </a:ext>
            </a:extLst>
          </p:cNvPr>
          <p:cNvSpPr txBox="1"/>
          <p:nvPr/>
        </p:nvSpPr>
        <p:spPr>
          <a:xfrm>
            <a:off x="7195120" y="2065924"/>
            <a:ext cx="47590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Initialize each point to be its own cluster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Merge the closest clusters if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+mj-lt"/>
              </a:rPr>
              <a:t>They have the same label, and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+mj-lt"/>
              </a:rPr>
              <a:t>The convex hull of the merged cluster does not overlap with other labels</a:t>
            </a:r>
          </a:p>
          <a:p>
            <a:pPr marL="457200" indent="-457200">
              <a:buAutoNum type="arabicPeriod"/>
            </a:pP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Repeat till no clusters can be merged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9DB2DC-88E3-D54F-8636-F7FD9141889B}"/>
              </a:ext>
            </a:extLst>
          </p:cNvPr>
          <p:cNvCxnSpPr>
            <a:cxnSpLocks/>
            <a:stCxn id="24" idx="6"/>
            <a:endCxn id="19" idx="3"/>
          </p:cNvCxnSpPr>
          <p:nvPr/>
        </p:nvCxnSpPr>
        <p:spPr>
          <a:xfrm flipV="1">
            <a:off x="6432615" y="2406808"/>
            <a:ext cx="328824" cy="168224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3F8CB4D-2981-B34A-AE9B-EC96EF22E6FA}"/>
              </a:ext>
            </a:extLst>
          </p:cNvPr>
          <p:cNvCxnSpPr>
            <a:cxnSpLocks/>
            <a:stCxn id="11" idx="6"/>
            <a:endCxn id="12" idx="3"/>
          </p:cNvCxnSpPr>
          <p:nvPr/>
        </p:nvCxnSpPr>
        <p:spPr>
          <a:xfrm flipV="1">
            <a:off x="2009692" y="2939482"/>
            <a:ext cx="372625" cy="73068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AE9BE7-830F-E54B-BFF0-6A48089DB593}"/>
              </a:ext>
            </a:extLst>
          </p:cNvPr>
          <p:cNvCxnSpPr>
            <a:cxnSpLocks/>
            <a:stCxn id="18" idx="5"/>
            <a:endCxn id="16" idx="0"/>
          </p:cNvCxnSpPr>
          <p:nvPr/>
        </p:nvCxnSpPr>
        <p:spPr>
          <a:xfrm>
            <a:off x="5382031" y="5553474"/>
            <a:ext cx="87140" cy="365899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C723478-344A-9D4A-8A5A-B9E75340D65B}"/>
              </a:ext>
            </a:extLst>
          </p:cNvPr>
          <p:cNvCxnSpPr>
            <a:cxnSpLocks/>
            <a:stCxn id="16" idx="2"/>
            <a:endCxn id="17" idx="6"/>
          </p:cNvCxnSpPr>
          <p:nvPr/>
        </p:nvCxnSpPr>
        <p:spPr>
          <a:xfrm flipH="1" flipV="1">
            <a:off x="4910047" y="5934240"/>
            <a:ext cx="513404" cy="30853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7B11F54-8EF5-9C48-B77C-8C5E87C6F9D3}"/>
              </a:ext>
            </a:extLst>
          </p:cNvPr>
          <p:cNvCxnSpPr>
            <a:cxnSpLocks/>
            <a:stCxn id="18" idx="3"/>
            <a:endCxn id="17" idx="7"/>
          </p:cNvCxnSpPr>
          <p:nvPr/>
        </p:nvCxnSpPr>
        <p:spPr>
          <a:xfrm flipH="1">
            <a:off x="4896656" y="5553474"/>
            <a:ext cx="420717" cy="348437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433576B-9CAD-E14C-BA96-8B7DF446E1B5}"/>
              </a:ext>
            </a:extLst>
          </p:cNvPr>
          <p:cNvCxnSpPr>
            <a:cxnSpLocks/>
            <a:stCxn id="20" idx="2"/>
            <a:endCxn id="22" idx="5"/>
          </p:cNvCxnSpPr>
          <p:nvPr/>
        </p:nvCxnSpPr>
        <p:spPr>
          <a:xfrm flipH="1" flipV="1">
            <a:off x="2332065" y="5106213"/>
            <a:ext cx="1194507" cy="116758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D632E6D-9C15-624D-B176-760FDB38B572}"/>
              </a:ext>
            </a:extLst>
          </p:cNvPr>
          <p:cNvCxnSpPr>
            <a:cxnSpLocks/>
            <a:stCxn id="23" idx="2"/>
            <a:endCxn id="22" idx="6"/>
          </p:cNvCxnSpPr>
          <p:nvPr/>
        </p:nvCxnSpPr>
        <p:spPr>
          <a:xfrm flipH="1">
            <a:off x="2345456" y="4993673"/>
            <a:ext cx="544838" cy="80211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2C42982-FD55-2C46-AD59-3307DD62342A}"/>
              </a:ext>
            </a:extLst>
          </p:cNvPr>
          <p:cNvCxnSpPr>
            <a:cxnSpLocks/>
            <a:stCxn id="14" idx="2"/>
            <a:endCxn id="13" idx="7"/>
          </p:cNvCxnSpPr>
          <p:nvPr/>
        </p:nvCxnSpPr>
        <p:spPr>
          <a:xfrm flipH="1">
            <a:off x="3401480" y="1852844"/>
            <a:ext cx="595720" cy="191132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B498961-ABFA-DA44-92C5-42046CA607D0}"/>
              </a:ext>
            </a:extLst>
          </p:cNvPr>
          <p:cNvCxnSpPr>
            <a:cxnSpLocks/>
            <a:stCxn id="11" idx="4"/>
            <a:endCxn id="22" idx="1"/>
          </p:cNvCxnSpPr>
          <p:nvPr/>
        </p:nvCxnSpPr>
        <p:spPr>
          <a:xfrm>
            <a:off x="1963972" y="3058270"/>
            <a:ext cx="303435" cy="1983285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4E65280-135C-B84B-92C7-CAD0E47B1FA5}"/>
              </a:ext>
            </a:extLst>
          </p:cNvPr>
          <p:cNvCxnSpPr>
            <a:cxnSpLocks/>
            <a:stCxn id="14" idx="5"/>
            <a:endCxn id="18" idx="0"/>
          </p:cNvCxnSpPr>
          <p:nvPr/>
        </p:nvCxnSpPr>
        <p:spPr>
          <a:xfrm>
            <a:off x="4075249" y="1885173"/>
            <a:ext cx="1274453" cy="3590252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EBF54E3-F291-FD4D-9305-FA828188BBE5}"/>
              </a:ext>
            </a:extLst>
          </p:cNvPr>
          <p:cNvCxnSpPr>
            <a:cxnSpLocks/>
          </p:cNvCxnSpPr>
          <p:nvPr/>
        </p:nvCxnSpPr>
        <p:spPr>
          <a:xfrm>
            <a:off x="4499111" y="3120887"/>
            <a:ext cx="213364" cy="5882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riangle 29">
            <a:extLst>
              <a:ext uri="{FF2B5EF4-FFF2-40B4-BE49-F238E27FC236}">
                <a16:creationId xmlns:a16="http://schemas.microsoft.com/office/drawing/2014/main" id="{8C47C0FF-77AC-CD01-B193-51312D5B395B}"/>
              </a:ext>
            </a:extLst>
          </p:cNvPr>
          <p:cNvSpPr/>
          <p:nvPr/>
        </p:nvSpPr>
        <p:spPr>
          <a:xfrm>
            <a:off x="4870827" y="5529060"/>
            <a:ext cx="610826" cy="448835"/>
          </a:xfrm>
          <a:custGeom>
            <a:avLst/>
            <a:gdLst>
              <a:gd name="connsiteX0" fmla="*/ 0 w 514351"/>
              <a:gd name="connsiteY0" fmla="*/ 500345 h 500345"/>
              <a:gd name="connsiteX1" fmla="*/ 257176 w 514351"/>
              <a:gd name="connsiteY1" fmla="*/ 0 h 500345"/>
              <a:gd name="connsiteX2" fmla="*/ 514351 w 514351"/>
              <a:gd name="connsiteY2" fmla="*/ 500345 h 500345"/>
              <a:gd name="connsiteX3" fmla="*/ 0 w 514351"/>
              <a:gd name="connsiteY3" fmla="*/ 500345 h 500345"/>
              <a:gd name="connsiteX0" fmla="*/ 0 w 457644"/>
              <a:gd name="connsiteY0" fmla="*/ 613759 h 613759"/>
              <a:gd name="connsiteX1" fmla="*/ 200469 w 457644"/>
              <a:gd name="connsiteY1" fmla="*/ 0 h 613759"/>
              <a:gd name="connsiteX2" fmla="*/ 457644 w 457644"/>
              <a:gd name="connsiteY2" fmla="*/ 500345 h 613759"/>
              <a:gd name="connsiteX3" fmla="*/ 0 w 457644"/>
              <a:gd name="connsiteY3" fmla="*/ 613759 h 613759"/>
              <a:gd name="connsiteX0" fmla="*/ 0 w 485998"/>
              <a:gd name="connsiteY0" fmla="*/ 592494 h 592494"/>
              <a:gd name="connsiteX1" fmla="*/ 228823 w 485998"/>
              <a:gd name="connsiteY1" fmla="*/ 0 h 592494"/>
              <a:gd name="connsiteX2" fmla="*/ 485998 w 485998"/>
              <a:gd name="connsiteY2" fmla="*/ 500345 h 592494"/>
              <a:gd name="connsiteX3" fmla="*/ 0 w 485998"/>
              <a:gd name="connsiteY3" fmla="*/ 592494 h 592494"/>
              <a:gd name="connsiteX0" fmla="*/ 0 w 485998"/>
              <a:gd name="connsiteY0" fmla="*/ 585406 h 585406"/>
              <a:gd name="connsiteX1" fmla="*/ 335149 w 485998"/>
              <a:gd name="connsiteY1" fmla="*/ 0 h 585406"/>
              <a:gd name="connsiteX2" fmla="*/ 485998 w 485998"/>
              <a:gd name="connsiteY2" fmla="*/ 493257 h 585406"/>
              <a:gd name="connsiteX3" fmla="*/ 0 w 485998"/>
              <a:gd name="connsiteY3" fmla="*/ 585406 h 585406"/>
              <a:gd name="connsiteX0" fmla="*/ 0 w 485998"/>
              <a:gd name="connsiteY0" fmla="*/ 571229 h 571229"/>
              <a:gd name="connsiteX1" fmla="*/ 313884 w 485998"/>
              <a:gd name="connsiteY1" fmla="*/ 0 h 571229"/>
              <a:gd name="connsiteX2" fmla="*/ 485998 w 485998"/>
              <a:gd name="connsiteY2" fmla="*/ 479080 h 571229"/>
              <a:gd name="connsiteX3" fmla="*/ 0 w 485998"/>
              <a:gd name="connsiteY3" fmla="*/ 571229 h 571229"/>
              <a:gd name="connsiteX0" fmla="*/ 0 w 463773"/>
              <a:gd name="connsiteY0" fmla="*/ 571229 h 571229"/>
              <a:gd name="connsiteX1" fmla="*/ 291659 w 463773"/>
              <a:gd name="connsiteY1" fmla="*/ 0 h 571229"/>
              <a:gd name="connsiteX2" fmla="*/ 463773 w 463773"/>
              <a:gd name="connsiteY2" fmla="*/ 479080 h 571229"/>
              <a:gd name="connsiteX3" fmla="*/ 0 w 463773"/>
              <a:gd name="connsiteY3" fmla="*/ 571229 h 571229"/>
              <a:gd name="connsiteX0" fmla="*/ 0 w 447898"/>
              <a:gd name="connsiteY0" fmla="*/ 571229 h 571229"/>
              <a:gd name="connsiteX1" fmla="*/ 291659 w 447898"/>
              <a:gd name="connsiteY1" fmla="*/ 0 h 571229"/>
              <a:gd name="connsiteX2" fmla="*/ 447898 w 447898"/>
              <a:gd name="connsiteY2" fmla="*/ 472730 h 571229"/>
              <a:gd name="connsiteX3" fmla="*/ 0 w 447898"/>
              <a:gd name="connsiteY3" fmla="*/ 571229 h 571229"/>
              <a:gd name="connsiteX0" fmla="*/ 0 w 2305273"/>
              <a:gd name="connsiteY0" fmla="*/ 571229 h 571229"/>
              <a:gd name="connsiteX1" fmla="*/ 291659 w 2305273"/>
              <a:gd name="connsiteY1" fmla="*/ 0 h 571229"/>
              <a:gd name="connsiteX2" fmla="*/ 2305273 w 2305273"/>
              <a:gd name="connsiteY2" fmla="*/ 510830 h 571229"/>
              <a:gd name="connsiteX3" fmla="*/ 0 w 2305273"/>
              <a:gd name="connsiteY3" fmla="*/ 571229 h 571229"/>
              <a:gd name="connsiteX0" fmla="*/ 0 w 2305273"/>
              <a:gd name="connsiteY0" fmla="*/ 288654 h 288654"/>
              <a:gd name="connsiteX1" fmla="*/ 1663259 w 2305273"/>
              <a:gd name="connsiteY1" fmla="*/ 0 h 288654"/>
              <a:gd name="connsiteX2" fmla="*/ 2305273 w 2305273"/>
              <a:gd name="connsiteY2" fmla="*/ 228255 h 288654"/>
              <a:gd name="connsiteX3" fmla="*/ 0 w 2305273"/>
              <a:gd name="connsiteY3" fmla="*/ 288654 h 288654"/>
              <a:gd name="connsiteX0" fmla="*/ 0 w 1276573"/>
              <a:gd name="connsiteY0" fmla="*/ 791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79104 h 228255"/>
              <a:gd name="connsiteX0" fmla="*/ 0 w 1276573"/>
              <a:gd name="connsiteY0" fmla="*/ 918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91804 h 228255"/>
              <a:gd name="connsiteX0" fmla="*/ 0 w 1520886"/>
              <a:gd name="connsiteY0" fmla="*/ 496867 h 633318"/>
              <a:gd name="connsiteX1" fmla="*/ 1520886 w 1520886"/>
              <a:gd name="connsiteY1" fmla="*/ 0 h 633318"/>
              <a:gd name="connsiteX2" fmla="*/ 1276573 w 1520886"/>
              <a:gd name="connsiteY2" fmla="*/ 633318 h 633318"/>
              <a:gd name="connsiteX3" fmla="*/ 0 w 1520886"/>
              <a:gd name="connsiteY3" fmla="*/ 496867 h 633318"/>
              <a:gd name="connsiteX0" fmla="*/ 0 w 1645541"/>
              <a:gd name="connsiteY0" fmla="*/ 496867 h 496867"/>
              <a:gd name="connsiteX1" fmla="*/ 1520886 w 1645541"/>
              <a:gd name="connsiteY1" fmla="*/ 0 h 496867"/>
              <a:gd name="connsiteX2" fmla="*/ 1645541 w 1645541"/>
              <a:gd name="connsiteY2" fmla="*/ 468887 h 496867"/>
              <a:gd name="connsiteX3" fmla="*/ 0 w 1645541"/>
              <a:gd name="connsiteY3" fmla="*/ 496867 h 496867"/>
              <a:gd name="connsiteX0" fmla="*/ 0 w 610826"/>
              <a:gd name="connsiteY0" fmla="*/ 428688 h 468887"/>
              <a:gd name="connsiteX1" fmla="*/ 486171 w 610826"/>
              <a:gd name="connsiteY1" fmla="*/ 0 h 468887"/>
              <a:gd name="connsiteX2" fmla="*/ 610826 w 610826"/>
              <a:gd name="connsiteY2" fmla="*/ 468887 h 468887"/>
              <a:gd name="connsiteX3" fmla="*/ 0 w 610826"/>
              <a:gd name="connsiteY3" fmla="*/ 428688 h 468887"/>
              <a:gd name="connsiteX0" fmla="*/ 0 w 610826"/>
              <a:gd name="connsiteY0" fmla="*/ 408636 h 448835"/>
              <a:gd name="connsiteX1" fmla="*/ 498203 w 610826"/>
              <a:gd name="connsiteY1" fmla="*/ 0 h 448835"/>
              <a:gd name="connsiteX2" fmla="*/ 610826 w 610826"/>
              <a:gd name="connsiteY2" fmla="*/ 448835 h 448835"/>
              <a:gd name="connsiteX3" fmla="*/ 0 w 610826"/>
              <a:gd name="connsiteY3" fmla="*/ 408636 h 44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826" h="448835">
                <a:moveTo>
                  <a:pt x="0" y="408636"/>
                </a:moveTo>
                <a:lnTo>
                  <a:pt x="498203" y="0"/>
                </a:lnTo>
                <a:lnTo>
                  <a:pt x="610826" y="448835"/>
                </a:lnTo>
                <a:lnTo>
                  <a:pt x="0" y="408636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iangle 29">
            <a:extLst>
              <a:ext uri="{FF2B5EF4-FFF2-40B4-BE49-F238E27FC236}">
                <a16:creationId xmlns:a16="http://schemas.microsoft.com/office/drawing/2014/main" id="{F18B649C-5E62-E38C-0137-17D46D65B612}"/>
              </a:ext>
            </a:extLst>
          </p:cNvPr>
          <p:cNvSpPr/>
          <p:nvPr/>
        </p:nvSpPr>
        <p:spPr>
          <a:xfrm>
            <a:off x="5033422" y="2859266"/>
            <a:ext cx="525708" cy="849887"/>
          </a:xfrm>
          <a:custGeom>
            <a:avLst/>
            <a:gdLst>
              <a:gd name="connsiteX0" fmla="*/ 0 w 514351"/>
              <a:gd name="connsiteY0" fmla="*/ 500345 h 500345"/>
              <a:gd name="connsiteX1" fmla="*/ 257176 w 514351"/>
              <a:gd name="connsiteY1" fmla="*/ 0 h 500345"/>
              <a:gd name="connsiteX2" fmla="*/ 514351 w 514351"/>
              <a:gd name="connsiteY2" fmla="*/ 500345 h 500345"/>
              <a:gd name="connsiteX3" fmla="*/ 0 w 514351"/>
              <a:gd name="connsiteY3" fmla="*/ 500345 h 500345"/>
              <a:gd name="connsiteX0" fmla="*/ 0 w 457644"/>
              <a:gd name="connsiteY0" fmla="*/ 613759 h 613759"/>
              <a:gd name="connsiteX1" fmla="*/ 200469 w 457644"/>
              <a:gd name="connsiteY1" fmla="*/ 0 h 613759"/>
              <a:gd name="connsiteX2" fmla="*/ 457644 w 457644"/>
              <a:gd name="connsiteY2" fmla="*/ 500345 h 613759"/>
              <a:gd name="connsiteX3" fmla="*/ 0 w 457644"/>
              <a:gd name="connsiteY3" fmla="*/ 613759 h 613759"/>
              <a:gd name="connsiteX0" fmla="*/ 0 w 485998"/>
              <a:gd name="connsiteY0" fmla="*/ 592494 h 592494"/>
              <a:gd name="connsiteX1" fmla="*/ 228823 w 485998"/>
              <a:gd name="connsiteY1" fmla="*/ 0 h 592494"/>
              <a:gd name="connsiteX2" fmla="*/ 485998 w 485998"/>
              <a:gd name="connsiteY2" fmla="*/ 500345 h 592494"/>
              <a:gd name="connsiteX3" fmla="*/ 0 w 485998"/>
              <a:gd name="connsiteY3" fmla="*/ 592494 h 592494"/>
              <a:gd name="connsiteX0" fmla="*/ 0 w 485998"/>
              <a:gd name="connsiteY0" fmla="*/ 585406 h 585406"/>
              <a:gd name="connsiteX1" fmla="*/ 335149 w 485998"/>
              <a:gd name="connsiteY1" fmla="*/ 0 h 585406"/>
              <a:gd name="connsiteX2" fmla="*/ 485998 w 485998"/>
              <a:gd name="connsiteY2" fmla="*/ 493257 h 585406"/>
              <a:gd name="connsiteX3" fmla="*/ 0 w 485998"/>
              <a:gd name="connsiteY3" fmla="*/ 585406 h 585406"/>
              <a:gd name="connsiteX0" fmla="*/ 0 w 485998"/>
              <a:gd name="connsiteY0" fmla="*/ 571229 h 571229"/>
              <a:gd name="connsiteX1" fmla="*/ 313884 w 485998"/>
              <a:gd name="connsiteY1" fmla="*/ 0 h 571229"/>
              <a:gd name="connsiteX2" fmla="*/ 485998 w 485998"/>
              <a:gd name="connsiteY2" fmla="*/ 479080 h 571229"/>
              <a:gd name="connsiteX3" fmla="*/ 0 w 485998"/>
              <a:gd name="connsiteY3" fmla="*/ 571229 h 571229"/>
              <a:gd name="connsiteX0" fmla="*/ 0 w 463773"/>
              <a:gd name="connsiteY0" fmla="*/ 571229 h 571229"/>
              <a:gd name="connsiteX1" fmla="*/ 291659 w 463773"/>
              <a:gd name="connsiteY1" fmla="*/ 0 h 571229"/>
              <a:gd name="connsiteX2" fmla="*/ 463773 w 463773"/>
              <a:gd name="connsiteY2" fmla="*/ 479080 h 571229"/>
              <a:gd name="connsiteX3" fmla="*/ 0 w 463773"/>
              <a:gd name="connsiteY3" fmla="*/ 571229 h 571229"/>
              <a:gd name="connsiteX0" fmla="*/ 0 w 447898"/>
              <a:gd name="connsiteY0" fmla="*/ 571229 h 571229"/>
              <a:gd name="connsiteX1" fmla="*/ 291659 w 447898"/>
              <a:gd name="connsiteY1" fmla="*/ 0 h 571229"/>
              <a:gd name="connsiteX2" fmla="*/ 447898 w 447898"/>
              <a:gd name="connsiteY2" fmla="*/ 472730 h 571229"/>
              <a:gd name="connsiteX3" fmla="*/ 0 w 447898"/>
              <a:gd name="connsiteY3" fmla="*/ 571229 h 571229"/>
              <a:gd name="connsiteX0" fmla="*/ 0 w 2305273"/>
              <a:gd name="connsiteY0" fmla="*/ 571229 h 571229"/>
              <a:gd name="connsiteX1" fmla="*/ 291659 w 2305273"/>
              <a:gd name="connsiteY1" fmla="*/ 0 h 571229"/>
              <a:gd name="connsiteX2" fmla="*/ 2305273 w 2305273"/>
              <a:gd name="connsiteY2" fmla="*/ 510830 h 571229"/>
              <a:gd name="connsiteX3" fmla="*/ 0 w 2305273"/>
              <a:gd name="connsiteY3" fmla="*/ 571229 h 571229"/>
              <a:gd name="connsiteX0" fmla="*/ 0 w 2305273"/>
              <a:gd name="connsiteY0" fmla="*/ 288654 h 288654"/>
              <a:gd name="connsiteX1" fmla="*/ 1663259 w 2305273"/>
              <a:gd name="connsiteY1" fmla="*/ 0 h 288654"/>
              <a:gd name="connsiteX2" fmla="*/ 2305273 w 2305273"/>
              <a:gd name="connsiteY2" fmla="*/ 228255 h 288654"/>
              <a:gd name="connsiteX3" fmla="*/ 0 w 2305273"/>
              <a:gd name="connsiteY3" fmla="*/ 288654 h 288654"/>
              <a:gd name="connsiteX0" fmla="*/ 0 w 1276573"/>
              <a:gd name="connsiteY0" fmla="*/ 791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79104 h 228255"/>
              <a:gd name="connsiteX0" fmla="*/ 0 w 1276573"/>
              <a:gd name="connsiteY0" fmla="*/ 91804 h 228255"/>
              <a:gd name="connsiteX1" fmla="*/ 634559 w 1276573"/>
              <a:gd name="connsiteY1" fmla="*/ 0 h 228255"/>
              <a:gd name="connsiteX2" fmla="*/ 1276573 w 1276573"/>
              <a:gd name="connsiteY2" fmla="*/ 228255 h 228255"/>
              <a:gd name="connsiteX3" fmla="*/ 0 w 1276573"/>
              <a:gd name="connsiteY3" fmla="*/ 91804 h 228255"/>
              <a:gd name="connsiteX0" fmla="*/ 0 w 1520886"/>
              <a:gd name="connsiteY0" fmla="*/ 496867 h 633318"/>
              <a:gd name="connsiteX1" fmla="*/ 1520886 w 1520886"/>
              <a:gd name="connsiteY1" fmla="*/ 0 h 633318"/>
              <a:gd name="connsiteX2" fmla="*/ 1276573 w 1520886"/>
              <a:gd name="connsiteY2" fmla="*/ 633318 h 633318"/>
              <a:gd name="connsiteX3" fmla="*/ 0 w 1520886"/>
              <a:gd name="connsiteY3" fmla="*/ 496867 h 633318"/>
              <a:gd name="connsiteX0" fmla="*/ 0 w 1645541"/>
              <a:gd name="connsiteY0" fmla="*/ 496867 h 496867"/>
              <a:gd name="connsiteX1" fmla="*/ 1520886 w 1645541"/>
              <a:gd name="connsiteY1" fmla="*/ 0 h 496867"/>
              <a:gd name="connsiteX2" fmla="*/ 1645541 w 1645541"/>
              <a:gd name="connsiteY2" fmla="*/ 468887 h 496867"/>
              <a:gd name="connsiteX3" fmla="*/ 0 w 1645541"/>
              <a:gd name="connsiteY3" fmla="*/ 496867 h 496867"/>
              <a:gd name="connsiteX0" fmla="*/ 0 w 610826"/>
              <a:gd name="connsiteY0" fmla="*/ 428688 h 468887"/>
              <a:gd name="connsiteX1" fmla="*/ 486171 w 610826"/>
              <a:gd name="connsiteY1" fmla="*/ 0 h 468887"/>
              <a:gd name="connsiteX2" fmla="*/ 610826 w 610826"/>
              <a:gd name="connsiteY2" fmla="*/ 468887 h 468887"/>
              <a:gd name="connsiteX3" fmla="*/ 0 w 610826"/>
              <a:gd name="connsiteY3" fmla="*/ 428688 h 468887"/>
              <a:gd name="connsiteX0" fmla="*/ 0 w 610826"/>
              <a:gd name="connsiteY0" fmla="*/ 408636 h 448835"/>
              <a:gd name="connsiteX1" fmla="*/ 498203 w 610826"/>
              <a:gd name="connsiteY1" fmla="*/ 0 h 448835"/>
              <a:gd name="connsiteX2" fmla="*/ 610826 w 610826"/>
              <a:gd name="connsiteY2" fmla="*/ 448835 h 448835"/>
              <a:gd name="connsiteX3" fmla="*/ 0 w 610826"/>
              <a:gd name="connsiteY3" fmla="*/ 408636 h 448835"/>
              <a:gd name="connsiteX0" fmla="*/ 0 w 610826"/>
              <a:gd name="connsiteY0" fmla="*/ 637236 h 677435"/>
              <a:gd name="connsiteX1" fmla="*/ 357834 w 610826"/>
              <a:gd name="connsiteY1" fmla="*/ 0 h 677435"/>
              <a:gd name="connsiteX2" fmla="*/ 610826 w 610826"/>
              <a:gd name="connsiteY2" fmla="*/ 677435 h 677435"/>
              <a:gd name="connsiteX3" fmla="*/ 0 w 610826"/>
              <a:gd name="connsiteY3" fmla="*/ 637236 h 677435"/>
              <a:gd name="connsiteX0" fmla="*/ 0 w 903594"/>
              <a:gd name="connsiteY0" fmla="*/ 637236 h 885982"/>
              <a:gd name="connsiteX1" fmla="*/ 357834 w 903594"/>
              <a:gd name="connsiteY1" fmla="*/ 0 h 885982"/>
              <a:gd name="connsiteX2" fmla="*/ 903594 w 903594"/>
              <a:gd name="connsiteY2" fmla="*/ 885982 h 885982"/>
              <a:gd name="connsiteX3" fmla="*/ 0 w 903594"/>
              <a:gd name="connsiteY3" fmla="*/ 637236 h 885982"/>
              <a:gd name="connsiteX0" fmla="*/ 75303 w 545760"/>
              <a:gd name="connsiteY0" fmla="*/ 641247 h 885982"/>
              <a:gd name="connsiteX1" fmla="*/ 0 w 545760"/>
              <a:gd name="connsiteY1" fmla="*/ 0 h 885982"/>
              <a:gd name="connsiteX2" fmla="*/ 545760 w 545760"/>
              <a:gd name="connsiteY2" fmla="*/ 885982 h 885982"/>
              <a:gd name="connsiteX3" fmla="*/ 75303 w 545760"/>
              <a:gd name="connsiteY3" fmla="*/ 641247 h 885982"/>
              <a:gd name="connsiteX0" fmla="*/ 75303 w 525708"/>
              <a:gd name="connsiteY0" fmla="*/ 641247 h 849887"/>
              <a:gd name="connsiteX1" fmla="*/ 0 w 525708"/>
              <a:gd name="connsiteY1" fmla="*/ 0 h 849887"/>
              <a:gd name="connsiteX2" fmla="*/ 525708 w 525708"/>
              <a:gd name="connsiteY2" fmla="*/ 849887 h 849887"/>
              <a:gd name="connsiteX3" fmla="*/ 75303 w 525708"/>
              <a:gd name="connsiteY3" fmla="*/ 641247 h 84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08" h="849887">
                <a:moveTo>
                  <a:pt x="75303" y="641247"/>
                </a:moveTo>
                <a:lnTo>
                  <a:pt x="0" y="0"/>
                </a:lnTo>
                <a:lnTo>
                  <a:pt x="525708" y="849887"/>
                </a:lnTo>
                <a:lnTo>
                  <a:pt x="75303" y="641247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2996679-0930-CF4B-9113-681349CA42AE}"/>
              </a:ext>
            </a:extLst>
          </p:cNvPr>
          <p:cNvGrpSpPr/>
          <p:nvPr/>
        </p:nvGrpSpPr>
        <p:grpSpPr>
          <a:xfrm>
            <a:off x="2653539" y="2553590"/>
            <a:ext cx="1326416" cy="1894422"/>
            <a:chOff x="2653539" y="2553590"/>
            <a:chExt cx="1326416" cy="189442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E3A68CE-46F1-B37C-6E37-770B550F723B}"/>
                </a:ext>
              </a:extLst>
            </p:cNvPr>
            <p:cNvSpPr txBox="1"/>
            <p:nvPr/>
          </p:nvSpPr>
          <p:spPr>
            <a:xfrm>
              <a:off x="2653539" y="3415398"/>
              <a:ext cx="1326416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Merge these two?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B116343-E8A0-60B3-6490-0D8C52DC38B6}"/>
                </a:ext>
              </a:extLst>
            </p:cNvPr>
            <p:cNvCxnSpPr>
              <a:cxnSpLocks/>
              <a:stCxn id="56" idx="0"/>
            </p:cNvCxnSpPr>
            <p:nvPr/>
          </p:nvCxnSpPr>
          <p:spPr>
            <a:xfrm flipH="1" flipV="1">
              <a:off x="3102023" y="2553590"/>
              <a:ext cx="214724" cy="86180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0888B3B0-AD13-2090-0392-FAA6CCC361D7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>
              <a:off x="3228211" y="4061729"/>
              <a:ext cx="88536" cy="38628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77" name="Freeform 76">
            <a:extLst>
              <a:ext uri="{FF2B5EF4-FFF2-40B4-BE49-F238E27FC236}">
                <a16:creationId xmlns:a16="http://schemas.microsoft.com/office/drawing/2014/main" id="{AE4FC374-643B-ED67-54B0-9C10FD9B6895}"/>
              </a:ext>
            </a:extLst>
          </p:cNvPr>
          <p:cNvSpPr/>
          <p:nvPr/>
        </p:nvSpPr>
        <p:spPr>
          <a:xfrm>
            <a:off x="2745051" y="1922978"/>
            <a:ext cx="3924948" cy="3043314"/>
          </a:xfrm>
          <a:custGeom>
            <a:avLst/>
            <a:gdLst>
              <a:gd name="connsiteX0" fmla="*/ 1959407 w 3918814"/>
              <a:gd name="connsiteY0" fmla="*/ 0 h 3179318"/>
              <a:gd name="connsiteX1" fmla="*/ 3918814 w 3918814"/>
              <a:gd name="connsiteY1" fmla="*/ 1589659 h 3179318"/>
              <a:gd name="connsiteX2" fmla="*/ 1959407 w 3918814"/>
              <a:gd name="connsiteY2" fmla="*/ 3179318 h 3179318"/>
              <a:gd name="connsiteX3" fmla="*/ 0 w 3918814"/>
              <a:gd name="connsiteY3" fmla="*/ 1589659 h 3179318"/>
              <a:gd name="connsiteX4" fmla="*/ 1959407 w 3918814"/>
              <a:gd name="connsiteY4" fmla="*/ 0 h 3179318"/>
              <a:gd name="connsiteX5" fmla="*/ 2262209 w 3918814"/>
              <a:gd name="connsiteY5" fmla="*/ 600996 h 3179318"/>
              <a:gd name="connsiteX6" fmla="*/ 1397105 w 3918814"/>
              <a:gd name="connsiteY6" fmla="*/ 1506813 h 3179318"/>
              <a:gd name="connsiteX7" fmla="*/ 2262209 w 3918814"/>
              <a:gd name="connsiteY7" fmla="*/ 2412630 h 3179318"/>
              <a:gd name="connsiteX8" fmla="*/ 3127313 w 3918814"/>
              <a:gd name="connsiteY8" fmla="*/ 1506813 h 3179318"/>
              <a:gd name="connsiteX9" fmla="*/ 2262209 w 3918814"/>
              <a:gd name="connsiteY9" fmla="*/ 600996 h 317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8814" h="3179318">
                <a:moveTo>
                  <a:pt x="1959407" y="0"/>
                </a:moveTo>
                <a:cubicBezTo>
                  <a:pt x="3041558" y="0"/>
                  <a:pt x="3918814" y="711715"/>
                  <a:pt x="3918814" y="1589659"/>
                </a:cubicBezTo>
                <a:cubicBezTo>
                  <a:pt x="3918814" y="2467603"/>
                  <a:pt x="3041558" y="3179318"/>
                  <a:pt x="1959407" y="3179318"/>
                </a:cubicBezTo>
                <a:cubicBezTo>
                  <a:pt x="877256" y="3179318"/>
                  <a:pt x="0" y="2467603"/>
                  <a:pt x="0" y="1589659"/>
                </a:cubicBezTo>
                <a:cubicBezTo>
                  <a:pt x="0" y="711715"/>
                  <a:pt x="877256" y="0"/>
                  <a:pt x="1959407" y="0"/>
                </a:cubicBezTo>
                <a:close/>
                <a:moveTo>
                  <a:pt x="2262209" y="600996"/>
                </a:moveTo>
                <a:cubicBezTo>
                  <a:pt x="1784425" y="600996"/>
                  <a:pt x="1397105" y="1006544"/>
                  <a:pt x="1397105" y="1506813"/>
                </a:cubicBezTo>
                <a:cubicBezTo>
                  <a:pt x="1397105" y="2007082"/>
                  <a:pt x="1784425" y="2412630"/>
                  <a:pt x="2262209" y="2412630"/>
                </a:cubicBezTo>
                <a:cubicBezTo>
                  <a:pt x="2739993" y="2412630"/>
                  <a:pt x="3127313" y="2007082"/>
                  <a:pt x="3127313" y="1506813"/>
                </a:cubicBezTo>
                <a:cubicBezTo>
                  <a:pt x="3127313" y="1006544"/>
                  <a:pt x="2739993" y="600996"/>
                  <a:pt x="2262209" y="600996"/>
                </a:cubicBez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2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0" grpId="0" animBg="1"/>
      <p:bldP spid="30" grpId="1" animBg="1"/>
      <p:bldP spid="45" grpId="0" animBg="1"/>
      <p:bldP spid="43" grpId="0" animBg="1"/>
      <p:bldP spid="42" grpId="0" animBg="1"/>
      <p:bldP spid="31" grpId="0" animBg="1"/>
      <p:bldP spid="31" grpId="1" animBg="1"/>
      <p:bldP spid="40" grpId="0" animBg="1"/>
      <p:bldP spid="40" grpId="1" animBg="1"/>
      <p:bldP spid="33" grpId="0" animBg="1"/>
      <p:bldP spid="33" grpId="1" animBg="1"/>
      <p:bldP spid="34" grpId="0" animBg="1"/>
      <p:bldP spid="34" grpId="1" animBg="1"/>
      <p:bldP spid="7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4C411B7-D40F-344F-B14A-42747527894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-version space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regions between labels</a:t>
                </a:r>
                <a:br>
                  <a:rPr lang="en-US" sz="4000" dirty="0">
                    <a:solidFill>
                      <a:schemeClr val="tx1"/>
                    </a:solidFill>
                  </a:rPr>
                </a:br>
                <a:r>
                  <a:rPr lang="en-US" sz="4000" dirty="0"/>
                  <a:t>		           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US" sz="4000" dirty="0">
                        <a:solidFill>
                          <a:schemeClr val="tx1"/>
                        </a:solidFill>
                      </a:rPr>
                      <m:t>DirectProbe</m:t>
                    </m:r>
                  </m:oMath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4C411B7-D40F-344F-B14A-4274752789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2"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71EFF-E9DB-FC44-B757-CD70585B45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study a representation for a task, the set of interest is the set of all classifiers that give low error on it: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-version space</a:t>
                </a: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An infinite set</a:t>
                </a:r>
              </a:p>
              <a:p>
                <a:endParaRPr lang="en-US" dirty="0"/>
              </a:p>
              <a:p>
                <a:r>
                  <a:rPr lang="en-US" dirty="0"/>
                  <a:t>Every classifier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-version space should pass through the region between labels</a:t>
                </a:r>
              </a:p>
              <a:p>
                <a:endParaRPr lang="en-US" dirty="0"/>
              </a:p>
              <a:p>
                <a:r>
                  <a:rPr lang="en-US" dirty="0" err="1">
                    <a:solidFill>
                      <a:schemeClr val="accent2"/>
                    </a:solidFill>
                  </a:rPr>
                  <a:t>DirectProbe</a:t>
                </a:r>
                <a:r>
                  <a:rPr lang="en-US" dirty="0"/>
                  <a:t>: A heuristic that groups points so that the clusters don’t enter this region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71EFF-E9DB-FC44-B757-CD70585B45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4AF39BC-6958-EA4F-B2F4-611A91AD3DFD}"/>
              </a:ext>
            </a:extLst>
          </p:cNvPr>
          <p:cNvSpPr txBox="1"/>
          <p:nvPr/>
        </p:nvSpPr>
        <p:spPr>
          <a:xfrm>
            <a:off x="0" y="6488668"/>
            <a:ext cx="8794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+mj-lt"/>
              </a:rPr>
              <a:t>Yichu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Zhou and Vivek Srikumar. "</a:t>
            </a:r>
            <a:r>
              <a:rPr lang="en-US" sz="1600" dirty="0" err="1">
                <a:solidFill>
                  <a:schemeClr val="tx2"/>
                </a:solidFill>
                <a:latin typeface="+mj-lt"/>
              </a:rPr>
              <a:t>DirectProbe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: Studying Representations without Classifiers.”, NAACL 2021</a:t>
            </a:r>
          </a:p>
        </p:txBody>
      </p:sp>
    </p:spTree>
    <p:extLst>
      <p:ext uri="{BB962C8B-B14F-4D97-AF65-F5344CB8AC3E}">
        <p14:creationId xmlns:p14="http://schemas.microsoft.com/office/powerpoint/2010/main" val="2572645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4DB1-98C5-6046-BB9D-EFB6F36A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the clusters tell us? (1/3)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5193F-EBE4-2D4C-84D9-D54DB36F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Experiments on several NLP tasks: </a:t>
            </a:r>
          </a:p>
          <a:p>
            <a:pPr lvl="1"/>
            <a:r>
              <a:rPr lang="en-US" dirty="0"/>
              <a:t>POS tagging</a:t>
            </a:r>
          </a:p>
          <a:p>
            <a:pPr lvl="1"/>
            <a:r>
              <a:rPr lang="en-US" dirty="0"/>
              <a:t>preposition </a:t>
            </a:r>
            <a:r>
              <a:rPr lang="en-US" dirty="0" err="1"/>
              <a:t>supersense</a:t>
            </a:r>
            <a:r>
              <a:rPr lang="en-US" dirty="0"/>
              <a:t> function and role</a:t>
            </a:r>
          </a:p>
          <a:p>
            <a:pPr lvl="1"/>
            <a:r>
              <a:rPr lang="en-US" dirty="0"/>
              <a:t>dependency labels</a:t>
            </a:r>
          </a:p>
          <a:p>
            <a:pPr lvl="1"/>
            <a:r>
              <a:rPr lang="en-US" dirty="0"/>
              <a:t>semantic relations between nominals </a:t>
            </a:r>
          </a:p>
          <a:p>
            <a:pPr lvl="1"/>
            <a:r>
              <a:rPr lang="en-US" dirty="0"/>
              <a:t>text classification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Number of clusters = number of labels: A linear classifier will get perfect accuracy on the data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Surprisingly not the case for </a:t>
            </a:r>
            <a:r>
              <a:rPr lang="en-US" dirty="0" err="1"/>
              <a:t>RoBERTa</a:t>
            </a:r>
            <a:r>
              <a:rPr lang="en-US" dirty="0"/>
              <a:t> with POS tagging!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85273-61AC-A246-AFA2-62F709832659}"/>
              </a:ext>
            </a:extLst>
          </p:cNvPr>
          <p:cNvSpPr txBox="1"/>
          <p:nvPr/>
        </p:nvSpPr>
        <p:spPr>
          <a:xfrm>
            <a:off x="0" y="6488668"/>
            <a:ext cx="8794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+mj-lt"/>
              </a:rPr>
              <a:t>Yichu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Zhou and Vivek Srikumar. "</a:t>
            </a:r>
            <a:r>
              <a:rPr lang="en-US" sz="1600" dirty="0" err="1">
                <a:solidFill>
                  <a:schemeClr val="tx2"/>
                </a:solidFill>
                <a:latin typeface="+mj-lt"/>
              </a:rPr>
              <a:t>DirectProbe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: Studying Representations without Classifiers.”, NAACL 2021</a:t>
            </a:r>
          </a:p>
        </p:txBody>
      </p:sp>
    </p:spTree>
    <p:extLst>
      <p:ext uri="{BB962C8B-B14F-4D97-AF65-F5344CB8AC3E}">
        <p14:creationId xmlns:p14="http://schemas.microsoft.com/office/powerpoint/2010/main" val="8593039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4DB1-98C5-6046-BB9D-EFB6F36A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the clusters tell us? (2/3)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5193F-EBE4-2D4C-84D9-D54DB36F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Conjecture: Larger version space admits more good classifiers, and better generalization.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i="1" dirty="0">
                <a:solidFill>
                  <a:schemeClr val="accent2"/>
                </a:solidFill>
              </a:rPr>
              <a:t>minimum distance between clusters of different labels </a:t>
            </a:r>
            <a:r>
              <a:rPr lang="en-US" dirty="0"/>
              <a:t>tells us how much room there is for a classifier to be found accidentally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Distances predict that higher layers of BERT, </a:t>
            </a:r>
            <a:r>
              <a:rPr lang="en-US" dirty="0" err="1"/>
              <a:t>etc</a:t>
            </a:r>
            <a:r>
              <a:rPr lang="en-US" dirty="0"/>
              <a:t> are typically better, but not always. Agrees with classifier probes</a:t>
            </a:r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Labels whose clusters are closer to each other are more confused</a:t>
            </a:r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46876-FC0A-0E4A-A012-67D8A77FE0A6}"/>
              </a:ext>
            </a:extLst>
          </p:cNvPr>
          <p:cNvSpPr txBox="1"/>
          <p:nvPr/>
        </p:nvSpPr>
        <p:spPr>
          <a:xfrm>
            <a:off x="0" y="6488668"/>
            <a:ext cx="8794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+mj-lt"/>
              </a:rPr>
              <a:t>Yichu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Zhou and Vivek Srikumar. "</a:t>
            </a:r>
            <a:r>
              <a:rPr lang="en-US" sz="1600" dirty="0" err="1">
                <a:solidFill>
                  <a:schemeClr val="tx2"/>
                </a:solidFill>
                <a:latin typeface="+mj-lt"/>
              </a:rPr>
              <a:t>DirectProbe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: Studying Representations without Classifiers.”, NAACL 2021</a:t>
            </a:r>
          </a:p>
        </p:txBody>
      </p:sp>
    </p:spTree>
    <p:extLst>
      <p:ext uri="{BB962C8B-B14F-4D97-AF65-F5344CB8AC3E}">
        <p14:creationId xmlns:p14="http://schemas.microsoft.com/office/powerpoint/2010/main" val="18385688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4DB1-98C5-6046-BB9D-EFB6F36A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the clusters tell us? (3/3)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5193F-EBE4-2D4C-84D9-D54DB36F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Fine tuning pushes labels away from each other, and groups them into fewer clusters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accent2"/>
                </a:solidFill>
              </a:rPr>
              <a:t>Increases minimum distance between clusters</a:t>
            </a:r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Fine tuning for one task improves performance for related tasks, but can hurt some other tasks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accent2"/>
                </a:solidFill>
              </a:rPr>
              <a:t>Cluster distances predict this observation. Fun experiment</a:t>
            </a:r>
          </a:p>
          <a:p>
            <a:pPr marL="514350" indent="-514350">
              <a:buFont typeface="+mj-lt"/>
              <a:buAutoNum type="arabicPeriod" startAt="7"/>
            </a:pPr>
            <a:endParaRPr lang="en-US" dirty="0"/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Higher layers change more during fine-tuning than lower layers</a:t>
            </a:r>
          </a:p>
          <a:p>
            <a:pPr marL="514350" indent="-514350">
              <a:buFont typeface="+mj-lt"/>
              <a:buAutoNum type="arabicPeriod" startAt="6"/>
            </a:pPr>
            <a:endParaRPr lang="en-US" dirty="0"/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The relative geometric positions of clusters don’t change much after fine tuning</a:t>
            </a:r>
          </a:p>
          <a:p>
            <a:pPr marL="457200" lvl="1" indent="0">
              <a:buNone/>
            </a:pPr>
            <a:r>
              <a:rPr lang="en-US" dirty="0"/>
              <a:t>They are pushed apart, but moved around only if necessary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3A411-C5CA-1A4F-8D22-43E4A27E2394}"/>
              </a:ext>
            </a:extLst>
          </p:cNvPr>
          <p:cNvSpPr txBox="1"/>
          <p:nvPr/>
        </p:nvSpPr>
        <p:spPr>
          <a:xfrm>
            <a:off x="0" y="6488668"/>
            <a:ext cx="7603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+mj-lt"/>
              </a:rPr>
              <a:t>Yichu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Zhou and Vivek Srikumar. "A closer look at how fine-tuning changes BERT.”, ACL 2022</a:t>
            </a:r>
          </a:p>
        </p:txBody>
      </p:sp>
    </p:spTree>
    <p:extLst>
      <p:ext uri="{BB962C8B-B14F-4D97-AF65-F5344CB8AC3E}">
        <p14:creationId xmlns:p14="http://schemas.microsoft.com/office/powerpoint/2010/main" val="35903209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B0E7C-9416-EC40-9642-AD2DFDE55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DirectProbe</a:t>
            </a:r>
            <a:r>
              <a:rPr lang="en-US" dirty="0"/>
              <a:t>: A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BCD48-1026-424F-BF48-04EC0AAE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Studying the geometry of a representation for a task opens the doors for understanding what tasks can be successful on it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2"/>
                </a:solidFill>
              </a:rPr>
              <a:t>DirectProbe</a:t>
            </a:r>
            <a:r>
              <a:rPr lang="en-US" dirty="0"/>
              <a:t>: A heuristic for doing this</a:t>
            </a:r>
          </a:p>
          <a:p>
            <a:endParaRPr lang="en-US" dirty="0"/>
          </a:p>
          <a:p>
            <a:r>
              <a:rPr lang="en-US" dirty="0"/>
              <a:t>Download and play with a python implementation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402735-71F5-A24D-92A1-6CA8C421FC2D}"/>
              </a:ext>
            </a:extLst>
          </p:cNvPr>
          <p:cNvGrpSpPr/>
          <p:nvPr/>
        </p:nvGrpSpPr>
        <p:grpSpPr>
          <a:xfrm>
            <a:off x="9967796" y="3681722"/>
            <a:ext cx="1386004" cy="2495241"/>
            <a:chOff x="8165005" y="3654645"/>
            <a:chExt cx="1386004" cy="24952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01F98A-783A-B8AC-39F8-8D41776B71D6}"/>
                </a:ext>
              </a:extLst>
            </p:cNvPr>
            <p:cNvGrpSpPr/>
            <p:nvPr/>
          </p:nvGrpSpPr>
          <p:grpSpPr>
            <a:xfrm>
              <a:off x="8557467" y="3654645"/>
              <a:ext cx="921021" cy="2093840"/>
              <a:chOff x="2217653" y="2843920"/>
              <a:chExt cx="921021" cy="209384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26EA023-B997-5DEC-13BE-9F79FEB226C3}"/>
                  </a:ext>
                </a:extLst>
              </p:cNvPr>
              <p:cNvSpPr/>
              <p:nvPr/>
            </p:nvSpPr>
            <p:spPr>
              <a:xfrm>
                <a:off x="2220963" y="3429000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prstTxWarp prst="textInflate">
                  <a:avLst/>
                </a:prstTxWarp>
              </a:bodyPr>
              <a:lstStyle/>
              <a:p>
                <a:pPr algn="ctr"/>
                <a:r>
                  <a:rPr lang="en-US" sz="105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BERT</a:t>
                </a:r>
                <a:endParaRPr lang="en-US" sz="1050" dirty="0">
                  <a:latin typeface="+mj-lt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2B7C853-52CC-71A4-A759-4BC36C39F462}"/>
                  </a:ext>
                </a:extLst>
              </p:cNvPr>
              <p:cNvGrpSpPr/>
              <p:nvPr/>
            </p:nvGrpSpPr>
            <p:grpSpPr>
              <a:xfrm>
                <a:off x="2420486" y="4620703"/>
                <a:ext cx="515354" cy="317057"/>
                <a:chOff x="5314950" y="2220686"/>
                <a:chExt cx="781050" cy="480519"/>
              </a:xfrm>
            </p:grpSpPr>
            <p:sp>
              <p:nvSpPr>
                <p:cNvPr id="27" name="Folded Corner 26">
                  <a:extLst>
                    <a:ext uri="{FF2B5EF4-FFF2-40B4-BE49-F238E27FC236}">
                      <a16:creationId xmlns:a16="http://schemas.microsoft.com/office/drawing/2014/main" id="{7A7803C9-1748-7A61-63B5-FF7864560CC0}"/>
                    </a:ext>
                  </a:extLst>
                </p:cNvPr>
                <p:cNvSpPr/>
                <p:nvPr/>
              </p:nvSpPr>
              <p:spPr>
                <a:xfrm>
                  <a:off x="5314950" y="2220686"/>
                  <a:ext cx="781050" cy="480519"/>
                </a:xfrm>
                <a:prstGeom prst="foldedCorner">
                  <a:avLst>
                    <a:gd name="adj" fmla="val 3705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A8F8518-19C9-82C7-38F2-313F5AE338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332181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4A91038A-6B99-839F-DCEC-D27E2AD1E3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419926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DBA4909-4C9F-8179-C747-6A86F7A8C8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03054"/>
                  <a:ext cx="58650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51801E3D-CE5C-D51D-307C-D6E367DED7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2220" y="2584479"/>
                  <a:ext cx="53138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41F7D1C-63BB-5477-6513-4258B4DD8A67}"/>
                  </a:ext>
                </a:extLst>
              </p:cNvPr>
              <p:cNvSpPr txBox="1"/>
              <p:nvPr/>
            </p:nvSpPr>
            <p:spPr>
              <a:xfrm>
                <a:off x="2217653" y="2843920"/>
                <a:ext cx="9210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prediction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D916A1D-A65C-E7C9-DF73-7CCE2237BAFF}"/>
                  </a:ext>
                </a:extLst>
              </p:cNvPr>
              <p:cNvCxnSpPr>
                <a:cxnSpLocks/>
                <a:stCxn id="27" idx="0"/>
                <a:endCxn id="22" idx="2"/>
              </p:cNvCxnSpPr>
              <p:nvPr/>
            </p:nvCxnSpPr>
            <p:spPr>
              <a:xfrm flipV="1">
                <a:off x="2678163" y="4343400"/>
                <a:ext cx="0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0195107D-2F03-E0B4-EAEA-BF6E8C161AE6}"/>
                  </a:ext>
                </a:extLst>
              </p:cNvPr>
              <p:cNvCxnSpPr>
                <a:cxnSpLocks/>
                <a:stCxn id="22" idx="0"/>
                <a:endCxn id="24" idx="2"/>
              </p:cNvCxnSpPr>
              <p:nvPr/>
            </p:nvCxnSpPr>
            <p:spPr>
              <a:xfrm flipV="1">
                <a:off x="2678163" y="3151697"/>
                <a:ext cx="1" cy="277303"/>
              </a:xfrm>
              <a:prstGeom prst="straightConnector1">
                <a:avLst/>
              </a:prstGeom>
              <a:ln w="25400"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8939DD-ABAF-4EDE-0436-6AEEA01483AC}"/>
                </a:ext>
              </a:extLst>
            </p:cNvPr>
            <p:cNvGrpSpPr/>
            <p:nvPr/>
          </p:nvGrpSpPr>
          <p:grpSpPr>
            <a:xfrm>
              <a:off x="8165005" y="4146637"/>
              <a:ext cx="1386004" cy="2003249"/>
              <a:chOff x="9717960" y="546252"/>
              <a:chExt cx="1386004" cy="200324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6C69E60-00FD-86C1-D8FC-2CC63E0E448F}"/>
                  </a:ext>
                </a:extLst>
              </p:cNvPr>
              <p:cNvGrpSpPr/>
              <p:nvPr/>
            </p:nvGrpSpPr>
            <p:grpSpPr>
              <a:xfrm>
                <a:off x="9985506" y="546252"/>
                <a:ext cx="1118458" cy="1333821"/>
                <a:chOff x="9985506" y="546252"/>
                <a:chExt cx="1118458" cy="1333821"/>
              </a:xfrm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A775547-4505-BD05-E560-DECF5B524600}"/>
                    </a:ext>
                  </a:extLst>
                </p:cNvPr>
                <p:cNvSpPr/>
                <p:nvPr/>
              </p:nvSpPr>
              <p:spPr>
                <a:xfrm>
                  <a:off x="9985506" y="546252"/>
                  <a:ext cx="1118458" cy="1118458"/>
                </a:xfrm>
                <a:custGeom>
                  <a:avLst/>
                  <a:gdLst>
                    <a:gd name="connsiteX0" fmla="*/ 559229 w 1118458"/>
                    <a:gd name="connsiteY0" fmla="*/ 0 h 1118458"/>
                    <a:gd name="connsiteX1" fmla="*/ 1118458 w 1118458"/>
                    <a:gd name="connsiteY1" fmla="*/ 559229 h 1118458"/>
                    <a:gd name="connsiteX2" fmla="*/ 559229 w 1118458"/>
                    <a:gd name="connsiteY2" fmla="*/ 1118458 h 1118458"/>
                    <a:gd name="connsiteX3" fmla="*/ 0 w 1118458"/>
                    <a:gd name="connsiteY3" fmla="*/ 559229 h 1118458"/>
                    <a:gd name="connsiteX4" fmla="*/ 559229 w 1118458"/>
                    <a:gd name="connsiteY4" fmla="*/ 0 h 1118458"/>
                    <a:gd name="connsiteX5" fmla="*/ 559229 w 1118458"/>
                    <a:gd name="connsiteY5" fmla="*/ 132839 h 1118458"/>
                    <a:gd name="connsiteX6" fmla="*/ 132839 w 1118458"/>
                    <a:gd name="connsiteY6" fmla="*/ 559229 h 1118458"/>
                    <a:gd name="connsiteX7" fmla="*/ 559229 w 1118458"/>
                    <a:gd name="connsiteY7" fmla="*/ 985619 h 1118458"/>
                    <a:gd name="connsiteX8" fmla="*/ 985619 w 1118458"/>
                    <a:gd name="connsiteY8" fmla="*/ 559229 h 1118458"/>
                    <a:gd name="connsiteX9" fmla="*/ 559229 w 1118458"/>
                    <a:gd name="connsiteY9" fmla="*/ 132839 h 1118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8458" h="1118458">
                      <a:moveTo>
                        <a:pt x="559229" y="0"/>
                      </a:moveTo>
                      <a:cubicBezTo>
                        <a:pt x="868083" y="0"/>
                        <a:pt x="1118458" y="250375"/>
                        <a:pt x="1118458" y="559229"/>
                      </a:cubicBezTo>
                      <a:cubicBezTo>
                        <a:pt x="1118458" y="868083"/>
                        <a:pt x="868083" y="1118458"/>
                        <a:pt x="559229" y="1118458"/>
                      </a:cubicBezTo>
                      <a:cubicBezTo>
                        <a:pt x="250375" y="1118458"/>
                        <a:pt x="0" y="868083"/>
                        <a:pt x="0" y="559229"/>
                      </a:cubicBezTo>
                      <a:cubicBezTo>
                        <a:pt x="0" y="250375"/>
                        <a:pt x="250375" y="0"/>
                        <a:pt x="559229" y="0"/>
                      </a:cubicBezTo>
                      <a:close/>
                      <a:moveTo>
                        <a:pt x="559229" y="132839"/>
                      </a:moveTo>
                      <a:cubicBezTo>
                        <a:pt x="323740" y="132839"/>
                        <a:pt x="132839" y="323740"/>
                        <a:pt x="132839" y="559229"/>
                      </a:cubicBezTo>
                      <a:cubicBezTo>
                        <a:pt x="132839" y="794718"/>
                        <a:pt x="323740" y="985619"/>
                        <a:pt x="559229" y="985619"/>
                      </a:cubicBezTo>
                      <a:cubicBezTo>
                        <a:pt x="794718" y="985619"/>
                        <a:pt x="985619" y="794718"/>
                        <a:pt x="985619" y="559229"/>
                      </a:cubicBezTo>
                      <a:cubicBezTo>
                        <a:pt x="985619" y="323740"/>
                        <a:pt x="794718" y="132839"/>
                        <a:pt x="559229" y="132839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58976A2-3B5A-1E4E-3BB6-0E3C56B61C45}"/>
                    </a:ext>
                  </a:extLst>
                </p:cNvPr>
                <p:cNvSpPr/>
                <p:nvPr/>
              </p:nvSpPr>
              <p:spPr>
                <a:xfrm rot="2087642">
                  <a:off x="10036951" y="1522294"/>
                  <a:ext cx="205947" cy="357779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18">
                <a:extLst>
                  <a:ext uri="{FF2B5EF4-FFF2-40B4-BE49-F238E27FC236}">
                    <a16:creationId xmlns:a16="http://schemas.microsoft.com/office/drawing/2014/main" id="{C499EEE0-7A94-70D2-5A69-D2186143A9A7}"/>
                  </a:ext>
                </a:extLst>
              </p:cNvPr>
              <p:cNvSpPr/>
              <p:nvPr/>
            </p:nvSpPr>
            <p:spPr>
              <a:xfrm rot="2087642">
                <a:off x="9717960" y="1607230"/>
                <a:ext cx="316726" cy="942271"/>
              </a:xfrm>
              <a:custGeom>
                <a:avLst/>
                <a:gdLst>
                  <a:gd name="connsiteX0" fmla="*/ 0 w 316726"/>
                  <a:gd name="connsiteY0" fmla="*/ 0 h 876357"/>
                  <a:gd name="connsiteX1" fmla="*/ 316726 w 316726"/>
                  <a:gd name="connsiteY1" fmla="*/ 0 h 876357"/>
                  <a:gd name="connsiteX2" fmla="*/ 316726 w 316726"/>
                  <a:gd name="connsiteY2" fmla="*/ 876357 h 876357"/>
                  <a:gd name="connsiteX3" fmla="*/ 0 w 316726"/>
                  <a:gd name="connsiteY3" fmla="*/ 876357 h 876357"/>
                  <a:gd name="connsiteX4" fmla="*/ 0 w 316726"/>
                  <a:gd name="connsiteY4" fmla="*/ 0 h 876357"/>
                  <a:gd name="connsiteX0" fmla="*/ 0 w 316726"/>
                  <a:gd name="connsiteY0" fmla="*/ 0 h 876357"/>
                  <a:gd name="connsiteX1" fmla="*/ 98582 w 316726"/>
                  <a:gd name="connsiteY1" fmla="*/ 107 h 876357"/>
                  <a:gd name="connsiteX2" fmla="*/ 316726 w 316726"/>
                  <a:gd name="connsiteY2" fmla="*/ 0 h 876357"/>
                  <a:gd name="connsiteX3" fmla="*/ 316726 w 316726"/>
                  <a:gd name="connsiteY3" fmla="*/ 876357 h 876357"/>
                  <a:gd name="connsiteX4" fmla="*/ 0 w 316726"/>
                  <a:gd name="connsiteY4" fmla="*/ 876357 h 876357"/>
                  <a:gd name="connsiteX5" fmla="*/ 0 w 316726"/>
                  <a:gd name="connsiteY5" fmla="*/ 0 h 876357"/>
                  <a:gd name="connsiteX0" fmla="*/ 0 w 316726"/>
                  <a:gd name="connsiteY0" fmla="*/ 63366 h 939723"/>
                  <a:gd name="connsiteX1" fmla="*/ 73510 w 316726"/>
                  <a:gd name="connsiteY1" fmla="*/ 0 h 939723"/>
                  <a:gd name="connsiteX2" fmla="*/ 316726 w 316726"/>
                  <a:gd name="connsiteY2" fmla="*/ 63366 h 939723"/>
                  <a:gd name="connsiteX3" fmla="*/ 316726 w 316726"/>
                  <a:gd name="connsiteY3" fmla="*/ 939723 h 939723"/>
                  <a:gd name="connsiteX4" fmla="*/ 0 w 316726"/>
                  <a:gd name="connsiteY4" fmla="*/ 939723 h 939723"/>
                  <a:gd name="connsiteX5" fmla="*/ 0 w 316726"/>
                  <a:gd name="connsiteY5" fmla="*/ 63366 h 939723"/>
                  <a:gd name="connsiteX0" fmla="*/ 0 w 316726"/>
                  <a:gd name="connsiteY0" fmla="*/ 63366 h 939723"/>
                  <a:gd name="connsiteX1" fmla="*/ 73510 w 316726"/>
                  <a:gd name="connsiteY1" fmla="*/ 0 h 939723"/>
                  <a:gd name="connsiteX2" fmla="*/ 195667 w 316726"/>
                  <a:gd name="connsiteY2" fmla="*/ 38838 h 939723"/>
                  <a:gd name="connsiteX3" fmla="*/ 316726 w 316726"/>
                  <a:gd name="connsiteY3" fmla="*/ 63366 h 939723"/>
                  <a:gd name="connsiteX4" fmla="*/ 316726 w 316726"/>
                  <a:gd name="connsiteY4" fmla="*/ 939723 h 939723"/>
                  <a:gd name="connsiteX5" fmla="*/ 0 w 316726"/>
                  <a:gd name="connsiteY5" fmla="*/ 939723 h 939723"/>
                  <a:gd name="connsiteX6" fmla="*/ 0 w 316726"/>
                  <a:gd name="connsiteY6" fmla="*/ 63366 h 939723"/>
                  <a:gd name="connsiteX0" fmla="*/ 0 w 316726"/>
                  <a:gd name="connsiteY0" fmla="*/ 65914 h 942271"/>
                  <a:gd name="connsiteX1" fmla="*/ 73510 w 316726"/>
                  <a:gd name="connsiteY1" fmla="*/ 2548 h 942271"/>
                  <a:gd name="connsiteX2" fmla="*/ 262078 w 316726"/>
                  <a:gd name="connsiteY2" fmla="*/ 0 h 942271"/>
                  <a:gd name="connsiteX3" fmla="*/ 316726 w 316726"/>
                  <a:gd name="connsiteY3" fmla="*/ 65914 h 942271"/>
                  <a:gd name="connsiteX4" fmla="*/ 316726 w 316726"/>
                  <a:gd name="connsiteY4" fmla="*/ 942271 h 942271"/>
                  <a:gd name="connsiteX5" fmla="*/ 0 w 316726"/>
                  <a:gd name="connsiteY5" fmla="*/ 942271 h 942271"/>
                  <a:gd name="connsiteX6" fmla="*/ 0 w 316726"/>
                  <a:gd name="connsiteY6" fmla="*/ 65914 h 942271"/>
                  <a:gd name="connsiteX0" fmla="*/ 0 w 316726"/>
                  <a:gd name="connsiteY0" fmla="*/ 65914 h 942271"/>
                  <a:gd name="connsiteX1" fmla="*/ 61269 w 316726"/>
                  <a:gd name="connsiteY1" fmla="*/ 7188 h 942271"/>
                  <a:gd name="connsiteX2" fmla="*/ 262078 w 316726"/>
                  <a:gd name="connsiteY2" fmla="*/ 0 h 942271"/>
                  <a:gd name="connsiteX3" fmla="*/ 316726 w 316726"/>
                  <a:gd name="connsiteY3" fmla="*/ 65914 h 942271"/>
                  <a:gd name="connsiteX4" fmla="*/ 316726 w 316726"/>
                  <a:gd name="connsiteY4" fmla="*/ 942271 h 942271"/>
                  <a:gd name="connsiteX5" fmla="*/ 0 w 316726"/>
                  <a:gd name="connsiteY5" fmla="*/ 942271 h 942271"/>
                  <a:gd name="connsiteX6" fmla="*/ 0 w 316726"/>
                  <a:gd name="connsiteY6" fmla="*/ 65914 h 94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726" h="942271">
                    <a:moveTo>
                      <a:pt x="0" y="65914"/>
                    </a:moveTo>
                    <a:lnTo>
                      <a:pt x="61269" y="7188"/>
                    </a:lnTo>
                    <a:lnTo>
                      <a:pt x="262078" y="0"/>
                    </a:lnTo>
                    <a:lnTo>
                      <a:pt x="316726" y="65914"/>
                    </a:lnTo>
                    <a:lnTo>
                      <a:pt x="316726" y="942271"/>
                    </a:lnTo>
                    <a:lnTo>
                      <a:pt x="0" y="942271"/>
                    </a:lnTo>
                    <a:lnTo>
                      <a:pt x="0" y="65914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F1BF9EB0-DF03-E75F-B760-F495F697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33" y="4761424"/>
            <a:ext cx="1802076" cy="48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67BF6F1-1B24-FE0B-E93D-7C9AC624D239}"/>
              </a:ext>
            </a:extLst>
          </p:cNvPr>
          <p:cNvSpPr txBox="1"/>
          <p:nvPr/>
        </p:nvSpPr>
        <p:spPr>
          <a:xfrm>
            <a:off x="4401556" y="5292172"/>
            <a:ext cx="2270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+mj-lt"/>
              </a:rPr>
              <a:t>utahnlp</a:t>
            </a:r>
            <a:r>
              <a:rPr lang="en-US" sz="2000" dirty="0">
                <a:solidFill>
                  <a:schemeClr val="accent2"/>
                </a:solidFill>
                <a:latin typeface="+mj-lt"/>
              </a:rPr>
              <a:t>/</a:t>
            </a:r>
            <a:r>
              <a:rPr lang="en-US" sz="2000" dirty="0" err="1">
                <a:solidFill>
                  <a:schemeClr val="accent2"/>
                </a:solidFill>
                <a:latin typeface="+mj-lt"/>
              </a:rPr>
              <a:t>directprobe</a:t>
            </a:r>
            <a:endParaRPr lang="en-US" sz="2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1901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F27A75-3DB7-9E01-ADCD-FE6D4D581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words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D42D0-B4F4-89F0-FAD7-B838E8093C13}"/>
              </a:ext>
            </a:extLst>
          </p:cNvPr>
          <p:cNvSpPr/>
          <p:nvPr/>
        </p:nvSpPr>
        <p:spPr>
          <a:xfrm>
            <a:off x="3483349" y="2510366"/>
            <a:ext cx="2163337" cy="1605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Tasks imply contracts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4BE3D-8BCF-728C-7137-DB5AE9EF8F3F}"/>
              </a:ext>
            </a:extLst>
          </p:cNvPr>
          <p:cNvSpPr/>
          <p:nvPr/>
        </p:nvSpPr>
        <p:spPr>
          <a:xfrm>
            <a:off x="3483349" y="4676623"/>
            <a:ext cx="2163337" cy="1605776"/>
          </a:xfrm>
          <a:prstGeom prst="rect">
            <a:avLst/>
          </a:prstGeom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</a:rPr>
              <a:t>Peering into models with geometry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2AE15-7DC0-BF94-B748-6D914DFA1249}"/>
              </a:ext>
            </a:extLst>
          </p:cNvPr>
          <p:cNvSpPr/>
          <p:nvPr/>
        </p:nvSpPr>
        <p:spPr>
          <a:xfrm>
            <a:off x="7092628" y="2510366"/>
            <a:ext cx="2163337" cy="1605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Declarative rules to guide model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4C9DE-2819-D617-BCE0-3894B9A15A2A}"/>
              </a:ext>
            </a:extLst>
          </p:cNvPr>
          <p:cNvSpPr txBox="1"/>
          <p:nvPr/>
        </p:nvSpPr>
        <p:spPr>
          <a:xfrm>
            <a:off x="2827286" y="1690688"/>
            <a:ext cx="3252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400" dirty="0">
                <a:latin typeface="+mj-lt"/>
              </a:rPr>
              <a:t>Dissecting NLP models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406E3F-2746-A40C-38D1-A36D2A3E529D}"/>
              </a:ext>
            </a:extLst>
          </p:cNvPr>
          <p:cNvCxnSpPr>
            <a:cxnSpLocks/>
          </p:cNvCxnSpPr>
          <p:nvPr/>
        </p:nvCxnSpPr>
        <p:spPr>
          <a:xfrm>
            <a:off x="3283955" y="2152353"/>
            <a:ext cx="279577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A2822-8ED8-1E1E-0342-3A81B9A2B543}"/>
              </a:ext>
            </a:extLst>
          </p:cNvPr>
          <p:cNvSpPr txBox="1"/>
          <p:nvPr/>
        </p:nvSpPr>
        <p:spPr>
          <a:xfrm>
            <a:off x="7128936" y="1690687"/>
            <a:ext cx="209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Mending them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9B935-528E-3CF8-8D5C-0A3E2EA1B11E}"/>
              </a:ext>
            </a:extLst>
          </p:cNvPr>
          <p:cNvCxnSpPr>
            <a:cxnSpLocks/>
          </p:cNvCxnSpPr>
          <p:nvPr/>
        </p:nvCxnSpPr>
        <p:spPr>
          <a:xfrm>
            <a:off x="7092628" y="2152353"/>
            <a:ext cx="212702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D6352DC-460E-9698-5038-21D042412137}"/>
              </a:ext>
            </a:extLst>
          </p:cNvPr>
          <p:cNvSpPr txBox="1"/>
          <p:nvPr/>
        </p:nvSpPr>
        <p:spPr>
          <a:xfrm>
            <a:off x="3283955" y="4052398"/>
            <a:ext cx="2795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+mj-lt"/>
              </a:rPr>
              <a:t>Evaluating task contracts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58273-4B5C-F8DE-8D1B-93B9A923D9FA}"/>
              </a:ext>
            </a:extLst>
          </p:cNvPr>
          <p:cNvSpPr txBox="1"/>
          <p:nvPr/>
        </p:nvSpPr>
        <p:spPr>
          <a:xfrm>
            <a:off x="7092628" y="4020690"/>
            <a:ext cx="248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+mj-lt"/>
              </a:rPr>
              <a:t>Inconsistency losses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9F54F-8F4B-A9E0-6923-BC75F461C122}"/>
              </a:ext>
            </a:extLst>
          </p:cNvPr>
          <p:cNvSpPr txBox="1"/>
          <p:nvPr/>
        </p:nvSpPr>
        <p:spPr>
          <a:xfrm>
            <a:off x="3862855" y="6282399"/>
            <a:ext cx="1527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+mj-lt"/>
              </a:rPr>
              <a:t>DirectProbe</a:t>
            </a:r>
            <a:endParaRPr lang="en-US" sz="2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14CE7-F88B-75F1-1064-435769DA15DA}"/>
              </a:ext>
            </a:extLst>
          </p:cNvPr>
          <p:cNvSpPr txBox="1"/>
          <p:nvPr/>
        </p:nvSpPr>
        <p:spPr>
          <a:xfrm>
            <a:off x="6929340" y="5125568"/>
            <a:ext cx="2489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+mj-lt"/>
              </a:rPr>
              <a:t>Questions?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11E22A-2B90-8524-81CF-6FC07C5C3179}"/>
              </a:ext>
            </a:extLst>
          </p:cNvPr>
          <p:cNvSpPr txBox="1"/>
          <p:nvPr/>
        </p:nvSpPr>
        <p:spPr>
          <a:xfrm>
            <a:off x="452428" y="2851589"/>
            <a:ext cx="2831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A declarative perspective for understanding and improving models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71DD21-DB59-B599-D895-F480D435AD47}"/>
              </a:ext>
            </a:extLst>
          </p:cNvPr>
          <p:cNvSpPr txBox="1"/>
          <p:nvPr/>
        </p:nvSpPr>
        <p:spPr>
          <a:xfrm>
            <a:off x="452428" y="4935820"/>
            <a:ext cx="2831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Characterizing learned representations without having to train classifiers</a:t>
            </a:r>
          </a:p>
        </p:txBody>
      </p:sp>
    </p:spTree>
    <p:extLst>
      <p:ext uri="{BB962C8B-B14F-4D97-AF65-F5344CB8AC3E}">
        <p14:creationId xmlns:p14="http://schemas.microsoft.com/office/powerpoint/2010/main" val="3529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F27A75-3DB7-9E01-ADCD-FE6D4D581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D42D0-B4F4-89F0-FAD7-B838E8093C13}"/>
              </a:ext>
            </a:extLst>
          </p:cNvPr>
          <p:cNvSpPr/>
          <p:nvPr/>
        </p:nvSpPr>
        <p:spPr>
          <a:xfrm>
            <a:off x="2507165" y="2510366"/>
            <a:ext cx="2163337" cy="1605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Tasks imply contracts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4BE3D-8BCF-728C-7137-DB5AE9EF8F3F}"/>
              </a:ext>
            </a:extLst>
          </p:cNvPr>
          <p:cNvSpPr/>
          <p:nvPr/>
        </p:nvSpPr>
        <p:spPr>
          <a:xfrm>
            <a:off x="2507165" y="4676623"/>
            <a:ext cx="2163337" cy="1605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Peering into models with geometry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2AE15-7DC0-BF94-B748-6D914DFA1249}"/>
              </a:ext>
            </a:extLst>
          </p:cNvPr>
          <p:cNvSpPr/>
          <p:nvPr/>
        </p:nvSpPr>
        <p:spPr>
          <a:xfrm>
            <a:off x="6116444" y="2510366"/>
            <a:ext cx="2163337" cy="1605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Declarative rules to guide model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4C9DE-2819-D617-BCE0-3894B9A15A2A}"/>
              </a:ext>
            </a:extLst>
          </p:cNvPr>
          <p:cNvSpPr txBox="1"/>
          <p:nvPr/>
        </p:nvSpPr>
        <p:spPr>
          <a:xfrm>
            <a:off x="1851102" y="1690688"/>
            <a:ext cx="3252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400" dirty="0">
                <a:latin typeface="+mj-lt"/>
              </a:rPr>
              <a:t>Dissecting NLP models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406E3F-2746-A40C-38D1-A36D2A3E529D}"/>
              </a:ext>
            </a:extLst>
          </p:cNvPr>
          <p:cNvCxnSpPr>
            <a:cxnSpLocks/>
          </p:cNvCxnSpPr>
          <p:nvPr/>
        </p:nvCxnSpPr>
        <p:spPr>
          <a:xfrm>
            <a:off x="2307771" y="2152353"/>
            <a:ext cx="279577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A2822-8ED8-1E1E-0342-3A81B9A2B543}"/>
              </a:ext>
            </a:extLst>
          </p:cNvPr>
          <p:cNvSpPr txBox="1"/>
          <p:nvPr/>
        </p:nvSpPr>
        <p:spPr>
          <a:xfrm>
            <a:off x="6152752" y="1690687"/>
            <a:ext cx="209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Mending them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9B935-528E-3CF8-8D5C-0A3E2EA1B11E}"/>
              </a:ext>
            </a:extLst>
          </p:cNvPr>
          <p:cNvCxnSpPr>
            <a:cxnSpLocks/>
          </p:cNvCxnSpPr>
          <p:nvPr/>
        </p:nvCxnSpPr>
        <p:spPr>
          <a:xfrm>
            <a:off x="6116444" y="2152353"/>
            <a:ext cx="212702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509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F27A75-3DB7-9E01-ADCD-FE6D4D581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D42D0-B4F4-89F0-FAD7-B838E8093C13}"/>
              </a:ext>
            </a:extLst>
          </p:cNvPr>
          <p:cNvSpPr/>
          <p:nvPr/>
        </p:nvSpPr>
        <p:spPr>
          <a:xfrm>
            <a:off x="2507165" y="2510366"/>
            <a:ext cx="2163337" cy="160577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Tasks imply contracts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4BE3D-8BCF-728C-7137-DB5AE9EF8F3F}"/>
              </a:ext>
            </a:extLst>
          </p:cNvPr>
          <p:cNvSpPr/>
          <p:nvPr/>
        </p:nvSpPr>
        <p:spPr>
          <a:xfrm>
            <a:off x="2507165" y="4676623"/>
            <a:ext cx="2163337" cy="1605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Peering into models with geometry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2AE15-7DC0-BF94-B748-6D914DFA1249}"/>
              </a:ext>
            </a:extLst>
          </p:cNvPr>
          <p:cNvSpPr/>
          <p:nvPr/>
        </p:nvSpPr>
        <p:spPr>
          <a:xfrm>
            <a:off x="6116444" y="2510366"/>
            <a:ext cx="2163337" cy="1605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Declarative rules to guide model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4C9DE-2819-D617-BCE0-3894B9A15A2A}"/>
              </a:ext>
            </a:extLst>
          </p:cNvPr>
          <p:cNvSpPr txBox="1"/>
          <p:nvPr/>
        </p:nvSpPr>
        <p:spPr>
          <a:xfrm>
            <a:off x="1851102" y="1690688"/>
            <a:ext cx="3252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400" dirty="0">
                <a:latin typeface="+mj-lt"/>
              </a:rPr>
              <a:t>Dissecting NLP models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406E3F-2746-A40C-38D1-A36D2A3E529D}"/>
              </a:ext>
            </a:extLst>
          </p:cNvPr>
          <p:cNvCxnSpPr>
            <a:cxnSpLocks/>
          </p:cNvCxnSpPr>
          <p:nvPr/>
        </p:nvCxnSpPr>
        <p:spPr>
          <a:xfrm>
            <a:off x="2307771" y="2152353"/>
            <a:ext cx="279577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A2822-8ED8-1E1E-0342-3A81B9A2B543}"/>
              </a:ext>
            </a:extLst>
          </p:cNvPr>
          <p:cNvSpPr txBox="1"/>
          <p:nvPr/>
        </p:nvSpPr>
        <p:spPr>
          <a:xfrm>
            <a:off x="6152752" y="1690687"/>
            <a:ext cx="209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Mending them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9B935-528E-3CF8-8D5C-0A3E2EA1B11E}"/>
              </a:ext>
            </a:extLst>
          </p:cNvPr>
          <p:cNvCxnSpPr>
            <a:cxnSpLocks/>
          </p:cNvCxnSpPr>
          <p:nvPr/>
        </p:nvCxnSpPr>
        <p:spPr>
          <a:xfrm>
            <a:off x="6116444" y="2152353"/>
            <a:ext cx="212702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619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DE0BD8-5E5C-F34B-8434-1CDC0177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illusion of success?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E3086B-3606-0A4C-AC47-36440AF7D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Are we making progress in NLP?</a:t>
            </a:r>
          </a:p>
          <a:p>
            <a:pPr marL="0" indent="0" algn="ctr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Are we selectively exploring datasets where current models succeed?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Do our models fool us into thinking that they are better than they actually are?</a:t>
            </a:r>
          </a:p>
        </p:txBody>
      </p:sp>
    </p:spTree>
    <p:extLst>
      <p:ext uri="{BB962C8B-B14F-4D97-AF65-F5344CB8AC3E}">
        <p14:creationId xmlns:p14="http://schemas.microsoft.com/office/powerpoint/2010/main" val="14010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ahnlp-dark" id="{4C242195-B2EA-234C-8D48-2353CD400E0C}" vid="{ACF66ABD-1320-3048-892F-86849C2207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5898</TotalTime>
  <Words>4055</Words>
  <Application>Microsoft Macintosh PowerPoint</Application>
  <PresentationFormat>Widescreen</PresentationFormat>
  <Paragraphs>771</Paragraphs>
  <Slides>66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Calibri Light</vt:lpstr>
      <vt:lpstr>Cambria Math</vt:lpstr>
      <vt:lpstr>Courier</vt:lpstr>
      <vt:lpstr>Courier New</vt:lpstr>
      <vt:lpstr>Wingdings</vt:lpstr>
      <vt:lpstr>Office Theme</vt:lpstr>
      <vt:lpstr>Dissecting NLP models  and  Mending them with Logic</vt:lpstr>
      <vt:lpstr>The Alchemy of BERTology</vt:lpstr>
      <vt:lpstr>PowerPoint Presentation</vt:lpstr>
      <vt:lpstr>Evaluation: Does a model mimic people well?</vt:lpstr>
      <vt:lpstr>Example: Evaluation beyond accuracy</vt:lpstr>
      <vt:lpstr>PowerPoint Presentation</vt:lpstr>
      <vt:lpstr>This talk</vt:lpstr>
      <vt:lpstr>This talk</vt:lpstr>
      <vt:lpstr>An illusion of success?</vt:lpstr>
      <vt:lpstr>Tasks* define predicates</vt:lpstr>
      <vt:lpstr>Task definition versus labeled datasets</vt:lpstr>
      <vt:lpstr>A protocol for empirical evaluations</vt:lpstr>
      <vt:lpstr>Two tasks and new datasets</vt:lpstr>
      <vt:lpstr>We are great at understanding tabular data</vt:lpstr>
      <vt:lpstr>Idea: Test for reasoning using such tables</vt:lpstr>
      <vt:lpstr>Idea: Test for reasoning using such tables</vt:lpstr>
      <vt:lpstr>Idea: Test for reasoning using such tables</vt:lpstr>
      <vt:lpstr>INFOTABS: A one slide summary</vt:lpstr>
      <vt:lpstr>Evaluating on a single test set is not enough</vt:lpstr>
      <vt:lpstr>INFOTABS: A modeling challenge</vt:lpstr>
      <vt:lpstr>We (i.e. people) are not really good at fact checking</vt:lpstr>
      <vt:lpstr>X-Fact: A multilingual dataset of claims</vt:lpstr>
      <vt:lpstr>How do models fare on this data?</vt:lpstr>
      <vt:lpstr>Task specifications → two contracts on predicates</vt:lpstr>
      <vt:lpstr>Model behavior as constraints (1/2)</vt:lpstr>
      <vt:lpstr>Model behavior as constraints (2/2)</vt:lpstr>
      <vt:lpstr>General recipe for evaluating a model</vt:lpstr>
      <vt:lpstr>Task specifications → two contracts on predicates</vt:lpstr>
      <vt:lpstr>This talk</vt:lpstr>
      <vt:lpstr>Learning from examples</vt:lpstr>
      <vt:lpstr>Knowledge can augment data</vt:lpstr>
      <vt:lpstr>Neural network land vs. Logic land</vt:lpstr>
      <vt:lpstr>Three challenges facing logic in neural network land</vt:lpstr>
      <vt:lpstr>Predicates in neural networks</vt:lpstr>
      <vt:lpstr>Recall: Labels are predicates</vt:lpstr>
      <vt:lpstr>Named neurons</vt:lpstr>
      <vt:lpstr>Three challenges facing logic in neural network land</vt:lpstr>
      <vt:lpstr>Relaxing Boolean operators</vt:lpstr>
      <vt:lpstr>PowerPoint Presentation</vt:lpstr>
      <vt:lpstr>Relaxing Boolean operators</vt:lpstr>
      <vt:lpstr>Three challenges facing logic in neural network land</vt:lpstr>
      <vt:lpstr>What logic can do for neural networks?</vt:lpstr>
      <vt:lpstr>What logic can do for neural networks?</vt:lpstr>
      <vt:lpstr>What logic can do for neural networks?</vt:lpstr>
      <vt:lpstr>Unifying data &amp; knowledge</vt:lpstr>
      <vt:lpstr>Encouraging consistency of models</vt:lpstr>
      <vt:lpstr>Do rules help neural networks?</vt:lpstr>
      <vt:lpstr>Inconsistency of natural language inference</vt:lpstr>
      <vt:lpstr>Results: Inconsistency of natural language inference</vt:lpstr>
      <vt:lpstr>Knowledge via soft logic helps neural models</vt:lpstr>
      <vt:lpstr>This talk</vt:lpstr>
      <vt:lpstr>Can we examine how labels carve up a representation?</vt:lpstr>
      <vt:lpstr>Motivation</vt:lpstr>
      <vt:lpstr>Good classifier ⇒ good representation But bad classifier ⇏ bad representation</vt:lpstr>
      <vt:lpstr>The geometry of a classifier</vt:lpstr>
      <vt:lpstr>Characterizing representations</vt:lpstr>
      <vt:lpstr>What can we say without enumerating all models?</vt:lpstr>
      <vt:lpstr>Convex clusters of labeled points</vt:lpstr>
      <vt:lpstr>Understanding the ε-version space by clustering </vt:lpstr>
      <vt:lpstr>DirectProbe: A heuristic</vt:lpstr>
      <vt:lpstr>ε-version space → regions between labels               →"DirectProbe"</vt:lpstr>
      <vt:lpstr>What can the clusters tell us? (1/3)</vt:lpstr>
      <vt:lpstr>What can the clusters tell us? (2/3)</vt:lpstr>
      <vt:lpstr>What can the clusters tell us? (3/3)</vt:lpstr>
      <vt:lpstr>DirectProbe: A summary</vt:lpstr>
      <vt:lpstr>Final words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Vivek Srikumar</dc:creator>
  <cp:lastModifiedBy>Vivek Srikumar</cp:lastModifiedBy>
  <cp:revision>366</cp:revision>
  <dcterms:created xsi:type="dcterms:W3CDTF">2022-07-25T16:40:52Z</dcterms:created>
  <dcterms:modified xsi:type="dcterms:W3CDTF">2022-08-08T04:10:50Z</dcterms:modified>
</cp:coreProperties>
</file>